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01" r:id="rId4"/>
    <p:sldId id="274" r:id="rId5"/>
    <p:sldId id="308" r:id="rId6"/>
    <p:sldId id="309" r:id="rId7"/>
    <p:sldId id="310" r:id="rId8"/>
    <p:sldId id="311" r:id="rId9"/>
    <p:sldId id="312" r:id="rId10"/>
    <p:sldId id="313" r:id="rId11"/>
    <p:sldId id="314" r:id="rId12"/>
    <p:sldId id="317" r:id="rId13"/>
    <p:sldId id="318" r:id="rId14"/>
    <p:sldId id="326" r:id="rId15"/>
    <p:sldId id="327" r:id="rId16"/>
    <p:sldId id="328" r:id="rId17"/>
    <p:sldId id="329" r:id="rId18"/>
    <p:sldId id="273" r:id="rId19"/>
    <p:sldId id="338" r:id="rId20"/>
    <p:sldId id="322" r:id="rId21"/>
    <p:sldId id="336" r:id="rId22"/>
    <p:sldId id="337" r:id="rId23"/>
    <p:sldId id="276"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5.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9.xml" /><Relationship Id="rId4"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1.xml" /><Relationship Id="rId4" Type="http://schemas.openxmlformats.org/officeDocument/2006/relationships/image" Target="../media/image1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3.xml" /><Relationship Id="rId4" Type="http://schemas.openxmlformats.org/officeDocument/2006/relationships/image" Target="../media/image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xml" /><Relationship Id="rId4"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3.xml" /><Relationship Id="rId4"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5.xml" /><Relationship Id="rId4"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7.xml"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2000505" y="2314391"/>
            <a:ext cx="8242300" cy="3415030"/>
          </a:xfrm>
          <a:prstGeom prst="rect">
            <a:avLst/>
          </a:prstGeom>
          <a:noFill/>
        </p:spPr>
        <p:txBody>
          <a:bodyPr wrap="none" rtlCol="0">
            <a:spAutoFit/>
          </a:bodyPr>
          <a:lstStyle/>
          <a:p>
            <a:pPr algn="ctr"/>
            <a:r>
              <a:rPr lang="zh-CN" altLang="en-US" sz="5400" b="1">
                <a:latin typeface="楷体" panose="02010609060101010101" charset="-122"/>
                <a:ea typeface="楷体" panose="02010609060101010101" charset="-122"/>
                <a:sym typeface="+mn-ea"/>
              </a:rPr>
              <a:t>重阳节</a:t>
            </a:r>
            <a:endParaRPr lang="zh-CN" altLang="en-US" sz="5400" b="1">
              <a:latin typeface="楷体" panose="02010609060101010101" charset="-122"/>
              <a:ea typeface="楷体" panose="02010609060101010101" charset="-122"/>
              <a:sym typeface="+mn-ea"/>
            </a:endParaRPr>
          </a:p>
          <a:p>
            <a:pPr algn="ctr"/>
            <a:r>
              <a:rPr sz="5400">
                <a:uFillTx/>
                <a:latin typeface="Times New Roman" panose="02020603050405020304" charset="0"/>
                <a:ea typeface="楷体" panose="02010609060101010101" charset="-122"/>
                <a:sym typeface="+mn-ea"/>
              </a:rPr>
              <a:t> </a:t>
            </a:r>
            <a:r>
              <a:rPr sz="5400" b="1">
                <a:solidFill>
                  <a:srgbClr val="FF0000"/>
                </a:solidFill>
                <a:uFillTx/>
                <a:latin typeface="Times New Roman" panose="02020603050405020304" charset="0"/>
                <a:ea typeface="楷体" panose="02010609060101010101" charset="-122"/>
                <a:sym typeface="+mn-ea"/>
              </a:rPr>
              <a:t>The Double Ninth Festival</a:t>
            </a:r>
            <a:r>
              <a:rPr lang="zh-CN" altLang="en-US" sz="5400" b="1">
                <a:solidFill>
                  <a:srgbClr val="FF0000"/>
                </a:solidFill>
                <a:uFillTx/>
                <a:latin typeface="Times New Roman" panose="02020603050405020304" charset="0"/>
                <a:ea typeface="楷体" panose="02010609060101010101" charset="-122"/>
              </a:rPr>
              <a:t> </a:t>
            </a:r>
            <a:endParaRPr lang="zh-CN" altLang="en-US" sz="5400" b="1">
              <a:solidFill>
                <a:srgbClr val="FF0000"/>
              </a:solidFill>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赏菊  Enjoying Chrysanthemum Flowers</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784600"/>
          </a:xfrm>
          <a:prstGeom prst="rect">
            <a:avLst/>
          </a:prstGeom>
          <a:noFill/>
        </p:spPr>
        <p:txBody>
          <a:bodyPr wrap="square" rtlCol="0" anchor="t">
            <a:spAutoFit/>
          </a:bodyPr>
          <a:lstStyle/>
          <a:p>
            <a:r>
              <a:rPr lang="zh-CN" altLang="en-US" sz="4000">
                <a:latin typeface="Times New Roman" panose="02020603050405020304" charset="0"/>
                <a:cs typeface="Times New Roman" panose="02020603050405020304" charset="0"/>
              </a:rPr>
              <a:t>Chrysanthemum originated in China and was recorded in some Chinese books as early as the 5th century B.C. Chrysanthemum blossom in the ninth lunar month have a beautiful name of “flower of longevity”.</a:t>
            </a:r>
            <a:endParaRPr lang="zh-CN" altLang="en-US" sz="40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521970"/>
          </a:xfrm>
          <a:prstGeom prst="rect">
            <a:avLst/>
          </a:prstGeom>
          <a:noFill/>
        </p:spPr>
        <p:txBody>
          <a:bodyPr wrap="square" rtlCol="0" anchor="t">
            <a:spAutoFit/>
          </a:bodyPr>
          <a:lstStyle/>
          <a:p>
            <a:r>
              <a:rPr lang="zh-CN" altLang="en-US" sz="2800" b="1">
                <a:solidFill>
                  <a:schemeClr val="tx1"/>
                </a:solidFill>
                <a:uFillTx/>
                <a:latin typeface="Times New Roman" panose="02020603050405020304" charset="0"/>
                <a:ea typeface="楷体" panose="02010609060101010101" charset="-122"/>
              </a:rPr>
              <a:t>饮菊花酒</a:t>
            </a:r>
            <a:r>
              <a:rPr lang="en-US" altLang="zh-CN" sz="2800" b="1">
                <a:solidFill>
                  <a:schemeClr val="tx1"/>
                </a:solidFill>
                <a:uFillTx/>
                <a:latin typeface="Times New Roman" panose="02020603050405020304" charset="0"/>
                <a:ea typeface="楷体" panose="02010609060101010101" charset="-122"/>
              </a:rPr>
              <a:t> </a:t>
            </a:r>
            <a:r>
              <a:rPr lang="zh-CN" altLang="en-US" sz="2800" b="1">
                <a:solidFill>
                  <a:schemeClr val="tx1"/>
                </a:solidFill>
                <a:uFillTx/>
                <a:latin typeface="Times New Roman" panose="02020603050405020304" charset="0"/>
                <a:ea typeface="楷体" panose="02010609060101010101" charset="-122"/>
              </a:rPr>
              <a:t>Drinking Chrysanthemum Flower Wine</a:t>
            </a:r>
            <a:endParaRPr lang="zh-CN" altLang="en-US" sz="28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812290" y="1654810"/>
            <a:ext cx="8780780" cy="442214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521970"/>
          </a:xfrm>
          <a:prstGeom prst="rect">
            <a:avLst/>
          </a:prstGeom>
          <a:noFill/>
        </p:spPr>
        <p:txBody>
          <a:bodyPr wrap="square" rtlCol="0" anchor="t">
            <a:spAutoFit/>
          </a:bodyPr>
          <a:lstStyle/>
          <a:p>
            <a:r>
              <a:rPr lang="zh-CN" altLang="en-US" sz="2800" b="1">
                <a:solidFill>
                  <a:srgbClr val="FF0000"/>
                </a:solidFill>
                <a:uFillTx/>
                <a:latin typeface="Times New Roman" panose="02020603050405020304" charset="0"/>
                <a:ea typeface="楷体" panose="02010609060101010101" charset="-122"/>
              </a:rPr>
              <a:t>饮菊花酒 Drinking Chrysanthemum Flower Wine</a:t>
            </a:r>
            <a:endParaRPr lang="zh-CN" altLang="en-US" sz="28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709420" y="1452880"/>
            <a:ext cx="8883650" cy="4831080"/>
          </a:xfrm>
          <a:prstGeom prst="rect">
            <a:avLst/>
          </a:prstGeom>
          <a:noFill/>
        </p:spPr>
        <p:txBody>
          <a:bodyPr wrap="square" rtlCol="0" anchor="t">
            <a:spAutoFit/>
          </a:bodyPr>
          <a:lstStyle/>
          <a:p>
            <a:r>
              <a:rPr lang="zh-CN" altLang="en-US" sz="2800">
                <a:latin typeface="Times New Roman" panose="02020603050405020304" charset="0"/>
                <a:cs typeface="Times New Roman" panose="02020603050405020304" charset="0"/>
              </a:rPr>
              <a:t>The chrysanthemum flower wine is unique in brewing. In ancient times，people usually picked fresh chrysanthemum flowers and leaves on the 9th of the 9th lunar month, and brewed the mixture of them and grains into the wine, which would not be drunk until the same day next year. The wine is said to have wholesome effects on sharpness of the eye, alleviation of headache, drop of hypertension, reduction of weight and removal of stomach trouble, thus contributing to longevity. It is said that the drinkers of the chrysanthemum wine would be free from evil and have strong physique against cold weather. </a:t>
            </a:r>
            <a:endParaRPr lang="zh-CN" altLang="en-US" sz="28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Wearing Dogwood  插茱萸</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73250" y="1603375"/>
            <a:ext cx="8490585" cy="446849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Wearing Dogwood  插茱萸</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The dogwood is a species of evergreen arbor; it is heavy-scented plant whose fruit is edible and stock and leaves can be medicinal materials. They can expel insects, get rid of the humidity, help digestion and cure inner heat. It puts out purple flowers in spring and bears, in autumn, purplish-brown fruit that is sour, puckery and mild in nature. </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 Flying a paper crane（放纸鸢）</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48155"/>
            <a:ext cx="8547100" cy="430339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 Flying a paper crane（放纸鸢）</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Paper crane is just kite. According to our traditions and customs, flying kites usually happen at the Qing Ming Festival. But Tomb Sweeping Festival is during the rainy season which obviously is not suit for flying a kite, while Double Ninth Day owns clear autumn sky and crisp air making kite flying a best outdoor activity.</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375535" y="194945"/>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Phrase Bank</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2037080" y="942975"/>
            <a:ext cx="11318875" cy="6000750"/>
          </a:xfrm>
          <a:prstGeom prst="rect">
            <a:avLst/>
          </a:prstGeom>
          <a:noFill/>
        </p:spPr>
        <p:txBody>
          <a:bodyPr wrap="square" rtlCol="0" anchor="t">
            <a:spAutoFit/>
          </a:bodyPr>
          <a:lstStyle/>
          <a:p>
            <a:r>
              <a:rPr sz="3200">
                <a:solidFill>
                  <a:schemeClr val="tx1"/>
                </a:solidFill>
                <a:uFillTx/>
                <a:latin typeface="Times New Roman" panose="02020603050405020304" charset="0"/>
                <a:ea typeface="楷体" panose="02010609060101010101" charset="-122"/>
              </a:rPr>
              <a:t>Double Ninth Festival  重阳节</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Festival for the Elderly  老年节</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lunar calendar 农历</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folklore 民俗</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homonym 同音词</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longevity 长寿</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Tengwang Pavilion 滕王阁</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Square dancing 广场舞</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Chrysanthemum wine 菊花酒</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brown sugar  红糖</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Sunset Glow Tour Group 夕阳红旅游团</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trendy word 流行词</a:t>
            </a:r>
            <a:endParaRPr sz="32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高考真题：重阳节</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84275"/>
            <a:ext cx="1131887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［2015·新课标全国Ⅱ，25分］</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假定你是李华，计划和同学去敬老院（nursing home）陪老人们过重阳节（the Double Ninth Festival）。请给外教露西写封邮件，邀她一同前往，内容包括：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1.出发及返回时间；</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2.活动：包饺子、表演节目等。</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注意：</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1.词数100左右；</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2.可以适当增加细节，以使行文连贯；</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3.结语已为你写好。</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优秀范文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9270" y="1176655"/>
            <a:ext cx="11318875" cy="6000750"/>
          </a:xfrm>
          <a:prstGeom prst="rect">
            <a:avLst/>
          </a:prstGeom>
          <a:noFill/>
        </p:spPr>
        <p:txBody>
          <a:bodyPr wrap="square" rtlCol="0" anchor="t">
            <a:spAutoFit/>
          </a:bodyPr>
          <a:lstStyle/>
          <a:p>
            <a:r>
              <a:rPr sz="3200">
                <a:solidFill>
                  <a:schemeClr val="tx1"/>
                </a:solidFill>
                <a:uFillTx/>
                <a:latin typeface="Times New Roman" panose="02020603050405020304" charset="0"/>
                <a:ea typeface="楷体" panose="02010609060101010101" charset="-122"/>
              </a:rPr>
              <a:t>Dear Lucy,</a:t>
            </a:r>
            <a:endParaRPr sz="3200">
              <a:solidFill>
                <a:schemeClr val="tx1"/>
              </a:solidFill>
              <a:uFillTx/>
              <a:latin typeface="Times New Roman" panose="02020603050405020304" charset="0"/>
              <a:ea typeface="楷体" panose="02010609060101010101" charset="-122"/>
            </a:endParaRPr>
          </a:p>
          <a:p>
            <a:r>
              <a:rPr lang="en-US" sz="3200">
                <a:solidFill>
                  <a:schemeClr val="tx1"/>
                </a:solidFill>
                <a:uFillTx/>
                <a:latin typeface="Times New Roman" panose="02020603050405020304" charset="0"/>
                <a:ea typeface="楷体" panose="02010609060101010101" charset="-122"/>
              </a:rPr>
              <a:t>      </a:t>
            </a:r>
            <a:r>
              <a:rPr sz="3200">
                <a:solidFill>
                  <a:schemeClr val="tx1"/>
                </a:solidFill>
                <a:uFillTx/>
                <a:latin typeface="Times New Roman" panose="02020603050405020304" charset="0"/>
                <a:ea typeface="楷体" panose="02010609060101010101" charset="-122"/>
              </a:rPr>
              <a:t>I’d like to invite you to join us for a visit to the nearby nursing home next Saturday for the Double Ninth Festival. It is the day for the elderly in our culture. We’ll go and make dumplings and cakes with the elderly people there. We’ll also spend some fun time together singing, dancing and playing games, which we hope will make them happy. We should be back around 4 o’clock in the afternoon. If you are able to come with us, please let us know and we’ll wait for you at the school gate at 9 in the morning.     </a:t>
            </a:r>
            <a:endParaRPr sz="3200">
              <a:solidFill>
                <a:schemeClr val="tx1"/>
              </a:solidFill>
              <a:uFillTx/>
              <a:latin typeface="Times New Roman" panose="02020603050405020304" charset="0"/>
              <a:ea typeface="楷体" panose="02010609060101010101" charset="-122"/>
            </a:endParaRPr>
          </a:p>
          <a:p>
            <a:r>
              <a:rPr lang="en-US" sz="3200">
                <a:solidFill>
                  <a:schemeClr val="tx1"/>
                </a:solidFill>
                <a:uFillTx/>
                <a:latin typeface="Times New Roman" panose="02020603050405020304" charset="0"/>
                <a:ea typeface="楷体" panose="02010609060101010101" charset="-122"/>
              </a:rPr>
              <a:t>       </a:t>
            </a:r>
            <a:r>
              <a:rPr sz="3200">
                <a:solidFill>
                  <a:schemeClr val="tx1"/>
                </a:solidFill>
                <a:uFillTx/>
                <a:latin typeface="Times New Roman" panose="02020603050405020304" charset="0"/>
                <a:ea typeface="楷体" panose="02010609060101010101" charset="-122"/>
              </a:rPr>
              <a:t>Looking forward to your reply.</a:t>
            </a:r>
            <a:endParaRPr sz="3200">
              <a:solidFill>
                <a:schemeClr val="tx1"/>
              </a:solidFill>
              <a:uFillTx/>
              <a:latin typeface="Times New Roman" panose="02020603050405020304" charset="0"/>
              <a:ea typeface="楷体" panose="02010609060101010101" charset="-122"/>
            </a:endParaRPr>
          </a:p>
          <a:p>
            <a:pPr algn="r"/>
            <a:r>
              <a:rPr sz="3200">
                <a:solidFill>
                  <a:schemeClr val="tx1"/>
                </a:solidFill>
                <a:uFillTx/>
                <a:latin typeface="Times New Roman" panose="02020603050405020304" charset="0"/>
                <a:ea typeface="楷体" panose="02010609060101010101" charset="-122"/>
              </a:rPr>
              <a:t>Yours,</a:t>
            </a:r>
            <a:endParaRPr sz="3200">
              <a:solidFill>
                <a:schemeClr val="tx1"/>
              </a:solidFill>
              <a:uFillTx/>
              <a:latin typeface="Times New Roman" panose="02020603050405020304" charset="0"/>
              <a:ea typeface="楷体" panose="02010609060101010101" charset="-122"/>
            </a:endParaRPr>
          </a:p>
          <a:p>
            <a:pPr algn="r"/>
            <a:r>
              <a:rPr sz="3200">
                <a:solidFill>
                  <a:schemeClr val="tx1"/>
                </a:solidFill>
                <a:uFillTx/>
                <a:latin typeface="Times New Roman" panose="02020603050405020304" charset="0"/>
                <a:ea typeface="楷体" panose="02010609060101010101" charset="-122"/>
              </a:rPr>
              <a:t>Li Hua</a:t>
            </a:r>
            <a:endParaRPr sz="32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sym typeface="+mn-ea"/>
              </a:rPr>
              <a:t>重阳节</a:t>
            </a:r>
            <a:r>
              <a:rPr lang="zh-CN" altLang="en-US" sz="3600" b="1">
                <a:latin typeface="楷体" panose="02010609060101010101" charset="-122"/>
                <a:ea typeface="楷体" panose="02010609060101010101" charset="-122"/>
              </a:rPr>
              <a:t>英文介绍</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777240" y="1567180"/>
            <a:ext cx="10637520"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When clear and refreshing autumn arrives and chrysanthemums envelope the world, it's time for the Chinese Chongyang Festival, or Double Ninth Festival.</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The Double Ninth Festival falls on the ninth day of the ninth month on the Chinese lunar calendar. In Chinese folklore, the number nine is the largest number - it's a homonym to the Chinese word jiu, which contains the auspicious meaning of "a long and healthy life".</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高考真题：重阳节</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84275"/>
            <a:ext cx="11318875" cy="5262245"/>
          </a:xfrm>
          <a:prstGeom prst="rect">
            <a:avLst/>
          </a:prstGeom>
          <a:noFill/>
        </p:spPr>
        <p:txBody>
          <a:bodyPr wrap="square" rtlCol="0" anchor="t">
            <a:spAutoFit/>
          </a:bodyPr>
          <a:lstStyle/>
          <a:p>
            <a:r>
              <a:rPr sz="2800">
                <a:solidFill>
                  <a:schemeClr val="tx1"/>
                </a:solidFill>
                <a:uFillTx/>
                <a:latin typeface="Times New Roman" panose="02020603050405020304" charset="0"/>
                <a:ea typeface="楷体" panose="02010609060101010101" charset="-122"/>
              </a:rPr>
              <a:t>   假设你是某中学学生会主席李华，你校与本地一所国际学校经常举办联谊活动。你计划在重阳节组织学生到养老院去慰问老人，拟邀请国际学校的学生参加。请你根据以下内容要点给国际学校的学生会主席Tony写一封信。</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要点：</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向老人赠送礼物 (鲜花、自制贺卡……)；</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为老人提供服务 (做清洁、陪老人聊天……)；</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为老人表演节目 (唱歌、跳舞……)。</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注意： </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1. 词数为100左右；</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2. 信的开头和结尾已为你写好 (不计入你所写词数)；</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3. 已给出的信的开头和结尾不得抄入答题卡。</a:t>
            </a:r>
            <a:endParaRPr sz="28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优秀范文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9270" y="1176655"/>
            <a:ext cx="11318875" cy="5631180"/>
          </a:xfrm>
          <a:prstGeom prst="rect">
            <a:avLst/>
          </a:prstGeom>
          <a:noFill/>
        </p:spPr>
        <p:txBody>
          <a:bodyPr wrap="square" rtlCol="0" anchor="t">
            <a:spAutoFit/>
          </a:bodyPr>
          <a:lstStyle/>
          <a:p>
            <a:r>
              <a:rPr sz="2400">
                <a:solidFill>
                  <a:schemeClr val="tx1"/>
                </a:solidFill>
                <a:uFillTx/>
                <a:latin typeface="Times New Roman" panose="02020603050405020304" charset="0"/>
                <a:ea typeface="楷体" panose="02010609060101010101" charset="-122"/>
              </a:rPr>
              <a:t>Dear Tony,</a:t>
            </a:r>
            <a:endParaRPr sz="2400">
              <a:solidFill>
                <a:schemeClr val="tx1"/>
              </a:solidFill>
              <a:uFillTx/>
              <a:latin typeface="Times New Roman" panose="02020603050405020304" charset="0"/>
              <a:ea typeface="楷体" panose="02010609060101010101" charset="-122"/>
            </a:endParaRPr>
          </a:p>
          <a:p>
            <a:r>
              <a:rPr sz="2400">
                <a:solidFill>
                  <a:schemeClr val="tx1"/>
                </a:solidFill>
                <a:uFillTx/>
                <a:latin typeface="Times New Roman" panose="02020603050405020304" charset="0"/>
                <a:ea typeface="楷体" panose="02010609060101010101" charset="-122"/>
              </a:rPr>
              <a:t>      Chongyang, the traditional Chinese festival for the elderly, is coming around. We are planning to visit Nursing Home to celebrate the special day, and we would like to invite students from your school to join us.</a:t>
            </a:r>
            <a:endParaRPr sz="2400">
              <a:solidFill>
                <a:schemeClr val="tx1"/>
              </a:solidFill>
              <a:uFillTx/>
              <a:latin typeface="Times New Roman" panose="02020603050405020304" charset="0"/>
              <a:ea typeface="楷体" panose="02010609060101010101" charset="-122"/>
            </a:endParaRPr>
          </a:p>
          <a:p>
            <a:r>
              <a:rPr sz="2400">
                <a:solidFill>
                  <a:schemeClr val="tx1"/>
                </a:solidFill>
                <a:uFillTx/>
                <a:latin typeface="Times New Roman" panose="02020603050405020304" charset="0"/>
                <a:ea typeface="楷体" panose="02010609060101010101" charset="-122"/>
              </a:rPr>
              <a:t>      We have planned several activities. When we get there, we will visit the elderly in their rooms in groups, presenting them with flowers and self-made cards to show our respect and love. Then we will do some cleaning and washing for them with the help of the nurses.</a:t>
            </a:r>
            <a:endParaRPr sz="2400">
              <a:solidFill>
                <a:schemeClr val="tx1"/>
              </a:solidFill>
              <a:uFillTx/>
              <a:latin typeface="Times New Roman" panose="02020603050405020304" charset="0"/>
              <a:ea typeface="楷体" panose="02010609060101010101" charset="-122"/>
            </a:endParaRPr>
          </a:p>
          <a:p>
            <a:r>
              <a:rPr sz="2400">
                <a:solidFill>
                  <a:schemeClr val="tx1"/>
                </a:solidFill>
                <a:uFillTx/>
                <a:latin typeface="Times New Roman" panose="02020603050405020304" charset="0"/>
                <a:ea typeface="楷体" panose="02010609060101010101" charset="-122"/>
              </a:rPr>
              <a:t>      As some old people feel lonely, we may chat with them about their old days, changes of our city, or anything they are interested in. We may also give them some performances: singing, dancing, and so on.</a:t>
            </a:r>
            <a:endParaRPr sz="2400">
              <a:solidFill>
                <a:schemeClr val="tx1"/>
              </a:solidFill>
              <a:uFillTx/>
              <a:latin typeface="Times New Roman" panose="02020603050405020304" charset="0"/>
              <a:ea typeface="楷体" panose="02010609060101010101" charset="-122"/>
            </a:endParaRPr>
          </a:p>
          <a:p>
            <a:r>
              <a:rPr sz="2400">
                <a:solidFill>
                  <a:schemeClr val="tx1"/>
                </a:solidFill>
                <a:uFillTx/>
                <a:latin typeface="Times New Roman" panose="02020603050405020304" charset="0"/>
                <a:ea typeface="楷体" panose="02010609060101010101" charset="-122"/>
              </a:rPr>
              <a:t>      I am sure we will both gain a better understanding of the elderly in China. If you have any suggestions, please let us know.</a:t>
            </a:r>
            <a:endParaRPr sz="2400">
              <a:solidFill>
                <a:schemeClr val="tx1"/>
              </a:solidFill>
              <a:uFillTx/>
              <a:latin typeface="Times New Roman" panose="02020603050405020304" charset="0"/>
              <a:ea typeface="楷体" panose="02010609060101010101" charset="-122"/>
            </a:endParaRPr>
          </a:p>
          <a:p>
            <a:r>
              <a:rPr sz="2400">
                <a:solidFill>
                  <a:schemeClr val="tx1"/>
                </a:solidFill>
                <a:uFillTx/>
                <a:latin typeface="Times New Roman" panose="02020603050405020304" charset="0"/>
                <a:ea typeface="楷体" panose="02010609060101010101" charset="-122"/>
              </a:rPr>
              <a:t>      Looking forward to your early reply.</a:t>
            </a:r>
            <a:endParaRPr sz="2400">
              <a:solidFill>
                <a:schemeClr val="tx1"/>
              </a:solidFill>
              <a:uFillTx/>
              <a:latin typeface="Times New Roman" panose="02020603050405020304" charset="0"/>
              <a:ea typeface="楷体" panose="02010609060101010101" charset="-122"/>
            </a:endParaRPr>
          </a:p>
          <a:p>
            <a:pPr algn="r"/>
            <a:r>
              <a:rPr sz="2400">
                <a:solidFill>
                  <a:schemeClr val="tx1"/>
                </a:solidFill>
                <a:uFillTx/>
                <a:latin typeface="Times New Roman" panose="02020603050405020304" charset="0"/>
                <a:ea typeface="楷体" panose="02010609060101010101" charset="-122"/>
              </a:rPr>
              <a:t>                                                                   Yours,</a:t>
            </a:r>
            <a:endParaRPr sz="2400">
              <a:solidFill>
                <a:schemeClr val="tx1"/>
              </a:solidFill>
              <a:uFillTx/>
              <a:latin typeface="Times New Roman" panose="02020603050405020304" charset="0"/>
              <a:ea typeface="楷体" panose="02010609060101010101" charset="-122"/>
            </a:endParaRPr>
          </a:p>
          <a:p>
            <a:pPr algn="r"/>
            <a:r>
              <a:rPr sz="2400">
                <a:solidFill>
                  <a:schemeClr val="tx1"/>
                </a:solidFill>
                <a:uFillTx/>
                <a:latin typeface="Times New Roman" panose="02020603050405020304" charset="0"/>
                <a:ea typeface="楷体" panose="02010609060101010101" charset="-122"/>
              </a:rPr>
              <a:t>                                      Li Hua</a:t>
            </a:r>
            <a:endParaRPr sz="24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1303000" y="11582400"/>
            <a:ext cx="304800" cy="215900"/>
          </a:xfrm>
          <a:prstGeom prst="cube">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Climbing Mountains 登高</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826260" y="1701800"/>
            <a:ext cx="8522970" cy="438150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Climbing Mountains 登高</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626870" y="1691005"/>
            <a:ext cx="8966835" cy="4523105"/>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Apart from expelling bad luck and disasters, climbing mounting also indicates “climbing to a higher position”, and it is also an important reason why ancient people pay much attention about this custom. Another reason that climbing mountains are valued by people, especially by the elderly is that is has a meaning of “climb to a longevous life”. Also for this reason people believe that climbing mountains can make people live a more longevous life.</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吃重阳糕</a:t>
            </a:r>
            <a:r>
              <a:rPr lang="en-US" altLang="zh-CN" sz="3600" b="1">
                <a:solidFill>
                  <a:schemeClr val="tx1"/>
                </a:solidFill>
                <a:uFillTx/>
                <a:latin typeface="Times New Roman" panose="02020603050405020304" charset="0"/>
                <a:ea typeface="楷体" panose="02010609060101010101" charset="-122"/>
              </a:rPr>
              <a:t>  </a:t>
            </a:r>
            <a:r>
              <a:rPr lang="zh-CN" altLang="en-US" sz="3600" b="1">
                <a:solidFill>
                  <a:schemeClr val="tx1"/>
                </a:solidFill>
                <a:uFillTx/>
                <a:latin typeface="Times New Roman" panose="02020603050405020304" charset="0"/>
                <a:ea typeface="楷体" panose="02010609060101010101" charset="-122"/>
              </a:rPr>
              <a:t>Eating Double Ninth Cake</a:t>
            </a:r>
            <a:endParaRPr lang="zh-CN" altLang="en-US" sz="3600" b="1">
              <a:solidFill>
                <a:schemeClr val="tx1"/>
              </a:solidFill>
              <a:uFillTx/>
              <a:latin typeface="Times New Roman" panose="02020603050405020304" charset="0"/>
              <a:ea typeface="楷体" panose="02010609060101010101" charset="-122"/>
            </a:endParaRPr>
          </a:p>
        </p:txBody>
      </p:sp>
      <p:pic>
        <p:nvPicPr>
          <p:cNvPr id="6" name="图片 5"/>
          <p:cNvPicPr>
            <a:picLocks noChangeAspect="1"/>
          </p:cNvPicPr>
          <p:nvPr/>
        </p:nvPicPr>
        <p:blipFill>
          <a:blip r:embed="rId4"/>
          <a:stretch>
            <a:fillRect/>
          </a:stretch>
        </p:blipFill>
        <p:spPr>
          <a:xfrm>
            <a:off x="1890395" y="1741805"/>
            <a:ext cx="8492490" cy="423291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吃重阳糕  Eating Double Ninth Cake</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Though the name of "Gao" started from the Six Dynasties, the cakes had already existed in Han Dynasty, which was called "Er" in China at that time. It is made of rice flour, which is classified into two types: paddy rice flour and millet rice flour. In September, the millet is ripe. It is regarded as the food just in season, which is offered to ancestors as sacrifices.</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家人团聚</a:t>
            </a:r>
            <a:r>
              <a:rPr lang="en-US" altLang="zh-CN" sz="3600" b="1">
                <a:solidFill>
                  <a:schemeClr val="tx1"/>
                </a:solidFill>
                <a:uFillTx/>
                <a:latin typeface="Times New Roman" panose="02020603050405020304" charset="0"/>
                <a:ea typeface="楷体" panose="02010609060101010101" charset="-122"/>
              </a:rPr>
              <a:t>   </a:t>
            </a:r>
            <a:r>
              <a:rPr lang="zh-CN" altLang="en-US" sz="3600" b="1">
                <a:solidFill>
                  <a:schemeClr val="tx1"/>
                </a:solidFill>
                <a:uFillTx/>
                <a:latin typeface="Times New Roman" panose="02020603050405020304" charset="0"/>
                <a:ea typeface="楷体" panose="02010609060101010101" charset="-122"/>
              </a:rPr>
              <a:t>Family get-togethers</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39265"/>
            <a:ext cx="8260080" cy="425831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家人团聚   Family get-togethers</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The Double Ninth Festival is also a time for family get-togethers. It is an occasion to remember one's ancestors, the sacrifices they made and the hardships they undewent. Often, family outings are organised during which people search to renew their appreciaiton of nature and to reaffirm thir love and concern for family members and close friends.</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赏菊 </a:t>
            </a:r>
            <a:r>
              <a:rPr lang="en-US" altLang="zh-CN" sz="3600" b="1">
                <a:solidFill>
                  <a:schemeClr val="tx1"/>
                </a:solidFill>
                <a:uFillTx/>
                <a:latin typeface="Times New Roman" panose="02020603050405020304" charset="0"/>
                <a:ea typeface="楷体" panose="02010609060101010101" charset="-122"/>
              </a:rPr>
              <a:t> </a:t>
            </a:r>
            <a:r>
              <a:rPr lang="zh-CN" altLang="en-US" sz="3600" b="1">
                <a:solidFill>
                  <a:schemeClr val="tx1"/>
                </a:solidFill>
                <a:uFillTx/>
                <a:latin typeface="Times New Roman" panose="02020603050405020304" charset="0"/>
                <a:ea typeface="楷体" panose="02010609060101010101" charset="-122"/>
              </a:rPr>
              <a:t>Enjoying Chrysanthemum Flowers</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92300" y="1724660"/>
            <a:ext cx="8406130" cy="431736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KSO_WM_UNIT_PLACING_PICTURE_USER_VIEWPORT" val="{&quot;height&quot;:19200,&quot;width&quot;:10800.003149606298}"/>
</p:tagLst>
</file>

<file path=ppt/tags/tag13.xml><?xml version="1.0" encoding="utf-8"?>
<p:tagLst xmlns:p="http://schemas.openxmlformats.org/presentationml/2006/main">
  <p:tag name="KSO_WM_UNIT_PLACING_PICTURE_USER_VIEWPORT" val="{&quot;height&quot;:19200,&quot;width&quot;:10800.003149606298}"/>
</p:tagLst>
</file>

<file path=ppt/tags/tag14.xml><?xml version="1.0" encoding="utf-8"?>
<p:tagLst xmlns:p="http://schemas.openxmlformats.org/presentationml/2006/main">
  <p:tag name="KSO_WM_UNIT_PLACING_PICTURE_USER_VIEWPORT" val="{&quot;height&quot;:19200,&quot;width&quot;:10800.003149606298}"/>
</p:tagLst>
</file>

<file path=ppt/tags/tag15.xml><?xml version="1.0" encoding="utf-8"?>
<p:tagLst xmlns:p="http://schemas.openxmlformats.org/presentationml/2006/main">
  <p:tag name="AS_OS" val="Unix 3.10 unknown"/>
  <p:tag name="AS_RELEASE_DATE" val="2020.11.30"/>
  <p:tag name="AS_TITLE" val="Aspose.Slides for Java"/>
  <p:tag name="AS_VERSION" val="20.11"/>
  <p:tag name="COMMONDATA" val="eyJoZGlkIjoiY2JiMWJmZDg1ZGE5ODk4MDA4ZWMzNzRiODI1YTk3YTI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19200,&quot;width&quot;:10800.003149606298}"/>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74</Paragraphs>
  <Slides>22</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22</vt:i4>
      </vt:variant>
    </vt:vector>
  </HeadingPairs>
  <TitlesOfParts>
    <vt:vector baseType="lpstr" size="31">
      <vt:lpstr>Arial</vt:lpstr>
      <vt:lpstr>Calibri Light</vt:lpstr>
      <vt:lpstr>Calibri</vt:lpstr>
      <vt:lpstr>等线 Light</vt:lpstr>
      <vt:lpstr>等线</vt:lpstr>
      <vt:lpstr>楷体</vt:lpstr>
      <vt:lpstr>Times New Roman</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2023-02-06T14:12:55.160</cp:lastPrinted>
  <dcterms:created xsi:type="dcterms:W3CDTF">2023-02-06T14:12:55Z</dcterms:created>
  <dcterms:modified xsi:type="dcterms:W3CDTF">2023-02-06T06:13:05Z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