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50" r:id="rId3"/>
    <p:sldId id="456" r:id="rId5"/>
    <p:sldId id="459" r:id="rId6"/>
    <p:sldId id="457" r:id="rId7"/>
    <p:sldId id="460" r:id="rId8"/>
    <p:sldId id="461" r:id="rId9"/>
    <p:sldId id="462" r:id="rId10"/>
    <p:sldId id="487" r:id="rId11"/>
    <p:sldId id="463" r:id="rId12"/>
    <p:sldId id="464" r:id="rId13"/>
    <p:sldId id="491" r:id="rId14"/>
    <p:sldId id="465" r:id="rId15"/>
    <p:sldId id="466" r:id="rId16"/>
    <p:sldId id="467" r:id="rId17"/>
    <p:sldId id="489" r:id="rId18"/>
    <p:sldId id="468" r:id="rId19"/>
    <p:sldId id="469" r:id="rId20"/>
    <p:sldId id="470" r:id="rId21"/>
    <p:sldId id="471" r:id="rId22"/>
    <p:sldId id="472" r:id="rId23"/>
    <p:sldId id="473" r:id="rId24"/>
    <p:sldId id="474" r:id="rId25"/>
    <p:sldId id="488" r:id="rId26"/>
    <p:sldId id="475" r:id="rId27"/>
    <p:sldId id="476" r:id="rId28"/>
    <p:sldId id="490" r:id="rId29"/>
    <p:sldId id="478" r:id="rId30"/>
    <p:sldId id="480" r:id="rId31"/>
    <p:sldId id="481" r:id="rId32"/>
    <p:sldId id="482" r:id="rId33"/>
    <p:sldId id="483" r:id="rId34"/>
    <p:sldId id="485" r:id="rId35"/>
    <p:sldId id="486" r:id="rId36"/>
    <p:sldId id="458" r:id="rId37"/>
    <p:sldId id="516" r:id="rId38"/>
    <p:sldId id="517" r:id="rId39"/>
    <p:sldId id="518" r:id="rId40"/>
    <p:sldId id="405" r:id="rId41"/>
  </p:sldIdLst>
  <p:sldSz cx="9144000" cy="6858000" type="screen4x3"/>
  <p:notesSz cx="6858000" cy="9144000"/>
  <p:embeddedFontLst>
    <p:embeddedFont>
      <p:font typeface="Comic Sans MS" panose="030F0702030302020204" pitchFamily="66" charset="0"/>
      <p:regular r:id="rId45"/>
      <p:bold r:id="rId46"/>
      <p:italic r:id="rId47"/>
      <p:boldItalic r:id="rId48"/>
    </p:embeddedFont>
    <p:embeddedFont>
      <p:font typeface="华文行楷" panose="02010800040101010101" pitchFamily="2" charset="-122"/>
      <p:regular r:id="rId49"/>
    </p:embeddedFont>
  </p:embeddedFontLst>
  <p:custDataLst>
    <p:tags r:id="rId5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13"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2FC"/>
    <a:srgbClr val="CCCCFF"/>
    <a:srgbClr val="9933FF"/>
    <a:srgbClr val="9966FF"/>
    <a:srgbClr val="FF66FF"/>
    <a:srgbClr val="9999FF"/>
    <a:srgbClr val="CC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207"/>
  </p:normalViewPr>
  <p:slideViewPr>
    <p:cSldViewPr showGuides="1">
      <p:cViewPr>
        <p:scale>
          <a:sx n="75" d="100"/>
          <a:sy n="75" d="100"/>
        </p:scale>
        <p:origin x="-595" y="288"/>
      </p:cViewPr>
      <p:guideLst>
        <p:guide orient="horz" pos="2313"/>
        <p:guide pos="29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4.xml"/><Relationship Id="rId5" Type="http://schemas.openxmlformats.org/officeDocument/2006/relationships/slide" Target="slides/slide2.xml"/><Relationship Id="rId49" Type="http://schemas.openxmlformats.org/officeDocument/2006/relationships/font" Target="fonts/font5.fntdata"/><Relationship Id="rId48" Type="http://schemas.openxmlformats.org/officeDocument/2006/relationships/font" Target="fonts/font4.fntdata"/><Relationship Id="rId47" Type="http://schemas.openxmlformats.org/officeDocument/2006/relationships/font" Target="fonts/font3.fntdata"/><Relationship Id="rId46" Type="http://schemas.openxmlformats.org/officeDocument/2006/relationships/font" Target="fonts/font2.fntdata"/><Relationship Id="rId45" Type="http://schemas.openxmlformats.org/officeDocument/2006/relationships/font" Target="fonts/font1.fntdata"/><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p>
            <a:pPr lvl="0" algn="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p:cNvSpPr>
          <p:nvPr>
            <p:ph type="sldImg"/>
          </p:nvPr>
        </p:nvSpPr>
        <p:spPr/>
      </p:sp>
      <p:sp>
        <p:nvSpPr>
          <p:cNvPr id="15362" name="备注占位符 2"/>
          <p:cNvSpPr>
            <a:spLocks noGrp="1"/>
          </p:cNvSpPr>
          <p:nvPr>
            <p:ph type="body" idx="1"/>
          </p:nvPr>
        </p:nvSpPr>
        <p:spPr/>
        <p:txBody>
          <a:bodyPr wrap="square" lIns="91440" tIns="45720" rIns="91440" bIns="45720" anchor="ctr"/>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标题 27649"/>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7651" name="文本占位符 27650"/>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7652" name="日期占位符 27651"/>
          <p:cNvSpPr>
            <a:spLocks noGrp="1"/>
          </p:cNvSpPr>
          <p:nvPr>
            <p:ph type="dt" sz="half" idx="2"/>
          </p:nvPr>
        </p:nvSpPr>
        <p:spPr>
          <a:xfrm>
            <a:off x="457200" y="6245225"/>
            <a:ext cx="2133600" cy="476250"/>
          </a:xfrm>
          <a:prstGeom prst="rect">
            <a:avLst/>
          </a:prstGeom>
          <a:noFill/>
          <a:ln w="9525">
            <a:noFill/>
          </a:ln>
        </p:spPr>
        <p:txBody>
          <a:bodyPr/>
          <a:lstStyle>
            <a:lvl1pPr>
              <a:buFontTx/>
              <a:defRPr sz="1400"/>
            </a:lvl1p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27653" name="页脚占位符 27652"/>
          <p:cNvSpPr>
            <a:spLocks noGrp="1"/>
          </p:cNvSpPr>
          <p:nvPr>
            <p:ph type="ftr" sz="quarter" idx="3"/>
          </p:nvPr>
        </p:nvSpPr>
        <p:spPr>
          <a:xfrm>
            <a:off x="3124200" y="6245225"/>
            <a:ext cx="2895600" cy="476250"/>
          </a:xfrm>
          <a:prstGeom prst="rect">
            <a:avLst/>
          </a:prstGeom>
          <a:noFill/>
          <a:ln w="9525">
            <a:noFill/>
          </a:ln>
        </p:spPr>
        <p:txBody>
          <a:bodyPr/>
          <a:lstStyle>
            <a:lvl1pPr algn="ctr">
              <a:buFontTx/>
              <a:defRPr sz="1400"/>
            </a:lvl1pPr>
          </a:lstStyle>
          <a:p>
            <a:pPr lvl="0"/>
            <a:endParaRPr lang="zh-CN" altLang="en-US" dirty="0">
              <a:latin typeface="Arial" panose="020B0604020202020204" pitchFamily="34" charset="0"/>
            </a:endParaRPr>
          </a:p>
        </p:txBody>
      </p:sp>
      <p:sp>
        <p:nvSpPr>
          <p:cNvPr id="27654" name="灯片编号占位符 27653"/>
          <p:cNvSpPr>
            <a:spLocks noGrp="1"/>
          </p:cNvSpPr>
          <p:nvPr>
            <p:ph type="sldNum" sz="quarter" idx="4"/>
          </p:nvPr>
        </p:nvSpPr>
        <p:spPr>
          <a:xfrm>
            <a:off x="6553200" y="6245225"/>
            <a:ext cx="2133600" cy="476250"/>
          </a:xfrm>
          <a:prstGeom prst="rect">
            <a:avLst/>
          </a:prstGeom>
          <a:noFill/>
          <a:ln w="9525">
            <a:noFill/>
          </a:ln>
        </p:spPr>
        <p:txBody>
          <a:bodyPr/>
          <a:lstStyle>
            <a:lvl1pPr algn="r">
              <a:buFontTx/>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Picture 4" descr="C:\Users\hp\Desktop\PPT-1.jpg"/>
          <p:cNvPicPr>
            <a:picLocks noChangeAspect="1"/>
          </p:cNvPicPr>
          <p:nvPr/>
        </p:nvPicPr>
        <p:blipFill>
          <a:blip r:embed="rId1"/>
          <a:stretch>
            <a:fillRect/>
          </a:stretch>
        </p:blipFill>
        <p:spPr>
          <a:xfrm>
            <a:off x="0" y="3175"/>
            <a:ext cx="9144000" cy="6858000"/>
          </a:xfrm>
          <a:prstGeom prst="rect">
            <a:avLst/>
          </a:prstGeom>
          <a:noFill/>
          <a:ln w="9525">
            <a:noFill/>
          </a:ln>
        </p:spPr>
      </p:pic>
      <p:sp>
        <p:nvSpPr>
          <p:cNvPr id="14340" name="标题 1"/>
          <p:cNvSpPr txBox="1"/>
          <p:nvPr/>
        </p:nvSpPr>
        <p:spPr>
          <a:xfrm>
            <a:off x="360363" y="4211638"/>
            <a:ext cx="8423275" cy="1901825"/>
          </a:xfrm>
          <a:prstGeom prst="rect">
            <a:avLst/>
          </a:prstGeom>
          <a:noFill/>
          <a:ln w="9525">
            <a:noFill/>
          </a:ln>
        </p:spPr>
        <p:txBody>
          <a:bodyPr anchor="ctr"/>
          <a:p>
            <a:pPr algn="ctr"/>
            <a:r>
              <a:rPr lang="en-US" altLang="zh-CN" sz="5500" b="1">
                <a:solidFill>
                  <a:srgbClr val="000000"/>
                </a:solidFill>
                <a:latin typeface="Times New Roman" panose="02020603050405020304" pitchFamily="18" charset="0"/>
                <a:cs typeface="Times New Roman" panose="02020603050405020304" pitchFamily="18" charset="0"/>
              </a:rPr>
              <a:t>Unit 2 Let’s talk teens</a:t>
            </a:r>
            <a:endParaRPr lang="en-US" altLang="zh-CN" sz="5500" b="1">
              <a:solidFill>
                <a:srgbClr val="000000"/>
              </a:solidFill>
              <a:latin typeface="Times New Roman" panose="02020603050405020304" pitchFamily="18" charset="0"/>
              <a:cs typeface="Times New Roman" panose="02020603050405020304" pitchFamily="18" charset="0"/>
            </a:endParaRPr>
          </a:p>
          <a:p>
            <a:pPr algn="ctr"/>
            <a:r>
              <a:rPr lang="en-US" altLang="zh-CN" sz="4000">
                <a:solidFill>
                  <a:srgbClr val="000000"/>
                </a:solidFill>
                <a:latin typeface="Times New Roman" panose="02020603050405020304" pitchFamily="18" charset="0"/>
                <a:cs typeface="Times New Roman" panose="02020603050405020304" pitchFamily="18" charset="0"/>
              </a:rPr>
              <a:t>Reading (II)</a:t>
            </a:r>
            <a:endParaRPr lang="en-US" altLang="zh-CN" sz="4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40"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9942" name="文本框 39941"/>
          <p:cNvSpPr txBox="1"/>
          <p:nvPr/>
        </p:nvSpPr>
        <p:spPr>
          <a:xfrm>
            <a:off x="307975" y="945833"/>
            <a:ext cx="4341813" cy="4965065"/>
          </a:xfrm>
          <a:prstGeom prst="rect">
            <a:avLst/>
          </a:prstGeom>
          <a:noFill/>
          <a:ln w="9525">
            <a:noFill/>
          </a:ln>
        </p:spPr>
        <p:txBody>
          <a:bodyPr>
            <a:spAutoFit/>
          </a:bodyPr>
          <a:p>
            <a:pPr marL="342900" indent="-342900">
              <a:lnSpc>
                <a:spcPct val="120000"/>
              </a:lnSpc>
              <a:buFontTx/>
              <a:buAutoNum type="arabicPeriod"/>
            </a:pPr>
            <a:r>
              <a:rPr lang="en-US" altLang="zh-CN" sz="2400">
                <a:latin typeface="Times New Roman" panose="02020603050405020304" pitchFamily="18" charset="0"/>
              </a:rPr>
              <a:t>Police </a:t>
            </a:r>
            <a:r>
              <a:rPr lang="en-US" altLang="zh-CN" sz="2400">
                <a:solidFill>
                  <a:srgbClr val="9933FF"/>
                </a:solidFill>
                <a:latin typeface="Times New Roman" panose="02020603050405020304" pitchFamily="18" charset="0"/>
              </a:rPr>
              <a:t>shot</a:t>
            </a:r>
            <a:r>
              <a:rPr lang="en-US" altLang="zh-CN" sz="2400">
                <a:solidFill>
                  <a:srgbClr val="9999FF"/>
                </a:solidFill>
                <a:latin typeface="Times New Roman" panose="02020603050405020304" pitchFamily="18" charset="0"/>
              </a:rPr>
              <a:t> </a:t>
            </a:r>
            <a:r>
              <a:rPr lang="en-US" altLang="zh-CN" sz="2400">
                <a:latin typeface="Times New Roman" panose="02020603050405020304" pitchFamily="18" charset="0"/>
              </a:rPr>
              <a:t>one suspect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    when he pulled a gun on them.</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2. They spent the weekend in the countryside </a:t>
            </a:r>
            <a:r>
              <a:rPr lang="en-US" altLang="zh-CN" sz="2400">
                <a:solidFill>
                  <a:srgbClr val="9933FF"/>
                </a:solidFill>
                <a:latin typeface="Times New Roman" panose="02020603050405020304" pitchFamily="18" charset="0"/>
              </a:rPr>
              <a:t>shooting </a:t>
            </a:r>
            <a:r>
              <a:rPr lang="en-US" altLang="zh-CN" sz="2400">
                <a:latin typeface="Times New Roman" panose="02020603050405020304" pitchFamily="18" charset="0"/>
              </a:rPr>
              <a:t>deer</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3. The band</a:t>
            </a:r>
            <a:r>
              <a:rPr lang="en-US" altLang="zh-CN" sz="2400">
                <a:latin typeface="Times New Roman" panose="02020603050405020304" pitchFamily="18" charset="0"/>
                <a:sym typeface="+mn-ea"/>
              </a:rPr>
              <a:t>’</a:t>
            </a:r>
            <a:r>
              <a:rPr lang="en-US" altLang="zh-CN" sz="2400">
                <a:latin typeface="Times New Roman" panose="02020603050405020304" pitchFamily="18" charset="0"/>
              </a:rPr>
              <a:t>s last single </a:t>
            </a:r>
            <a:r>
              <a:rPr lang="en-US" altLang="zh-CN" sz="2400">
                <a:solidFill>
                  <a:srgbClr val="9933FF"/>
                </a:solidFill>
                <a:latin typeface="Times New Roman" panose="02020603050405020304" pitchFamily="18" charset="0"/>
              </a:rPr>
              <a:t>shot</a:t>
            </a:r>
            <a:r>
              <a:rPr lang="en-US" altLang="zh-CN" sz="2400">
                <a:latin typeface="Times New Roman" panose="02020603050405020304" pitchFamily="18" charset="0"/>
              </a:rPr>
              <a:t> straight to number one in the charts.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4. He should have </a:t>
            </a:r>
            <a:r>
              <a:rPr lang="en-US" altLang="zh-CN" sz="2400">
                <a:solidFill>
                  <a:srgbClr val="9933FF"/>
                </a:solidFill>
                <a:latin typeface="Times New Roman" panose="02020603050405020304" pitchFamily="18" charset="0"/>
              </a:rPr>
              <a:t>shot</a:t>
            </a:r>
            <a:r>
              <a:rPr lang="en-US" altLang="zh-CN" sz="2400">
                <a:latin typeface="Times New Roman" panose="02020603050405020304" pitchFamily="18" charset="0"/>
              </a:rPr>
              <a:t> instead of passing.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5. The film was </a:t>
            </a:r>
            <a:r>
              <a:rPr lang="en-US" altLang="zh-CN" sz="2400">
                <a:solidFill>
                  <a:srgbClr val="9933FF"/>
                </a:solidFill>
                <a:latin typeface="Times New Roman" panose="02020603050405020304" pitchFamily="18" charset="0"/>
              </a:rPr>
              <a:t>shot </a:t>
            </a:r>
            <a:r>
              <a:rPr lang="en-US" altLang="zh-CN" sz="2400">
                <a:latin typeface="Times New Roman" panose="02020603050405020304" pitchFamily="18" charset="0"/>
              </a:rPr>
              <a:t>in New Zealand.</a:t>
            </a:r>
            <a:r>
              <a:rPr lang="en-US" altLang="zh-CN">
                <a:latin typeface="Arial" panose="020B0604020202020204" pitchFamily="34" charset="0"/>
              </a:rPr>
              <a:t> </a:t>
            </a:r>
            <a:endParaRPr lang="en-US" altLang="zh-CN">
              <a:latin typeface="Arial" panose="020B0604020202020204" pitchFamily="34" charset="0"/>
            </a:endParaRPr>
          </a:p>
        </p:txBody>
      </p:sp>
      <p:sp>
        <p:nvSpPr>
          <p:cNvPr id="39943" name="矩形 39942"/>
          <p:cNvSpPr/>
          <p:nvPr/>
        </p:nvSpPr>
        <p:spPr>
          <a:xfrm>
            <a:off x="4891405" y="2083435"/>
            <a:ext cx="4105910" cy="645160"/>
          </a:xfrm>
          <a:prstGeom prst="rect">
            <a:avLst/>
          </a:prstGeom>
          <a:solidFill>
            <a:schemeClr val="accent1"/>
          </a:solidFill>
          <a:ln w="9525">
            <a:noFill/>
          </a:ln>
        </p:spPr>
        <p:txBody>
          <a:bodyPr wrap="square" anchor="ctr">
            <a:spAutoFit/>
          </a:bodyPr>
          <a:p>
            <a:r>
              <a:rPr lang="en-US" altLang="zh-CN">
                <a:latin typeface="Times New Roman" panose="02020603050405020304" pitchFamily="18" charset="0"/>
              </a:rPr>
              <a:t>to fire a gun or other weapon; to fire sth from a weapon</a:t>
            </a:r>
            <a:endParaRPr lang="en-US" altLang="zh-CN">
              <a:latin typeface="Arial" panose="020B0604020202020204" pitchFamily="34" charset="0"/>
            </a:endParaRPr>
          </a:p>
        </p:txBody>
      </p:sp>
      <p:sp>
        <p:nvSpPr>
          <p:cNvPr id="39944" name="矩形 39943"/>
          <p:cNvSpPr/>
          <p:nvPr/>
        </p:nvSpPr>
        <p:spPr>
          <a:xfrm>
            <a:off x="4819650" y="5265420"/>
            <a:ext cx="4178300" cy="645160"/>
          </a:xfrm>
          <a:prstGeom prst="rect">
            <a:avLst/>
          </a:prstGeom>
          <a:solidFill>
            <a:srgbClr val="E0F2FC"/>
          </a:solidFill>
          <a:ln w="9525">
            <a:noFill/>
          </a:ln>
        </p:spPr>
        <p:txBody>
          <a:bodyPr wrap="square" anchor="ctr">
            <a:spAutoFit/>
          </a:bodyPr>
          <a:p>
            <a:r>
              <a:rPr lang="en-US" altLang="zh-CN">
                <a:latin typeface="Times New Roman" panose="02020603050405020304" pitchFamily="18" charset="0"/>
              </a:rPr>
              <a:t>to hunt and kill birds and animals with a gun as a sport</a:t>
            </a:r>
            <a:endParaRPr lang="en-US" altLang="zh-CN">
              <a:latin typeface="Times New Roman" panose="02020603050405020304" pitchFamily="18" charset="0"/>
            </a:endParaRPr>
          </a:p>
        </p:txBody>
      </p:sp>
      <p:sp>
        <p:nvSpPr>
          <p:cNvPr id="39945" name="矩形 39944"/>
          <p:cNvSpPr/>
          <p:nvPr/>
        </p:nvSpPr>
        <p:spPr>
          <a:xfrm>
            <a:off x="4891405" y="1005840"/>
            <a:ext cx="4105910" cy="645160"/>
          </a:xfrm>
          <a:prstGeom prst="rect">
            <a:avLst/>
          </a:prstGeom>
          <a:solidFill>
            <a:srgbClr val="E0F2FC"/>
          </a:solidFill>
          <a:ln w="9525">
            <a:noFill/>
          </a:ln>
        </p:spPr>
        <p:txBody>
          <a:bodyPr wrap="square" anchor="ctr">
            <a:spAutoFit/>
          </a:bodyPr>
          <a:p>
            <a:r>
              <a:rPr lang="en-US" altLang="zh-CN">
                <a:latin typeface="Times New Roman" panose="02020603050405020304" pitchFamily="18" charset="0"/>
              </a:rPr>
              <a:t>to move suddenly or quickly in one direction; to make sb/sth move in this way</a:t>
            </a:r>
            <a:endParaRPr lang="en-US" altLang="zh-CN">
              <a:latin typeface="Arial" panose="020B0604020202020204" pitchFamily="34" charset="0"/>
            </a:endParaRPr>
          </a:p>
        </p:txBody>
      </p:sp>
      <p:sp>
        <p:nvSpPr>
          <p:cNvPr id="39946" name="矩形 39945"/>
          <p:cNvSpPr/>
          <p:nvPr/>
        </p:nvSpPr>
        <p:spPr>
          <a:xfrm>
            <a:off x="4820920" y="4184015"/>
            <a:ext cx="4176395" cy="645160"/>
          </a:xfrm>
          <a:prstGeom prst="rect">
            <a:avLst/>
          </a:prstGeom>
          <a:solidFill>
            <a:schemeClr val="accent1"/>
          </a:solidFill>
          <a:ln w="9525">
            <a:noFill/>
          </a:ln>
        </p:spPr>
        <p:txBody>
          <a:bodyPr wrap="square" anchor="ctr">
            <a:spAutoFit/>
          </a:bodyPr>
          <a:p>
            <a:r>
              <a:rPr lang="en-US" altLang="zh-CN">
                <a:latin typeface="Times New Roman" panose="02020603050405020304" pitchFamily="18" charset="0"/>
              </a:rPr>
              <a:t>to try to kick, hit or throw the ball into a goal or to score a point </a:t>
            </a:r>
            <a:endParaRPr lang="en-US" altLang="zh-CN">
              <a:latin typeface="Times New Roman" panose="02020603050405020304" pitchFamily="18" charset="0"/>
            </a:endParaRPr>
          </a:p>
        </p:txBody>
      </p:sp>
      <p:sp>
        <p:nvSpPr>
          <p:cNvPr id="39947" name="文本框 39946"/>
          <p:cNvSpPr txBox="1"/>
          <p:nvPr/>
        </p:nvSpPr>
        <p:spPr>
          <a:xfrm>
            <a:off x="4855845" y="3161030"/>
            <a:ext cx="4142105" cy="368300"/>
          </a:xfrm>
          <a:prstGeom prst="rect">
            <a:avLst/>
          </a:prstGeom>
          <a:solidFill>
            <a:srgbClr val="E0F2FC"/>
          </a:solidFill>
          <a:ln w="9525">
            <a:noFill/>
          </a:ln>
        </p:spPr>
        <p:txBody>
          <a:bodyPr wrap="square" anchor="t">
            <a:spAutoFit/>
          </a:bodyPr>
          <a:p>
            <a:pPr>
              <a:buFontTx/>
            </a:pPr>
            <a:r>
              <a:rPr lang="en-US" altLang="zh-CN">
                <a:latin typeface="Times New Roman" panose="02020603050405020304" pitchFamily="18" charset="0"/>
              </a:rPr>
              <a:t>to make a film or photograph of sth</a:t>
            </a:r>
            <a:endParaRPr lang="en-US" altLang="zh-CN">
              <a:latin typeface="Times New Roman" panose="02020603050405020304" pitchFamily="18" charset="0"/>
            </a:endParaRPr>
          </a:p>
        </p:txBody>
      </p:sp>
      <p:sp>
        <p:nvSpPr>
          <p:cNvPr id="39948" name="直接连接符 39947"/>
          <p:cNvSpPr/>
          <p:nvPr/>
        </p:nvSpPr>
        <p:spPr>
          <a:xfrm>
            <a:off x="3656965" y="1790065"/>
            <a:ext cx="1233805" cy="669290"/>
          </a:xfrm>
          <a:prstGeom prst="line">
            <a:avLst/>
          </a:prstGeom>
          <a:ln w="28575" cap="flat" cmpd="sng">
            <a:solidFill>
              <a:srgbClr val="FF0000"/>
            </a:solidFill>
            <a:prstDash val="solid"/>
            <a:headEnd type="none" w="med" len="med"/>
            <a:tailEnd type="triangle" w="med" len="med"/>
          </a:ln>
        </p:spPr>
      </p:sp>
      <p:sp>
        <p:nvSpPr>
          <p:cNvPr id="39949" name="直接连接符 39948"/>
          <p:cNvSpPr/>
          <p:nvPr/>
        </p:nvSpPr>
        <p:spPr>
          <a:xfrm>
            <a:off x="4027170" y="2458720"/>
            <a:ext cx="719138" cy="2952750"/>
          </a:xfrm>
          <a:prstGeom prst="line">
            <a:avLst/>
          </a:prstGeom>
          <a:ln w="28575" cap="flat" cmpd="sng">
            <a:solidFill>
              <a:srgbClr val="FF0000"/>
            </a:solidFill>
            <a:prstDash val="solid"/>
            <a:headEnd type="none" w="med" len="med"/>
            <a:tailEnd type="triangle" w="med" len="med"/>
          </a:ln>
        </p:spPr>
      </p:sp>
      <p:sp>
        <p:nvSpPr>
          <p:cNvPr id="39950" name="直接连接符 39949"/>
          <p:cNvSpPr/>
          <p:nvPr/>
        </p:nvSpPr>
        <p:spPr>
          <a:xfrm flipV="1">
            <a:off x="3844290" y="1274445"/>
            <a:ext cx="1047115" cy="2040890"/>
          </a:xfrm>
          <a:prstGeom prst="line">
            <a:avLst/>
          </a:prstGeom>
          <a:ln w="28575" cap="flat" cmpd="sng">
            <a:solidFill>
              <a:srgbClr val="FF0000"/>
            </a:solidFill>
            <a:prstDash val="solid"/>
            <a:headEnd type="none" w="med" len="med"/>
            <a:tailEnd type="triangle" w="med" len="med"/>
          </a:ln>
        </p:spPr>
      </p:sp>
      <p:sp>
        <p:nvSpPr>
          <p:cNvPr id="39951" name="直接连接符 39950"/>
          <p:cNvSpPr/>
          <p:nvPr/>
        </p:nvSpPr>
        <p:spPr>
          <a:xfrm>
            <a:off x="3768090" y="4467225"/>
            <a:ext cx="1051560" cy="79375"/>
          </a:xfrm>
          <a:prstGeom prst="line">
            <a:avLst/>
          </a:prstGeom>
          <a:ln w="28575" cap="flat" cmpd="sng">
            <a:solidFill>
              <a:srgbClr val="FF0000"/>
            </a:solidFill>
            <a:prstDash val="solid"/>
            <a:headEnd type="none" w="med" len="med"/>
            <a:tailEnd type="triangle" w="med" len="med"/>
          </a:ln>
        </p:spPr>
      </p:sp>
      <p:sp>
        <p:nvSpPr>
          <p:cNvPr id="39952" name="直接连接符 39951"/>
          <p:cNvSpPr/>
          <p:nvPr/>
        </p:nvSpPr>
        <p:spPr>
          <a:xfrm flipV="1">
            <a:off x="3350895" y="3512185"/>
            <a:ext cx="1504950" cy="1556385"/>
          </a:xfrm>
          <a:prstGeom prst="line">
            <a:avLst/>
          </a:prstGeom>
          <a:ln w="28575" cap="flat" cmpd="sng">
            <a:solidFill>
              <a:srgbClr val="FF0000"/>
            </a:solidFill>
            <a:prstDash val="solid"/>
            <a:headEnd type="none" w="med" len="med"/>
            <a:tailEnd type="triangle" w="med" len="med"/>
          </a:ln>
        </p:spPr>
      </p:sp>
      <p:sp>
        <p:nvSpPr>
          <p:cNvPr id="36870" name="文本框 36869"/>
          <p:cNvSpPr txBox="1"/>
          <p:nvPr/>
        </p:nvSpPr>
        <p:spPr>
          <a:xfrm>
            <a:off x="307975" y="240030"/>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Match the sentences with the meanings of </a:t>
            </a:r>
            <a:r>
              <a:rPr lang="en-US" altLang="zh-CN" sz="2400" b="1" i="1">
                <a:latin typeface="Times New Roman" panose="02020603050405020304" pitchFamily="18" charset="0"/>
              </a:rPr>
              <a:t>shoot</a:t>
            </a:r>
            <a:r>
              <a:rPr lang="en-US" altLang="zh-CN" sz="2400" b="1">
                <a:latin typeface="Times New Roman" panose="02020603050405020304" pitchFamily="18" charset="0"/>
              </a:rPr>
              <a:t>.</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8"/>
                                        </p:tgtEl>
                                        <p:attrNameLst>
                                          <p:attrName>style.visibility</p:attrName>
                                        </p:attrNameLst>
                                      </p:cBhvr>
                                      <p:to>
                                        <p:strVal val="visible"/>
                                      </p:to>
                                    </p:set>
                                    <p:anim calcmode="lin" valueType="num">
                                      <p:cBhvr additive="base">
                                        <p:cTn id="7" dur="500" fill="hold"/>
                                        <p:tgtEl>
                                          <p:spTgt spid="39948"/>
                                        </p:tgtEl>
                                        <p:attrNameLst>
                                          <p:attrName>ppt_x</p:attrName>
                                        </p:attrNameLst>
                                      </p:cBhvr>
                                      <p:tavLst>
                                        <p:tav tm="0">
                                          <p:val>
                                            <p:strVal val="#ppt_x"/>
                                          </p:val>
                                        </p:tav>
                                        <p:tav tm="100000">
                                          <p:val>
                                            <p:strVal val="#ppt_x"/>
                                          </p:val>
                                        </p:tav>
                                      </p:tavLst>
                                    </p:anim>
                                    <p:anim calcmode="lin" valueType="num">
                                      <p:cBhvr additive="base">
                                        <p:cTn id="8"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9949"/>
                                        </p:tgtEl>
                                        <p:attrNameLst>
                                          <p:attrName>style.visibility</p:attrName>
                                        </p:attrNameLst>
                                      </p:cBhvr>
                                      <p:to>
                                        <p:strVal val="visible"/>
                                      </p:to>
                                    </p:set>
                                    <p:animEffect transition="in" filter="diamond(in)">
                                      <p:cBhvr>
                                        <p:cTn id="13" dur="2000"/>
                                        <p:tgtEl>
                                          <p:spTgt spid="3994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9950"/>
                                        </p:tgtEl>
                                        <p:attrNameLst>
                                          <p:attrName>style.visibility</p:attrName>
                                        </p:attrNameLst>
                                      </p:cBhvr>
                                      <p:to>
                                        <p:strVal val="visible"/>
                                      </p:to>
                                    </p:set>
                                    <p:animEffect transition="in" filter="box(in)">
                                      <p:cBhvr>
                                        <p:cTn id="18" dur="500"/>
                                        <p:tgtEl>
                                          <p:spTgt spid="3995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9951"/>
                                        </p:tgtEl>
                                        <p:attrNameLst>
                                          <p:attrName>style.visibility</p:attrName>
                                        </p:attrNameLst>
                                      </p:cBhvr>
                                      <p:to>
                                        <p:strVal val="visible"/>
                                      </p:to>
                                    </p:set>
                                    <p:animEffect transition="in" filter="checkerboard(across)">
                                      <p:cBhvr>
                                        <p:cTn id="23" dur="500"/>
                                        <p:tgtEl>
                                          <p:spTgt spid="3995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9952"/>
                                        </p:tgtEl>
                                        <p:attrNameLst>
                                          <p:attrName>style.visibility</p:attrName>
                                        </p:attrNameLst>
                                      </p:cBhvr>
                                      <p:to>
                                        <p:strVal val="visible"/>
                                      </p:to>
                                    </p:set>
                                    <p:anim calcmode="lin" valueType="num">
                                      <p:cBhvr additive="base">
                                        <p:cTn id="28" dur="500" fill="hold"/>
                                        <p:tgtEl>
                                          <p:spTgt spid="39952"/>
                                        </p:tgtEl>
                                        <p:attrNameLst>
                                          <p:attrName>ppt_x</p:attrName>
                                        </p:attrNameLst>
                                      </p:cBhvr>
                                      <p:tavLst>
                                        <p:tav tm="0">
                                          <p:val>
                                            <p:strVal val="#ppt_x"/>
                                          </p:val>
                                        </p:tav>
                                        <p:tav tm="100000">
                                          <p:val>
                                            <p:strVal val="#ppt_x"/>
                                          </p:val>
                                        </p:tav>
                                      </p:tavLst>
                                    </p:anim>
                                    <p:anim calcmode="lin" valueType="num">
                                      <p:cBhvr additive="base">
                                        <p:cTn id="29" dur="500" fill="hold"/>
                                        <p:tgtEl>
                                          <p:spTgt spid="399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5" name="文本框 71684"/>
          <p:cNvSpPr txBox="1"/>
          <p:nvPr/>
        </p:nvSpPr>
        <p:spPr>
          <a:xfrm>
            <a:off x="250825" y="1268413"/>
            <a:ext cx="7412990" cy="4831080"/>
          </a:xfrm>
          <a:prstGeom prst="rect">
            <a:avLst/>
          </a:prstGeom>
          <a:noFill/>
          <a:ln w="9525">
            <a:noFill/>
          </a:ln>
        </p:spPr>
        <p:txBody>
          <a:bodyPr wrap="none" anchor="t">
            <a:spAutoFit/>
          </a:bodyPr>
          <a:p>
            <a:pPr>
              <a:buFontTx/>
            </a:pPr>
            <a:r>
              <a:rPr lang="en-US" altLang="zh-CN" sz="2800">
                <a:latin typeface="Times New Roman" panose="02020603050405020304" pitchFamily="18" charset="0"/>
              </a:rPr>
              <a:t>1. </a:t>
            </a:r>
            <a:r>
              <a:rPr lang="zh-CN" altLang="en-US" sz="2800" dirty="0">
                <a:latin typeface="Times New Roman" panose="02020603050405020304" pitchFamily="18" charset="0"/>
              </a:rPr>
              <a:t>去年票价猛涨。</a:t>
            </a:r>
            <a:endParaRPr lang="zh-CN" altLang="en-US" sz="2800" dirty="0">
              <a:latin typeface="Times New Roman" panose="02020603050405020304" pitchFamily="18" charset="0"/>
            </a:endParaRPr>
          </a:p>
          <a:p>
            <a:pPr>
              <a:buFontTx/>
            </a:pPr>
            <a:r>
              <a:rPr lang="zh-CN" altLang="en-US" sz="2800" dirty="0">
                <a:latin typeface="Times New Roman" panose="02020603050405020304" pitchFamily="18" charset="0"/>
              </a:rPr>
              <a:t>    </a:t>
            </a:r>
            <a:r>
              <a:rPr lang="en-US" altLang="zh-CN" sz="2800">
                <a:latin typeface="Times New Roman" panose="02020603050405020304" pitchFamily="18" charset="0"/>
              </a:rPr>
              <a:t>Ticket prices </a:t>
            </a:r>
            <a:r>
              <a:rPr lang="en-US" altLang="zh-CN" sz="2400">
                <a:solidFill>
                  <a:srgbClr val="9933FF"/>
                </a:solidFill>
                <a:latin typeface="Times New Roman" panose="02020603050405020304" pitchFamily="18" charset="0"/>
              </a:rPr>
              <a:t>shot up</a:t>
            </a:r>
            <a:r>
              <a:rPr lang="en-US" altLang="zh-CN" sz="2800">
                <a:latin typeface="Times New Roman" panose="02020603050405020304" pitchFamily="18" charset="0"/>
              </a:rPr>
              <a:t> last year.  </a:t>
            </a:r>
            <a:endParaRPr lang="en-US" altLang="zh-CN" sz="2800">
              <a:latin typeface="Times New Roman" panose="02020603050405020304" pitchFamily="18" charset="0"/>
            </a:endParaRPr>
          </a:p>
          <a:p>
            <a:pPr>
              <a:buFontTx/>
            </a:pP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2. The movie was </a:t>
            </a:r>
            <a:r>
              <a:rPr lang="en-US" altLang="zh-CN" sz="2400">
                <a:solidFill>
                  <a:srgbClr val="9933FF"/>
                </a:solidFill>
                <a:latin typeface="Times New Roman" panose="02020603050405020304" pitchFamily="18" charset="0"/>
              </a:rPr>
              <a:t>shot</a:t>
            </a:r>
            <a:r>
              <a:rPr lang="en-US" altLang="zh-CN" sz="2800">
                <a:latin typeface="Times New Roman" panose="02020603050405020304" pitchFamily="18" charset="0"/>
              </a:rPr>
              <a:t> in black and white. </a:t>
            </a:r>
            <a:endParaRPr lang="en-US" altLang="zh-CN" sz="2800">
              <a:latin typeface="Times New Roman" panose="02020603050405020304" pitchFamily="18" charset="0"/>
            </a:endParaRPr>
          </a:p>
          <a:p>
            <a:pPr>
              <a:buFontTx/>
            </a:pPr>
            <a:r>
              <a:rPr lang="zh-CN" altLang="en-US" sz="2800" dirty="0">
                <a:latin typeface="Times New Roman" panose="02020603050405020304" pitchFamily="18" charset="0"/>
              </a:rPr>
              <a:t>    那部电影拍成了黑白片。 </a:t>
            </a:r>
            <a:endParaRPr lang="zh-CN" altLang="en-US" sz="2800" dirty="0">
              <a:latin typeface="Times New Roman" panose="02020603050405020304" pitchFamily="18" charset="0"/>
            </a:endParaRPr>
          </a:p>
          <a:p>
            <a:pPr>
              <a:buFontTx/>
            </a:pPr>
            <a:endParaRPr lang="zh-CN" altLang="en-US" sz="2800" dirty="0">
              <a:latin typeface="Times New Roman" panose="02020603050405020304" pitchFamily="18" charset="0"/>
            </a:endParaRPr>
          </a:p>
          <a:p>
            <a:pPr>
              <a:buFontTx/>
            </a:pPr>
            <a:r>
              <a:rPr lang="en-US" altLang="zh-CN" sz="2800">
                <a:latin typeface="Times New Roman" panose="02020603050405020304" pitchFamily="18" charset="0"/>
              </a:rPr>
              <a:t>3. </a:t>
            </a:r>
            <a:r>
              <a:rPr lang="zh-CN" altLang="en-US" sz="2800" dirty="0">
                <a:latin typeface="Times New Roman" panose="02020603050405020304" pitchFamily="18" charset="0"/>
              </a:rPr>
              <a:t>抢劫过程中有三人被开枪打死。 </a:t>
            </a:r>
            <a:endParaRPr lang="zh-CN" altLang="en-US" sz="2800" dirty="0">
              <a:latin typeface="Times New Roman" panose="02020603050405020304" pitchFamily="18" charset="0"/>
            </a:endParaRPr>
          </a:p>
          <a:p>
            <a:pPr>
              <a:buFontTx/>
            </a:pPr>
            <a:r>
              <a:rPr lang="en-US" altLang="zh-CN" sz="2800">
                <a:latin typeface="Times New Roman" panose="02020603050405020304" pitchFamily="18" charset="0"/>
              </a:rPr>
              <a:t>    Three people were </a:t>
            </a:r>
            <a:r>
              <a:rPr lang="en-US" altLang="zh-CN" sz="2400">
                <a:solidFill>
                  <a:srgbClr val="9933FF"/>
                </a:solidFill>
                <a:latin typeface="Times New Roman" panose="02020603050405020304" pitchFamily="18" charset="0"/>
              </a:rPr>
              <a:t>shot </a:t>
            </a:r>
            <a:r>
              <a:rPr lang="en-US" altLang="zh-CN" sz="2800">
                <a:latin typeface="Times New Roman" panose="02020603050405020304" pitchFamily="18" charset="0"/>
              </a:rPr>
              <a:t>dead</a:t>
            </a:r>
            <a:r>
              <a:rPr lang="en-US" altLang="zh-CN" sz="2800" b="1">
                <a:latin typeface="Times New Roman" panose="02020603050405020304" pitchFamily="18" charset="0"/>
              </a:rPr>
              <a:t> </a:t>
            </a:r>
            <a:r>
              <a:rPr lang="en-US" altLang="zh-CN" sz="2800">
                <a:latin typeface="Times New Roman" panose="02020603050405020304" pitchFamily="18" charset="0"/>
              </a:rPr>
              <a:t>during the robbery.  </a:t>
            </a:r>
            <a:endParaRPr lang="en-US" altLang="zh-CN" sz="2800">
              <a:latin typeface="Times New Roman" panose="02020603050405020304" pitchFamily="18" charset="0"/>
            </a:endParaRPr>
          </a:p>
          <a:p>
            <a:pPr>
              <a:buFontTx/>
            </a:pP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4. He suddenly </a:t>
            </a:r>
            <a:r>
              <a:rPr lang="en-US" altLang="zh-CN" sz="2400">
                <a:solidFill>
                  <a:srgbClr val="9933FF"/>
                </a:solidFill>
                <a:latin typeface="Times New Roman" panose="02020603050405020304" pitchFamily="18" charset="0"/>
              </a:rPr>
              <a:t>shot</a:t>
            </a:r>
            <a:r>
              <a:rPr lang="en-US" altLang="zh-CN" sz="2800">
                <a:latin typeface="Times New Roman" panose="02020603050405020304" pitchFamily="18" charset="0"/>
              </a:rPr>
              <a:t> from the halfway line.</a:t>
            </a:r>
            <a:r>
              <a:rPr lang="zh-CN" altLang="en-US" sz="2800" b="1" dirty="0">
                <a:latin typeface="Times New Roman" panose="02020603050405020304" pitchFamily="18" charset="0"/>
              </a:rPr>
              <a:t> </a:t>
            </a:r>
            <a:r>
              <a:rPr lang="zh-CN" altLang="en-US" sz="2800" dirty="0">
                <a:latin typeface="Times New Roman" panose="02020603050405020304" pitchFamily="18" charset="0"/>
              </a:rPr>
              <a:t> </a:t>
            </a:r>
            <a:endParaRPr lang="zh-CN" altLang="en-US" sz="2800" dirty="0">
              <a:latin typeface="Times New Roman" panose="02020603050405020304" pitchFamily="18" charset="0"/>
            </a:endParaRPr>
          </a:p>
          <a:p>
            <a:pPr>
              <a:buFontTx/>
            </a:pPr>
            <a:r>
              <a:rPr lang="zh-CN" altLang="en-US" sz="2800" dirty="0">
                <a:latin typeface="Times New Roman" panose="02020603050405020304" pitchFamily="18" charset="0"/>
              </a:rPr>
              <a:t>    他突然在中线上射门。</a:t>
            </a:r>
            <a:r>
              <a:rPr lang="zh-CN" altLang="en-US" dirty="0">
                <a:latin typeface="Arial" panose="020B0604020202020204" pitchFamily="34" charset="0"/>
              </a:rPr>
              <a:t> </a:t>
            </a:r>
            <a:endParaRPr lang="en-US" altLang="zh-CN">
              <a:latin typeface="Arial" panose="020B0604020202020204" pitchFamily="34" charset="0"/>
            </a:endParaRPr>
          </a:p>
        </p:txBody>
      </p:sp>
      <p:sp>
        <p:nvSpPr>
          <p:cNvPr id="2" name="文本框 1"/>
          <p:cNvSpPr txBox="1"/>
          <p:nvPr/>
        </p:nvSpPr>
        <p:spPr>
          <a:xfrm>
            <a:off x="352425" y="247650"/>
            <a:ext cx="8938895" cy="650875"/>
          </a:xfrm>
          <a:prstGeom prst="rect">
            <a:avLst/>
          </a:prstGeom>
          <a:noFill/>
          <a:ln w="9525">
            <a:noFill/>
          </a:ln>
        </p:spPr>
        <p:txBody>
          <a:bodyPr wrap="square">
            <a:spAutoFit/>
          </a:bodyPr>
          <a:p>
            <a:pPr marL="342900" indent="-342900">
              <a:lnSpc>
                <a:spcPct val="130000"/>
              </a:lnSpc>
              <a:buFontTx/>
            </a:pPr>
            <a:r>
              <a:rPr lang="en-US" altLang="zh-CN" sz="2800" b="1">
                <a:latin typeface="Times New Roman" panose="02020603050405020304" pitchFamily="18" charset="0"/>
              </a:rPr>
              <a:t>Translate the following sentences.</a:t>
            </a:r>
            <a:endParaRPr lang="en-US" altLang="zh-CN"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5">
                                            <p:txEl>
                                              <p:charRg st="10" end="46"/>
                                            </p:txEl>
                                          </p:spTgt>
                                        </p:tgtEl>
                                        <p:attrNameLst>
                                          <p:attrName>style.visibility</p:attrName>
                                        </p:attrNameLst>
                                      </p:cBhvr>
                                      <p:to>
                                        <p:strVal val="visible"/>
                                      </p:to>
                                    </p:set>
                                    <p:animEffect transition="in" filter="blinds(horizontal)">
                                      <p:cBhvr>
                                        <p:cTn id="7" dur="500"/>
                                        <p:tgtEl>
                                          <p:spTgt spid="71685">
                                            <p:txEl>
                                              <p:charRg st="10" end="4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5">
                                            <p:txEl>
                                              <p:charRg st="90" end="103"/>
                                            </p:txEl>
                                          </p:spTgt>
                                        </p:tgtEl>
                                        <p:attrNameLst>
                                          <p:attrName>style.visibility</p:attrName>
                                        </p:attrNameLst>
                                      </p:cBhvr>
                                      <p:to>
                                        <p:strVal val="visible"/>
                                      </p:to>
                                    </p:set>
                                    <p:animEffect transition="in" filter="blinds(horizontal)">
                                      <p:cBhvr>
                                        <p:cTn id="12" dur="500"/>
                                        <p:tgtEl>
                                          <p:spTgt spid="71685">
                                            <p:txEl>
                                              <p:charRg st="90" end="10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xEl>
                                              <p:charRg st="122" end="172"/>
                                            </p:txEl>
                                          </p:spTgt>
                                        </p:tgtEl>
                                        <p:attrNameLst>
                                          <p:attrName>style.visibility</p:attrName>
                                        </p:attrNameLst>
                                      </p:cBhvr>
                                      <p:to>
                                        <p:strVal val="visible"/>
                                      </p:to>
                                    </p:set>
                                    <p:animEffect transition="in" filter="blinds(horizontal)">
                                      <p:cBhvr>
                                        <p:cTn id="17" dur="500"/>
                                        <p:tgtEl>
                                          <p:spTgt spid="71685">
                                            <p:txEl>
                                              <p:charRg st="122" end="17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685">
                                            <p:txEl>
                                              <p:charRg st="233" end="251"/>
                                            </p:txEl>
                                          </p:spTgt>
                                        </p:tgtEl>
                                        <p:attrNameLst>
                                          <p:attrName>style.visibility</p:attrName>
                                        </p:attrNameLst>
                                      </p:cBhvr>
                                      <p:to>
                                        <p:strVal val="visible"/>
                                      </p:to>
                                    </p:set>
                                    <p:animEffect transition="in" filter="blinds(horizontal)">
                                      <p:cBhvr>
                                        <p:cTn id="22" dur="500"/>
                                        <p:tgtEl>
                                          <p:spTgt spid="71685">
                                            <p:txEl>
                                              <p:charRg st="233" end="2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440436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a:t>
            </a:r>
            <a:r>
              <a:rPr lang="en-US" altLang="zh-CN" sz="3600" b="1">
                <a:solidFill>
                  <a:schemeClr val="accent1">
                    <a:lumMod val="50000"/>
                  </a:schemeClr>
                </a:solidFill>
                <a:latin typeface="Times New Roman" panose="02020603050405020304" pitchFamily="18" charset="0"/>
              </a:rPr>
              <a:t> struggle</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40966" name="文本框 40965"/>
          <p:cNvSpPr txBox="1"/>
          <p:nvPr/>
        </p:nvSpPr>
        <p:spPr>
          <a:xfrm>
            <a:off x="107950" y="1125855"/>
            <a:ext cx="8779510" cy="1814830"/>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3. On the other hand, when you are </a:t>
            </a:r>
            <a:r>
              <a:rPr lang="en-US" altLang="zh-CN" sz="2800">
                <a:solidFill>
                  <a:srgbClr val="FFC000"/>
                </a:solidFill>
                <a:latin typeface="Times New Roman" panose="02020603050405020304" pitchFamily="18" charset="0"/>
              </a:rPr>
              <a:t>struggling</a:t>
            </a:r>
            <a:r>
              <a:rPr lang="en-US" altLang="zh-CN" sz="2800">
                <a:solidFill>
                  <a:srgbClr val="9933FF"/>
                </a:solidFill>
                <a:latin typeface="Times New Roman" panose="02020603050405020304" pitchFamily="18" charset="0"/>
              </a:rPr>
              <a:t> </a:t>
            </a:r>
            <a:r>
              <a:rPr lang="en-US" altLang="zh-CN" sz="2800">
                <a:latin typeface="Times New Roman" panose="02020603050405020304" pitchFamily="18" charset="0"/>
              </a:rPr>
              <a:t>to</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control your feelings, you wish they could be more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caring and patient—sometimes they forget that growing up is a rough ride. (para. 3)</a:t>
            </a:r>
            <a:endParaRPr lang="en-US" altLang="zh-CN" sz="2800">
              <a:latin typeface="Times New Roman" panose="02020603050405020304" pitchFamily="18" charset="0"/>
            </a:endParaRPr>
          </a:p>
        </p:txBody>
      </p:sp>
      <p:sp>
        <p:nvSpPr>
          <p:cNvPr id="40967" name="矩形 40966"/>
          <p:cNvSpPr/>
          <p:nvPr/>
        </p:nvSpPr>
        <p:spPr>
          <a:xfrm>
            <a:off x="309245" y="3029903"/>
            <a:ext cx="8377238" cy="396875"/>
          </a:xfrm>
          <a:prstGeom prst="rect">
            <a:avLst/>
          </a:prstGeom>
          <a:noFill/>
          <a:ln w="9525">
            <a:noFill/>
          </a:ln>
        </p:spPr>
        <p:txBody>
          <a:bodyPr wrap="none" anchor="ctr">
            <a:spAutoFit/>
          </a:bodyPr>
          <a:p>
            <a:r>
              <a:rPr lang="en-US" altLang="zh-CN" sz="2000">
                <a:latin typeface="Times New Roman" panose="02020603050405020304" pitchFamily="18" charset="0"/>
              </a:rPr>
              <a:t>to try very hard to do </a:t>
            </a:r>
            <a:r>
              <a:rPr lang="en-US" altLang="zh-CN" sz="2000" err="1">
                <a:latin typeface="Times New Roman" panose="02020603050405020304" pitchFamily="18" charset="0"/>
              </a:rPr>
              <a:t>sth</a:t>
            </a:r>
            <a:r>
              <a:rPr lang="en-US" altLang="zh-CN" sz="2000">
                <a:latin typeface="Times New Roman" panose="02020603050405020304" pitchFamily="18" charset="0"/>
              </a:rPr>
              <a:t> when it is difficult or when there are a lot of problems</a:t>
            </a:r>
            <a:r>
              <a:rPr lang="en-US" altLang="zh-CN" sz="2000">
                <a:latin typeface="Arial" panose="020B0604020202020204" pitchFamily="34" charset="0"/>
              </a:rPr>
              <a:t>  </a:t>
            </a:r>
            <a:endParaRPr lang="en-US" altLang="zh-CN" sz="2000">
              <a:latin typeface="Arial" panose="020B0604020202020204" pitchFamily="34" charset="0"/>
            </a:endParaRPr>
          </a:p>
        </p:txBody>
      </p:sp>
      <p:sp>
        <p:nvSpPr>
          <p:cNvPr id="40969" name="矩形 40968"/>
          <p:cNvSpPr/>
          <p:nvPr/>
        </p:nvSpPr>
        <p:spPr>
          <a:xfrm>
            <a:off x="250825" y="2940685"/>
            <a:ext cx="8424863" cy="576263"/>
          </a:xfrm>
          <a:prstGeom prst="rect">
            <a:avLst/>
          </a:prstGeom>
          <a:noFill/>
          <a:ln w="12700" cap="flat" cmpd="sng">
            <a:solidFill>
              <a:srgbClr val="9933FF"/>
            </a:solidFill>
            <a:prstDash val="solid"/>
            <a:miter/>
            <a:headEnd type="none" w="med" len="med"/>
            <a:tailEnd type="none" w="med" len="med"/>
          </a:ln>
        </p:spPr>
        <p:txBody>
          <a:bodyPr/>
          <a:p>
            <a:endParaRPr lang="zh-CN" altLang="en-US"/>
          </a:p>
        </p:txBody>
      </p:sp>
      <p:sp>
        <p:nvSpPr>
          <p:cNvPr id="40970" name="平行四边形 63490"/>
          <p:cNvSpPr/>
          <p:nvPr/>
        </p:nvSpPr>
        <p:spPr>
          <a:xfrm>
            <a:off x="1831340" y="4248150"/>
            <a:ext cx="1981200" cy="908050"/>
          </a:xfrm>
          <a:prstGeom prst="parallelogram">
            <a:avLst>
              <a:gd name="adj" fmla="val 28934"/>
            </a:avLst>
          </a:prstGeom>
          <a:noFill/>
          <a:ln w="31750" cap="flat" cmpd="sng">
            <a:solidFill>
              <a:srgbClr val="339966"/>
            </a:solidFill>
            <a:prstDash val="solid"/>
            <a:miter/>
            <a:headEnd type="none" w="med" len="med"/>
            <a:tailEnd type="none" w="med" len="med"/>
          </a:ln>
        </p:spPr>
        <p:txBody>
          <a:bodyPr/>
          <a:p>
            <a:pPr>
              <a:buFontTx/>
            </a:pPr>
            <a:endParaRPr lang="zh-CN" altLang="en-US" sz="2800" dirty="0">
              <a:latin typeface="Arial" panose="020B0604020202020204" pitchFamily="34" charset="0"/>
            </a:endParaRPr>
          </a:p>
        </p:txBody>
      </p:sp>
      <p:sp>
        <p:nvSpPr>
          <p:cNvPr id="40971" name="文本框 40970"/>
          <p:cNvSpPr txBox="1"/>
          <p:nvPr/>
        </p:nvSpPr>
        <p:spPr>
          <a:xfrm>
            <a:off x="2134235" y="4413885"/>
            <a:ext cx="1329055" cy="521970"/>
          </a:xfrm>
          <a:prstGeom prst="rect">
            <a:avLst/>
          </a:prstGeom>
          <a:noFill/>
          <a:ln w="9525">
            <a:noFill/>
          </a:ln>
        </p:spPr>
        <p:txBody>
          <a:bodyPr wrap="none" anchor="t">
            <a:spAutoFit/>
          </a:bodyPr>
          <a:p>
            <a:pPr>
              <a:buFontTx/>
            </a:pPr>
            <a:r>
              <a:rPr lang="en-US" altLang="zh-CN" sz="2800" err="1">
                <a:latin typeface="Times New Roman" panose="02020603050405020304" pitchFamily="18" charset="0"/>
              </a:rPr>
              <a:t>struggle</a:t>
            </a:r>
            <a:endParaRPr lang="en-US" altLang="zh-CN" sz="2800">
              <a:latin typeface="Times New Roman" panose="02020603050405020304" pitchFamily="18" charset="0"/>
            </a:endParaRPr>
          </a:p>
        </p:txBody>
      </p:sp>
      <p:sp>
        <p:nvSpPr>
          <p:cNvPr id="40972" name="左大括号 40971"/>
          <p:cNvSpPr/>
          <p:nvPr/>
        </p:nvSpPr>
        <p:spPr>
          <a:xfrm>
            <a:off x="4058285" y="3554095"/>
            <a:ext cx="525780" cy="2241550"/>
          </a:xfrm>
          <a:prstGeom prst="leftBrace">
            <a:avLst>
              <a:gd name="adj1" fmla="val 38144"/>
              <a:gd name="adj2" fmla="val 50000"/>
            </a:avLst>
          </a:prstGeom>
          <a:noFill/>
          <a:ln w="9525" cap="flat" cmpd="sng">
            <a:solidFill>
              <a:schemeClr val="tx1"/>
            </a:solidFill>
            <a:prstDash val="solid"/>
            <a:headEnd type="none" w="med" len="med"/>
            <a:tailEnd type="none" w="med" len="med"/>
          </a:ln>
        </p:spPr>
        <p:txBody>
          <a:bodyPr/>
          <a:p>
            <a:endParaRPr lang="zh-CN" altLang="en-US" sz="2800"/>
          </a:p>
        </p:txBody>
      </p:sp>
      <p:sp>
        <p:nvSpPr>
          <p:cNvPr id="40973" name="文本框 40972"/>
          <p:cNvSpPr txBox="1"/>
          <p:nvPr/>
        </p:nvSpPr>
        <p:spPr>
          <a:xfrm>
            <a:off x="4705033" y="3553778"/>
            <a:ext cx="596900" cy="521970"/>
          </a:xfrm>
          <a:prstGeom prst="rect">
            <a:avLst/>
          </a:prstGeom>
          <a:solidFill>
            <a:srgbClr val="E0F2FC"/>
          </a:solidFill>
          <a:ln w="9525">
            <a:noFill/>
          </a:ln>
        </p:spPr>
        <p:txBody>
          <a:bodyPr wrap="none" anchor="t">
            <a:spAutoFit/>
          </a:bodyPr>
          <a:p>
            <a:pPr>
              <a:buFontTx/>
            </a:pPr>
            <a:r>
              <a:rPr lang="en-US" altLang="zh-CN" sz="2800">
                <a:latin typeface="Times New Roman" panose="02020603050405020304" pitchFamily="18" charset="0"/>
              </a:rPr>
              <a:t>for</a:t>
            </a:r>
            <a:endParaRPr lang="en-US" altLang="zh-CN" sz="2800">
              <a:latin typeface="Times New Roman" panose="02020603050405020304" pitchFamily="18" charset="0"/>
            </a:endParaRPr>
          </a:p>
        </p:txBody>
      </p:sp>
      <p:sp>
        <p:nvSpPr>
          <p:cNvPr id="40974" name="文本框 40973"/>
          <p:cNvSpPr txBox="1"/>
          <p:nvPr/>
        </p:nvSpPr>
        <p:spPr>
          <a:xfrm>
            <a:off x="4705033" y="4413885"/>
            <a:ext cx="1922780" cy="521970"/>
          </a:xfrm>
          <a:prstGeom prst="rect">
            <a:avLst/>
          </a:prstGeom>
          <a:solidFill>
            <a:schemeClr val="accent1"/>
          </a:solidFill>
          <a:ln w="9525">
            <a:noFill/>
          </a:ln>
        </p:spPr>
        <p:txBody>
          <a:bodyPr wrap="none" anchor="t">
            <a:spAutoFit/>
          </a:bodyPr>
          <a:p>
            <a:pPr>
              <a:buFontTx/>
            </a:pPr>
            <a:r>
              <a:rPr lang="en-US" altLang="zh-CN" sz="2800">
                <a:latin typeface="Times New Roman" panose="02020603050405020304" pitchFamily="18" charset="0"/>
              </a:rPr>
              <a:t>against/with</a:t>
            </a:r>
            <a:endParaRPr lang="en-US" altLang="zh-CN" sz="2800">
              <a:latin typeface="Times New Roman" panose="02020603050405020304" pitchFamily="18" charset="0"/>
            </a:endParaRPr>
          </a:p>
        </p:txBody>
      </p:sp>
      <p:sp>
        <p:nvSpPr>
          <p:cNvPr id="40975" name="文本框 40974"/>
          <p:cNvSpPr txBox="1"/>
          <p:nvPr/>
        </p:nvSpPr>
        <p:spPr>
          <a:xfrm>
            <a:off x="4705350" y="5332095"/>
            <a:ext cx="904240" cy="521970"/>
          </a:xfrm>
          <a:prstGeom prst="rect">
            <a:avLst/>
          </a:prstGeom>
          <a:solidFill>
            <a:srgbClr val="E0F2FC"/>
          </a:solidFill>
          <a:ln w="9525">
            <a:noFill/>
          </a:ln>
        </p:spPr>
        <p:txBody>
          <a:bodyPr wrap="none" anchor="t">
            <a:spAutoFit/>
          </a:bodyPr>
          <a:p>
            <a:pPr>
              <a:buFontTx/>
            </a:pPr>
            <a:r>
              <a:rPr lang="en-US" altLang="zh-CN" sz="2800">
                <a:latin typeface="Times New Roman" panose="02020603050405020304" pitchFamily="18" charset="0"/>
              </a:rPr>
              <a:t>to do</a:t>
            </a:r>
            <a:endParaRPr lang="en-US" altLang="zh-CN" sz="2800">
              <a:latin typeface="Times New Roman" panose="02020603050405020304" pitchFamily="18" charset="0"/>
            </a:endParaRPr>
          </a:p>
        </p:txBody>
      </p:sp>
      <p:sp>
        <p:nvSpPr>
          <p:cNvPr id="40976" name="文本框 40975"/>
          <p:cNvSpPr txBox="1"/>
          <p:nvPr/>
        </p:nvSpPr>
        <p:spPr>
          <a:xfrm>
            <a:off x="639763" y="6038533"/>
            <a:ext cx="7009765" cy="521970"/>
          </a:xfrm>
          <a:prstGeom prst="rect">
            <a:avLst/>
          </a:prstGeom>
          <a:noFill/>
          <a:ln w="9525">
            <a:noFill/>
          </a:ln>
        </p:spPr>
        <p:txBody>
          <a:bodyPr wrap="none" anchor="t">
            <a:spAutoFit/>
          </a:bodyPr>
          <a:p>
            <a:pPr>
              <a:buFontTx/>
            </a:pPr>
            <a:r>
              <a:rPr lang="en-US" altLang="zh-CN" sz="2800">
                <a:latin typeface="Times New Roman" panose="02020603050405020304" pitchFamily="18" charset="0"/>
              </a:rPr>
              <a:t>E.g. She’s </a:t>
            </a:r>
            <a:r>
              <a:rPr lang="en-US" altLang="zh-CN" sz="2800">
                <a:solidFill>
                  <a:srgbClr val="9933FF"/>
                </a:solidFill>
                <a:latin typeface="Times New Roman" panose="02020603050405020304" pitchFamily="18" charset="0"/>
              </a:rPr>
              <a:t>struggling</a:t>
            </a:r>
            <a:r>
              <a:rPr lang="en-US" altLang="zh-CN" sz="2800">
                <a:latin typeface="Times New Roman" panose="02020603050405020304" pitchFamily="18" charset="0"/>
              </a:rPr>
              <a:t> to bring up a family alone.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Effect transition="in" filter="blinds(horizontal)">
                                      <p:cBhvr>
                                        <p:cTn id="7" dur="500"/>
                                        <p:tgtEl>
                                          <p:spTgt spid="4096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67"/>
                                        </p:tgtEl>
                                        <p:attrNameLst>
                                          <p:attrName>style.visibility</p:attrName>
                                        </p:attrNameLst>
                                      </p:cBhvr>
                                      <p:to>
                                        <p:strVal val="visible"/>
                                      </p:to>
                                    </p:set>
                                    <p:animEffect transition="in" filter="blinds(horizontal)">
                                      <p:cBhvr>
                                        <p:cTn id="10" dur="500"/>
                                        <p:tgtEl>
                                          <p:spTgt spid="409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71">
                                            <p:txEl>
                                              <p:charRg st="0" end="16"/>
                                            </p:txEl>
                                          </p:spTgt>
                                        </p:tgtEl>
                                        <p:attrNameLst>
                                          <p:attrName>style.visibility</p:attrName>
                                        </p:attrNameLst>
                                      </p:cBhvr>
                                      <p:to>
                                        <p:strVal val="visible"/>
                                      </p:to>
                                    </p:set>
                                    <p:animEffect transition="in" filter="blinds(horizontal)">
                                      <p:cBhvr>
                                        <p:cTn id="15" dur="500"/>
                                        <p:tgtEl>
                                          <p:spTgt spid="40971">
                                            <p:txEl>
                                              <p:charRg st="0" end="16"/>
                                            </p:txEl>
                                          </p:spTgt>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40970"/>
                                        </p:tgtEl>
                                        <p:attrNameLst>
                                          <p:attrName>style.visibility</p:attrName>
                                        </p:attrNameLst>
                                      </p:cBhvr>
                                      <p:to>
                                        <p:strVal val="visible"/>
                                      </p:to>
                                    </p:set>
                                    <p:anim calcmode="lin" valueType="num">
                                      <p:cBhvr additive="base">
                                        <p:cTn id="18" dur="500" fill="hold"/>
                                        <p:tgtEl>
                                          <p:spTgt spid="40970"/>
                                        </p:tgtEl>
                                        <p:attrNameLst>
                                          <p:attrName>ppt_x</p:attrName>
                                        </p:attrNameLst>
                                      </p:cBhvr>
                                      <p:tavLst>
                                        <p:tav tm="0">
                                          <p:val>
                                            <p:strVal val="#ppt_x"/>
                                          </p:val>
                                        </p:tav>
                                        <p:tav tm="100000">
                                          <p:val>
                                            <p:strVal val="#ppt_x"/>
                                          </p:val>
                                        </p:tav>
                                      </p:tavLst>
                                    </p:anim>
                                    <p:anim calcmode="lin" valueType="num">
                                      <p:cBhvr additive="base">
                                        <p:cTn id="19"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0972"/>
                                        </p:tgtEl>
                                        <p:attrNameLst>
                                          <p:attrName>style.visibility</p:attrName>
                                        </p:attrNameLst>
                                      </p:cBhvr>
                                      <p:to>
                                        <p:strVal val="visible"/>
                                      </p:to>
                                    </p:set>
                                    <p:animEffect transition="in" filter="blinds(horizontal)">
                                      <p:cBhvr>
                                        <p:cTn id="24" dur="500"/>
                                        <p:tgtEl>
                                          <p:spTgt spid="4097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0973"/>
                                        </p:tgtEl>
                                        <p:attrNameLst>
                                          <p:attrName>style.visibility</p:attrName>
                                        </p:attrNameLst>
                                      </p:cBhvr>
                                      <p:to>
                                        <p:strVal val="visible"/>
                                      </p:to>
                                    </p:set>
                                    <p:animEffect transition="in" filter="blinds(horizontal)">
                                      <p:cBhvr>
                                        <p:cTn id="29" dur="500"/>
                                        <p:tgtEl>
                                          <p:spTgt spid="4097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0974"/>
                                        </p:tgtEl>
                                        <p:attrNameLst>
                                          <p:attrName>style.visibility</p:attrName>
                                        </p:attrNameLst>
                                      </p:cBhvr>
                                      <p:to>
                                        <p:strVal val="visible"/>
                                      </p:to>
                                    </p:set>
                                    <p:animEffect transition="in" filter="blinds(horizontal)">
                                      <p:cBhvr>
                                        <p:cTn id="34" dur="500"/>
                                        <p:tgtEl>
                                          <p:spTgt spid="4097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0975"/>
                                        </p:tgtEl>
                                        <p:attrNameLst>
                                          <p:attrName>style.visibility</p:attrName>
                                        </p:attrNameLst>
                                      </p:cBhvr>
                                      <p:to>
                                        <p:strVal val="visible"/>
                                      </p:to>
                                    </p:set>
                                    <p:animEffect transition="in" filter="blinds(horizontal)">
                                      <p:cBhvr>
                                        <p:cTn id="39" dur="500"/>
                                        <p:tgtEl>
                                          <p:spTgt spid="4097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976"/>
                                        </p:tgtEl>
                                        <p:attrNameLst>
                                          <p:attrName>style.visibility</p:attrName>
                                        </p:attrNameLst>
                                      </p:cBhvr>
                                      <p:to>
                                        <p:strVal val="visible"/>
                                      </p:to>
                                    </p:set>
                                    <p:animEffect transition="in" filter="blinds(horizontal)">
                                      <p:cBhvr>
                                        <p:cTn id="44" dur="500"/>
                                        <p:tgtEl>
                                          <p:spTgt spid="40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0967" grpId="0"/>
      <p:bldP spid="40970" grpId="0" bldLvl="0" animBg="1"/>
      <p:bldP spid="40970" grpId="1" animBg="1"/>
      <p:bldP spid="40973" grpId="0" bldLvl="0" animBg="1"/>
      <p:bldP spid="40974" grpId="0" bldLvl="0" animBg="1"/>
      <p:bldP spid="40975" grpId="0" bldLvl="0" animBg="1"/>
      <p:bldP spid="409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516890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sym typeface="+mn-ea"/>
              </a:rPr>
              <a:t>breakdown</a:t>
            </a:r>
            <a:r>
              <a:rPr lang="en-US" altLang="zh-CN" sz="3600" b="1">
                <a:solidFill>
                  <a:schemeClr val="accent1">
                    <a:lumMod val="50000"/>
                  </a:schemeClr>
                </a:solidFill>
                <a:latin typeface="Times New Roman" panose="02020603050405020304" pitchFamily="18" charset="0"/>
              </a:rPr>
              <a:t> </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41990" name="文本框 41989"/>
          <p:cNvSpPr txBox="1"/>
          <p:nvPr/>
        </p:nvSpPr>
        <p:spPr>
          <a:xfrm>
            <a:off x="158750" y="1190625"/>
            <a:ext cx="8667750" cy="953135"/>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4. All of this can lead to a </a:t>
            </a:r>
            <a:r>
              <a:rPr lang="en-US" altLang="zh-CN" sz="2800">
                <a:solidFill>
                  <a:srgbClr val="FFC000"/>
                </a:solidFill>
                <a:latin typeface="Times New Roman" panose="02020603050405020304" pitchFamily="18" charset="0"/>
              </a:rPr>
              <a:t>breakdown</a:t>
            </a:r>
            <a:r>
              <a:rPr lang="en-US" altLang="zh-CN" sz="2800">
                <a:latin typeface="Times New Roman" panose="02020603050405020304" pitchFamily="18" charset="0"/>
              </a:rPr>
              <a:t> in your relationship. (para. 3)</a:t>
            </a:r>
            <a:endParaRPr lang="en-US" altLang="zh-CN" sz="2800">
              <a:latin typeface="Times New Roman" panose="02020603050405020304" pitchFamily="18" charset="0"/>
            </a:endParaRPr>
          </a:p>
        </p:txBody>
      </p:sp>
      <p:sp>
        <p:nvSpPr>
          <p:cNvPr id="41991" name="矩形 41990"/>
          <p:cNvSpPr/>
          <p:nvPr/>
        </p:nvSpPr>
        <p:spPr>
          <a:xfrm>
            <a:off x="827088" y="2349500"/>
            <a:ext cx="5981700" cy="457200"/>
          </a:xfrm>
          <a:prstGeom prst="rect">
            <a:avLst/>
          </a:prstGeom>
          <a:noFill/>
          <a:ln w="9525">
            <a:noFill/>
          </a:ln>
        </p:spPr>
        <p:txBody>
          <a:bodyPr wrap="none" anchor="ctr">
            <a:spAutoFit/>
          </a:bodyPr>
          <a:p>
            <a:r>
              <a:rPr lang="en-US" altLang="zh-CN" sz="2400">
                <a:latin typeface="Times New Roman" panose="02020603050405020304" pitchFamily="18" charset="0"/>
              </a:rPr>
              <a:t>a failure of a relationship, discussion or system</a:t>
            </a:r>
            <a:r>
              <a:rPr lang="en-US" altLang="zh-CN">
                <a:latin typeface="Arial" panose="020B0604020202020204" pitchFamily="34" charset="0"/>
              </a:rPr>
              <a:t> </a:t>
            </a:r>
            <a:endParaRPr lang="en-US" altLang="zh-CN">
              <a:latin typeface="Arial" panose="020B0604020202020204" pitchFamily="34" charset="0"/>
            </a:endParaRPr>
          </a:p>
        </p:txBody>
      </p:sp>
      <p:sp>
        <p:nvSpPr>
          <p:cNvPr id="41992" name="矩形 41991"/>
          <p:cNvSpPr/>
          <p:nvPr/>
        </p:nvSpPr>
        <p:spPr>
          <a:xfrm>
            <a:off x="827088" y="2276475"/>
            <a:ext cx="6048375" cy="576263"/>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41993" name="矩形 41992"/>
          <p:cNvSpPr/>
          <p:nvPr/>
        </p:nvSpPr>
        <p:spPr>
          <a:xfrm>
            <a:off x="292100" y="3044984"/>
            <a:ext cx="7467600" cy="521970"/>
          </a:xfrm>
          <a:prstGeom prst="rect">
            <a:avLst/>
          </a:prstGeom>
          <a:noFill/>
          <a:ln w="9525">
            <a:noFill/>
          </a:ln>
        </p:spPr>
        <p:txBody>
          <a:bodyPr wrap="none" anchor="ctr">
            <a:spAutoFit/>
          </a:bodyPr>
          <a:p>
            <a:r>
              <a:rPr lang="en-US" altLang="zh-CN" sz="2800">
                <a:latin typeface="Times New Roman" panose="02020603050405020304" pitchFamily="18" charset="0"/>
              </a:rPr>
              <a:t>E.g. This led to the </a:t>
            </a:r>
            <a:r>
              <a:rPr lang="en-US" altLang="zh-CN" sz="2800">
                <a:solidFill>
                  <a:srgbClr val="9933FF"/>
                </a:solidFill>
                <a:latin typeface="Times New Roman" panose="02020603050405020304" pitchFamily="18" charset="0"/>
              </a:rPr>
              <a:t>breakdown</a:t>
            </a:r>
            <a:r>
              <a:rPr lang="en-US" altLang="zh-CN" sz="2800">
                <a:latin typeface="Times New Roman" panose="02020603050405020304" pitchFamily="18" charset="0"/>
              </a:rPr>
              <a:t> of the negotiations. </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41994" name="文本框 41993"/>
          <p:cNvSpPr txBox="1"/>
          <p:nvPr/>
        </p:nvSpPr>
        <p:spPr>
          <a:xfrm>
            <a:off x="901383" y="3789045"/>
            <a:ext cx="2078990" cy="1986280"/>
          </a:xfrm>
          <a:prstGeom prst="rect">
            <a:avLst/>
          </a:prstGeom>
          <a:solidFill>
            <a:srgbClr val="E0F2FC"/>
          </a:solidFill>
          <a:ln w="9525">
            <a:noFill/>
          </a:ln>
        </p:spPr>
        <p:txBody>
          <a:bodyPr wrap="none" anchor="t">
            <a:spAutoFit/>
          </a:bodyPr>
          <a:p>
            <a:pPr>
              <a:lnSpc>
                <a:spcPct val="110000"/>
              </a:lnSpc>
              <a:buFontTx/>
            </a:pPr>
            <a:r>
              <a:rPr lang="en-US" altLang="zh-CN" sz="2800">
                <a:latin typeface="Times New Roman" panose="02020603050405020304" pitchFamily="18" charset="0"/>
              </a:rPr>
              <a:t>breakdown</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breakthrough</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outbreak</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overturn</a:t>
            </a:r>
            <a:endParaRPr lang="en-US" altLang="zh-CN" sz="2800">
              <a:latin typeface="Times New Roman" panose="02020603050405020304" pitchFamily="18" charset="0"/>
            </a:endParaRPr>
          </a:p>
        </p:txBody>
      </p:sp>
      <p:sp>
        <p:nvSpPr>
          <p:cNvPr id="41996" name="左箭头 41995"/>
          <p:cNvSpPr/>
          <p:nvPr/>
        </p:nvSpPr>
        <p:spPr>
          <a:xfrm>
            <a:off x="3205798" y="4185603"/>
            <a:ext cx="1223962" cy="142875"/>
          </a:xfrm>
          <a:prstGeom prst="leftArrow">
            <a:avLst>
              <a:gd name="adj1" fmla="val 50000"/>
              <a:gd name="adj2" fmla="val 214166"/>
            </a:avLst>
          </a:prstGeom>
          <a:solidFill>
            <a:srgbClr val="339966"/>
          </a:solidFill>
          <a:ln w="9525" cap="flat" cmpd="sng">
            <a:solidFill>
              <a:schemeClr val="tx1"/>
            </a:solidFill>
            <a:prstDash val="solid"/>
            <a:miter/>
            <a:headEnd type="none" w="med" len="med"/>
            <a:tailEnd type="none" w="med" len="med"/>
          </a:ln>
        </p:spPr>
        <p:txBody>
          <a:bodyPr/>
          <a:p>
            <a:endParaRPr lang="zh-CN" altLang="en-US"/>
          </a:p>
        </p:txBody>
      </p:sp>
      <p:sp>
        <p:nvSpPr>
          <p:cNvPr id="41997" name="文本框 41996"/>
          <p:cNvSpPr txBox="1"/>
          <p:nvPr/>
        </p:nvSpPr>
        <p:spPr>
          <a:xfrm>
            <a:off x="4643438" y="3789363"/>
            <a:ext cx="2167890" cy="1986280"/>
          </a:xfrm>
          <a:prstGeom prst="rect">
            <a:avLst/>
          </a:prstGeom>
          <a:solidFill>
            <a:srgbClr val="CCCCFF"/>
          </a:solidFill>
          <a:ln w="9525">
            <a:noFill/>
          </a:ln>
        </p:spPr>
        <p:txBody>
          <a:bodyPr wrap="none" anchor="t">
            <a:spAutoFit/>
          </a:bodyPr>
          <a:p>
            <a:pPr>
              <a:lnSpc>
                <a:spcPct val="110000"/>
              </a:lnSpc>
              <a:buFontTx/>
            </a:pPr>
            <a:r>
              <a:rPr lang="en-US" altLang="zh-CN" sz="2800">
                <a:latin typeface="Times New Roman" panose="02020603050405020304" pitchFamily="18" charset="0"/>
              </a:rPr>
              <a:t>break down</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break through</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break out</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turn over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blinds(horizontal)">
                                      <p:cBhvr>
                                        <p:cTn id="7" dur="500"/>
                                        <p:tgtEl>
                                          <p:spTgt spid="419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991"/>
                                        </p:tgtEl>
                                        <p:attrNameLst>
                                          <p:attrName>style.visibility</p:attrName>
                                        </p:attrNameLst>
                                      </p:cBhvr>
                                      <p:to>
                                        <p:strVal val="visible"/>
                                      </p:to>
                                    </p:set>
                                    <p:animEffect transition="in" filter="blinds(horizontal)">
                                      <p:cBhvr>
                                        <p:cTn id="10" dur="500"/>
                                        <p:tgtEl>
                                          <p:spTgt spid="4199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1993"/>
                                        </p:tgtEl>
                                        <p:attrNameLst>
                                          <p:attrName>style.visibility</p:attrName>
                                        </p:attrNameLst>
                                      </p:cBhvr>
                                      <p:to>
                                        <p:strVal val="visible"/>
                                      </p:to>
                                    </p:set>
                                    <p:animEffect transition="in" filter="blinds(horizontal)">
                                      <p:cBhvr>
                                        <p:cTn id="15" dur="500"/>
                                        <p:tgtEl>
                                          <p:spTgt spid="4199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1997">
                                            <p:txEl>
                                              <p:charRg st="0" end="11"/>
                                            </p:txEl>
                                          </p:spTgt>
                                        </p:tgtEl>
                                        <p:attrNameLst>
                                          <p:attrName>style.visibility</p:attrName>
                                        </p:attrNameLst>
                                      </p:cBhvr>
                                      <p:to>
                                        <p:strVal val="visible"/>
                                      </p:to>
                                    </p:set>
                                    <p:animEffect transition="in" filter="blinds(horizontal)">
                                      <p:cBhvr>
                                        <p:cTn id="20" dur="500"/>
                                        <p:tgtEl>
                                          <p:spTgt spid="41997">
                                            <p:txEl>
                                              <p:charRg st="0" end="1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996"/>
                                        </p:tgtEl>
                                        <p:attrNameLst>
                                          <p:attrName>style.visibility</p:attrName>
                                        </p:attrNameLst>
                                      </p:cBhvr>
                                      <p:to>
                                        <p:strVal val="visible"/>
                                      </p:to>
                                    </p:set>
                                    <p:animEffect transition="in" filter="blinds(horizontal)">
                                      <p:cBhvr>
                                        <p:cTn id="25" dur="500"/>
                                        <p:tgtEl>
                                          <p:spTgt spid="4199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1994">
                                            <p:txEl>
                                              <p:charRg st="0" end="10"/>
                                            </p:txEl>
                                          </p:spTgt>
                                        </p:tgtEl>
                                        <p:attrNameLst>
                                          <p:attrName>style.visibility</p:attrName>
                                        </p:attrNameLst>
                                      </p:cBhvr>
                                      <p:to>
                                        <p:strVal val="visible"/>
                                      </p:to>
                                    </p:set>
                                    <p:animEffect transition="in" filter="blinds(horizontal)">
                                      <p:cBhvr>
                                        <p:cTn id="30" dur="500"/>
                                        <p:tgtEl>
                                          <p:spTgt spid="41994">
                                            <p:txEl>
                                              <p:charRg st="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1997">
                                            <p:txEl>
                                              <p:charRg st="11" end="25"/>
                                            </p:txEl>
                                          </p:spTgt>
                                        </p:tgtEl>
                                        <p:attrNameLst>
                                          <p:attrName>style.visibility</p:attrName>
                                        </p:attrNameLst>
                                      </p:cBhvr>
                                      <p:to>
                                        <p:strVal val="visible"/>
                                      </p:to>
                                    </p:set>
                                    <p:animEffect transition="in" filter="blinds(horizontal)">
                                      <p:cBhvr>
                                        <p:cTn id="35" dur="500"/>
                                        <p:tgtEl>
                                          <p:spTgt spid="41997">
                                            <p:txEl>
                                              <p:charRg st="11" end="2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1994">
                                            <p:txEl>
                                              <p:charRg st="10" end="23"/>
                                            </p:txEl>
                                          </p:spTgt>
                                        </p:tgtEl>
                                        <p:attrNameLst>
                                          <p:attrName>style.visibility</p:attrName>
                                        </p:attrNameLst>
                                      </p:cBhvr>
                                      <p:to>
                                        <p:strVal val="visible"/>
                                      </p:to>
                                    </p:set>
                                    <p:animEffect transition="in" filter="blinds(horizontal)">
                                      <p:cBhvr>
                                        <p:cTn id="40" dur="500"/>
                                        <p:tgtEl>
                                          <p:spTgt spid="41994">
                                            <p:txEl>
                                              <p:charRg st="10" end="2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1997">
                                            <p:txEl>
                                              <p:charRg st="25" end="35"/>
                                            </p:txEl>
                                          </p:spTgt>
                                        </p:tgtEl>
                                        <p:attrNameLst>
                                          <p:attrName>style.visibility</p:attrName>
                                        </p:attrNameLst>
                                      </p:cBhvr>
                                      <p:to>
                                        <p:strVal val="visible"/>
                                      </p:to>
                                    </p:set>
                                    <p:animEffect transition="in" filter="blinds(horizontal)">
                                      <p:cBhvr>
                                        <p:cTn id="45" dur="500"/>
                                        <p:tgtEl>
                                          <p:spTgt spid="41997">
                                            <p:txEl>
                                              <p:charRg st="25" end="3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1994">
                                            <p:txEl>
                                              <p:charRg st="23" end="32"/>
                                            </p:txEl>
                                          </p:spTgt>
                                        </p:tgtEl>
                                        <p:attrNameLst>
                                          <p:attrName>style.visibility</p:attrName>
                                        </p:attrNameLst>
                                      </p:cBhvr>
                                      <p:to>
                                        <p:strVal val="visible"/>
                                      </p:to>
                                    </p:set>
                                    <p:animEffect transition="in" filter="blinds(horizontal)">
                                      <p:cBhvr>
                                        <p:cTn id="50" dur="500"/>
                                        <p:tgtEl>
                                          <p:spTgt spid="41994">
                                            <p:txEl>
                                              <p:charRg st="23" end="3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1997">
                                            <p:txEl>
                                              <p:charRg st="43" end="54"/>
                                            </p:txEl>
                                          </p:spTgt>
                                        </p:tgtEl>
                                        <p:attrNameLst>
                                          <p:attrName>style.visibility</p:attrName>
                                        </p:attrNameLst>
                                      </p:cBhvr>
                                      <p:to>
                                        <p:strVal val="visible"/>
                                      </p:to>
                                    </p:set>
                                    <p:animEffect transition="in" filter="blinds(horizontal)">
                                      <p:cBhvr>
                                        <p:cTn id="55" dur="500"/>
                                        <p:tgtEl>
                                          <p:spTgt spid="41997">
                                            <p:txEl>
                                              <p:charRg st="43" end="5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1994">
                                            <p:txEl>
                                              <p:charRg st="39" end="48"/>
                                            </p:txEl>
                                          </p:spTgt>
                                        </p:tgtEl>
                                        <p:attrNameLst>
                                          <p:attrName>style.visibility</p:attrName>
                                        </p:attrNameLst>
                                      </p:cBhvr>
                                      <p:to>
                                        <p:strVal val="visible"/>
                                      </p:to>
                                    </p:set>
                                    <p:animEffect transition="in" filter="blinds(horizontal)">
                                      <p:cBhvr>
                                        <p:cTn id="60" dur="500"/>
                                        <p:tgtEl>
                                          <p:spTgt spid="41994">
                                            <p:txEl>
                                              <p:charRg st="39" end="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1991" grpId="0"/>
      <p:bldP spid="41992" grpId="0" animBg="1"/>
      <p:bldP spid="419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2"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3014" name="文本框 43013"/>
          <p:cNvSpPr txBox="1"/>
          <p:nvPr/>
        </p:nvSpPr>
        <p:spPr>
          <a:xfrm>
            <a:off x="170815" y="1198245"/>
            <a:ext cx="8696960" cy="4461510"/>
          </a:xfrm>
          <a:prstGeom prst="rect">
            <a:avLst/>
          </a:prstGeom>
          <a:noFill/>
          <a:ln w="9525">
            <a:noFill/>
          </a:ln>
        </p:spPr>
        <p:txBody>
          <a:bodyPr wrap="square" anchor="t">
            <a:spAutoFit/>
          </a:bodyPr>
          <a:p>
            <a:pPr marL="342900" indent="-342900">
              <a:lnSpc>
                <a:spcPct val="100000"/>
              </a:lnSpc>
              <a:buFontTx/>
              <a:buAutoNum type="arabicPeriod"/>
            </a:pPr>
            <a:r>
              <a:rPr lang="en-US" altLang="zh-CN" sz="2800">
                <a:latin typeface="Times New Roman" panose="02020603050405020304" pitchFamily="18" charset="0"/>
              </a:rPr>
              <a:t>The printing machines are always </a:t>
            </a:r>
            <a:r>
              <a:rPr lang="en-US" altLang="zh-CN" sz="2800">
                <a:solidFill>
                  <a:srgbClr val="9933FF"/>
                </a:solidFill>
                <a:latin typeface="Times New Roman" panose="02020603050405020304" pitchFamily="18" charset="0"/>
              </a:rPr>
              <a:t>breaking down</a:t>
            </a:r>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lnSpc>
                <a:spcPct val="100000"/>
              </a:lnSpc>
              <a:buFontTx/>
            </a:pPr>
            <a:endParaRPr lang="en-US" altLang="zh-CN" sz="2800">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2. Negotiations between the two sides have </a:t>
            </a:r>
            <a:r>
              <a:rPr lang="en-US" altLang="zh-CN" sz="2800">
                <a:solidFill>
                  <a:srgbClr val="9933FF"/>
                </a:solidFill>
                <a:latin typeface="Times New Roman" panose="02020603050405020304" pitchFamily="18" charset="0"/>
              </a:rPr>
              <a:t>broken down. </a:t>
            </a:r>
            <a:endParaRPr lang="en-US" altLang="zh-CN" sz="2800">
              <a:solidFill>
                <a:srgbClr val="9933FF"/>
              </a:solidFill>
              <a:latin typeface="Times New Roman" panose="02020603050405020304" pitchFamily="18" charset="0"/>
            </a:endParaRPr>
          </a:p>
          <a:p>
            <a:pPr marL="342900" indent="-342900">
              <a:lnSpc>
                <a:spcPct val="100000"/>
              </a:lnSpc>
              <a:buFontTx/>
            </a:pPr>
            <a:r>
              <a:rPr lang="en-US" altLang="zh-CN" sz="2800">
                <a:solidFill>
                  <a:srgbClr val="9933FF"/>
                </a:solidFill>
                <a:latin typeface="Times New Roman" panose="02020603050405020304" pitchFamily="18" charset="0"/>
              </a:rPr>
              <a:t> </a:t>
            </a:r>
            <a:endParaRPr lang="en-US" altLang="zh-CN" sz="2800">
              <a:solidFill>
                <a:srgbClr val="9933FF"/>
              </a:solidFill>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3. She </a:t>
            </a:r>
            <a:r>
              <a:rPr lang="en-US" altLang="zh-CN" sz="2800">
                <a:solidFill>
                  <a:srgbClr val="9933FF"/>
                </a:solidFill>
                <a:latin typeface="Times New Roman" panose="02020603050405020304" pitchFamily="18" charset="0"/>
              </a:rPr>
              <a:t>broke down</a:t>
            </a:r>
            <a:r>
              <a:rPr lang="en-US" altLang="zh-CN" sz="2800">
                <a:latin typeface="Times New Roman" panose="02020603050405020304" pitchFamily="18" charset="0"/>
              </a:rPr>
              <a:t> in tears when she heard the news.</a:t>
            </a:r>
            <a:endParaRPr lang="en-US" altLang="zh-CN" sz="2800">
              <a:latin typeface="Times New Roman" panose="02020603050405020304" pitchFamily="18" charset="0"/>
            </a:endParaRPr>
          </a:p>
          <a:p>
            <a:pPr marL="342900" indent="-342900">
              <a:lnSpc>
                <a:spcPct val="100000"/>
              </a:lnSpc>
              <a:buFontTx/>
            </a:pPr>
            <a:endParaRPr lang="en-US" altLang="zh-CN" sz="2800">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4. He showed us the whole dance, and then </a:t>
            </a:r>
            <a:r>
              <a:rPr lang="en-US" altLang="zh-CN" sz="2800">
                <a:solidFill>
                  <a:srgbClr val="9933FF"/>
                </a:solidFill>
                <a:latin typeface="Times New Roman" panose="02020603050405020304" pitchFamily="18" charset="0"/>
              </a:rPr>
              <a:t>broke it down</a:t>
            </a:r>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so that we could learn it more easily. </a:t>
            </a:r>
            <a:endParaRPr lang="en-US" altLang="zh-CN" sz="2800">
              <a:latin typeface="Times New Roman" panose="02020603050405020304" pitchFamily="18" charset="0"/>
            </a:endParaRPr>
          </a:p>
          <a:p>
            <a:pPr marL="342900" indent="-342900">
              <a:lnSpc>
                <a:spcPct val="100000"/>
              </a:lnSpc>
              <a:buFontTx/>
            </a:pPr>
            <a:endParaRPr lang="en-US" altLang="zh-CN" sz="2800">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5. Her health </a:t>
            </a:r>
            <a:r>
              <a:rPr lang="en-US" altLang="zh-CN" sz="2800">
                <a:solidFill>
                  <a:srgbClr val="9933FF"/>
                </a:solidFill>
                <a:latin typeface="Times New Roman" panose="02020603050405020304" pitchFamily="18" charset="0"/>
              </a:rPr>
              <a:t>broke down</a:t>
            </a:r>
            <a:r>
              <a:rPr lang="en-US" altLang="zh-CN" sz="2800">
                <a:latin typeface="Times New Roman" panose="02020603050405020304" pitchFamily="18" charset="0"/>
              </a:rPr>
              <a:t> under the pressure of work.</a:t>
            </a:r>
            <a:r>
              <a:rPr lang="en-US" altLang="zh-CN" sz="3200">
                <a:latin typeface="Times New Roman" panose="02020603050405020304" pitchFamily="18" charset="0"/>
              </a:rPr>
              <a:t> </a:t>
            </a:r>
            <a:r>
              <a:rPr lang="en-US" altLang="zh-CN">
                <a:latin typeface="Arial" panose="020B0604020202020204" pitchFamily="34" charset="0"/>
              </a:rPr>
              <a:t> </a:t>
            </a:r>
            <a:endParaRPr lang="en-US" altLang="zh-CN">
              <a:latin typeface="Arial" panose="020B0604020202020204" pitchFamily="34" charset="0"/>
            </a:endParaRPr>
          </a:p>
        </p:txBody>
      </p:sp>
      <p:sp>
        <p:nvSpPr>
          <p:cNvPr id="43015" name="矩形 43014"/>
          <p:cNvSpPr/>
          <p:nvPr/>
        </p:nvSpPr>
        <p:spPr>
          <a:xfrm>
            <a:off x="5176838" y="1691323"/>
            <a:ext cx="3409950" cy="366712"/>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stop working because of a fault</a:t>
            </a:r>
            <a:r>
              <a:rPr lang="en-US" altLang="zh-CN">
                <a:latin typeface="Arial" panose="020B0604020202020204" pitchFamily="34" charset="0"/>
              </a:rPr>
              <a:t>  </a:t>
            </a:r>
            <a:endParaRPr lang="en-US" altLang="zh-CN">
              <a:latin typeface="Arial" panose="020B0604020202020204" pitchFamily="34" charset="0"/>
            </a:endParaRPr>
          </a:p>
        </p:txBody>
      </p:sp>
      <p:sp>
        <p:nvSpPr>
          <p:cNvPr id="43016" name="矩形 43015"/>
          <p:cNvSpPr/>
          <p:nvPr/>
        </p:nvSpPr>
        <p:spPr>
          <a:xfrm>
            <a:off x="7742555" y="2550478"/>
            <a:ext cx="844550" cy="366712"/>
          </a:xfrm>
          <a:prstGeom prst="rect">
            <a:avLst/>
          </a:prstGeom>
          <a:solidFill>
            <a:srgbClr val="E0F2FC"/>
          </a:solidFill>
          <a:ln w="9525">
            <a:noFill/>
          </a:ln>
        </p:spPr>
        <p:txBody>
          <a:bodyPr wrap="none" anchor="ctr">
            <a:spAutoFit/>
          </a:bodyPr>
          <a:p>
            <a:r>
              <a:rPr lang="zh-CN" altLang="en-US" dirty="0">
                <a:latin typeface="Times New Roman" panose="02020603050405020304" pitchFamily="18" charset="0"/>
              </a:rPr>
              <a:t> </a:t>
            </a:r>
            <a:r>
              <a:rPr lang="en-US" altLang="zh-CN">
                <a:latin typeface="Times New Roman" panose="02020603050405020304" pitchFamily="18" charset="0"/>
              </a:rPr>
              <a:t>to fail</a:t>
            </a:r>
            <a:r>
              <a:rPr lang="en-US" altLang="zh-CN">
                <a:latin typeface="Arial" panose="020B0604020202020204" pitchFamily="34" charset="0"/>
              </a:rPr>
              <a:t> </a:t>
            </a:r>
            <a:endParaRPr lang="en-US" altLang="zh-CN">
              <a:latin typeface="Arial" panose="020B0604020202020204" pitchFamily="34" charset="0"/>
            </a:endParaRPr>
          </a:p>
        </p:txBody>
      </p:sp>
      <p:sp>
        <p:nvSpPr>
          <p:cNvPr id="43017" name="矩形 43016"/>
          <p:cNvSpPr/>
          <p:nvPr/>
        </p:nvSpPr>
        <p:spPr>
          <a:xfrm>
            <a:off x="4053205" y="3402013"/>
            <a:ext cx="4533900" cy="366712"/>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lose control of your feelings and start crying </a:t>
            </a:r>
            <a:endParaRPr lang="en-US" altLang="zh-CN">
              <a:latin typeface="Times New Roman" panose="02020603050405020304" pitchFamily="18" charset="0"/>
            </a:endParaRPr>
          </a:p>
        </p:txBody>
      </p:sp>
      <p:sp>
        <p:nvSpPr>
          <p:cNvPr id="43018" name="矩形 43017"/>
          <p:cNvSpPr/>
          <p:nvPr/>
        </p:nvSpPr>
        <p:spPr>
          <a:xfrm>
            <a:off x="6504305" y="5659755"/>
            <a:ext cx="2082800" cy="368300"/>
          </a:xfrm>
          <a:prstGeom prst="rect">
            <a:avLst/>
          </a:prstGeom>
          <a:solidFill>
            <a:srgbClr val="E0F2FC"/>
          </a:solidFill>
          <a:ln w="9525">
            <a:noFill/>
          </a:ln>
        </p:spPr>
        <p:txBody>
          <a:bodyPr wrap="square" anchor="ctr">
            <a:spAutoFit/>
          </a:bodyPr>
          <a:p>
            <a:r>
              <a:rPr lang="en-US" altLang="zh-CN">
                <a:latin typeface="Times New Roman" panose="02020603050405020304" pitchFamily="18" charset="0"/>
              </a:rPr>
              <a:t>to become very bad</a:t>
            </a:r>
            <a:r>
              <a:rPr lang="en-US" altLang="zh-CN">
                <a:latin typeface="Arial" panose="020B0604020202020204" pitchFamily="34" charset="0"/>
              </a:rPr>
              <a:t>  </a:t>
            </a:r>
            <a:endParaRPr lang="en-US" altLang="zh-CN">
              <a:latin typeface="Arial" panose="020B0604020202020204" pitchFamily="34" charset="0"/>
            </a:endParaRPr>
          </a:p>
        </p:txBody>
      </p:sp>
      <p:sp>
        <p:nvSpPr>
          <p:cNvPr id="43019" name="矩形 43018"/>
          <p:cNvSpPr/>
          <p:nvPr/>
        </p:nvSpPr>
        <p:spPr>
          <a:xfrm>
            <a:off x="2268538" y="4690428"/>
            <a:ext cx="6318250" cy="366712"/>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divide </a:t>
            </a:r>
            <a:r>
              <a:rPr lang="en-US" altLang="zh-CN" err="1">
                <a:latin typeface="Times New Roman" panose="02020603050405020304" pitchFamily="18" charset="0"/>
              </a:rPr>
              <a:t>sth</a:t>
            </a:r>
            <a:r>
              <a:rPr lang="en-US" altLang="zh-CN">
                <a:latin typeface="Times New Roman" panose="02020603050405020304" pitchFamily="18" charset="0"/>
              </a:rPr>
              <a:t> into parts in order to </a:t>
            </a:r>
            <a:r>
              <a:rPr lang="en-US" altLang="zh-CN" err="1">
                <a:latin typeface="Times New Roman" panose="02020603050405020304" pitchFamily="18" charset="0"/>
              </a:rPr>
              <a:t>analyse</a:t>
            </a:r>
            <a:r>
              <a:rPr lang="en-US" altLang="zh-CN">
                <a:latin typeface="Times New Roman" panose="02020603050405020304" pitchFamily="18" charset="0"/>
              </a:rPr>
              <a:t> it or make it easier to do </a:t>
            </a:r>
            <a:endParaRPr lang="en-US" altLang="zh-CN">
              <a:latin typeface="Times New Roman" panose="02020603050405020304" pitchFamily="18" charset="0"/>
            </a:endParaRPr>
          </a:p>
        </p:txBody>
      </p:sp>
      <p:sp>
        <p:nvSpPr>
          <p:cNvPr id="36870" name="文本框 36869"/>
          <p:cNvSpPr txBox="1"/>
          <p:nvPr/>
        </p:nvSpPr>
        <p:spPr>
          <a:xfrm>
            <a:off x="272415" y="40068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break down</a:t>
            </a:r>
            <a:r>
              <a:rPr lang="en-US" altLang="zh-CN" sz="2400" b="1">
                <a:latin typeface="Times New Roman" panose="02020603050405020304" pitchFamily="18" charset="0"/>
              </a:rPr>
              <a:t> in the following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blinds(horizontal)">
                                      <p:cBhvr>
                                        <p:cTn id="7" dur="500"/>
                                        <p:tgtEl>
                                          <p:spTgt spid="430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6"/>
                                        </p:tgtEl>
                                        <p:attrNameLst>
                                          <p:attrName>style.visibility</p:attrName>
                                        </p:attrNameLst>
                                      </p:cBhvr>
                                      <p:to>
                                        <p:strVal val="visible"/>
                                      </p:to>
                                    </p:set>
                                    <p:animEffect transition="in" filter="blinds(horizontal)">
                                      <p:cBhvr>
                                        <p:cTn id="12" dur="500"/>
                                        <p:tgtEl>
                                          <p:spTgt spid="430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7"/>
                                        </p:tgtEl>
                                        <p:attrNameLst>
                                          <p:attrName>style.visibility</p:attrName>
                                        </p:attrNameLst>
                                      </p:cBhvr>
                                      <p:to>
                                        <p:strVal val="visible"/>
                                      </p:to>
                                    </p:set>
                                    <p:animEffect transition="in" filter="blinds(horizontal)">
                                      <p:cBhvr>
                                        <p:cTn id="17" dur="500"/>
                                        <p:tgtEl>
                                          <p:spTgt spid="430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19"/>
                                        </p:tgtEl>
                                        <p:attrNameLst>
                                          <p:attrName>style.visibility</p:attrName>
                                        </p:attrNameLst>
                                      </p:cBhvr>
                                      <p:to>
                                        <p:strVal val="visible"/>
                                      </p:to>
                                    </p:set>
                                    <p:animEffect transition="in" filter="blinds(horizontal)">
                                      <p:cBhvr>
                                        <p:cTn id="22" dur="500"/>
                                        <p:tgtEl>
                                          <p:spTgt spid="430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018"/>
                                        </p:tgtEl>
                                        <p:attrNameLst>
                                          <p:attrName>style.visibility</p:attrName>
                                        </p:attrNameLst>
                                      </p:cBhvr>
                                      <p:to>
                                        <p:strVal val="visible"/>
                                      </p:to>
                                    </p:set>
                                    <p:animEffect transition="in" filter="blinds(horizontal)">
                                      <p:cBhvr>
                                        <p:cTn id="27"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bldLvl="0" animBg="1"/>
      <p:bldP spid="43016" grpId="0" bldLvl="0" animBg="1"/>
      <p:bldP spid="43017" grpId="0" bldLvl="0" animBg="1"/>
      <p:bldP spid="43018" grpId="0" bldLvl="0" animBg="1"/>
      <p:bldP spid="430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7" name="文本框 69636"/>
          <p:cNvSpPr txBox="1"/>
          <p:nvPr/>
        </p:nvSpPr>
        <p:spPr>
          <a:xfrm>
            <a:off x="249555" y="1030923"/>
            <a:ext cx="3850005" cy="5408295"/>
          </a:xfrm>
          <a:prstGeom prst="rect">
            <a:avLst/>
          </a:prstGeom>
          <a:noFill/>
          <a:ln w="9525">
            <a:noFill/>
          </a:ln>
        </p:spPr>
        <p:txBody>
          <a:bodyPr wrap="none" anchor="t">
            <a:spAutoFit/>
          </a:bodyPr>
          <a:p>
            <a:pPr>
              <a:lnSpc>
                <a:spcPct val="120000"/>
              </a:lnSpc>
              <a:buFontTx/>
            </a:pPr>
            <a:r>
              <a:rPr lang="en-US" altLang="zh-CN" sz="2400">
                <a:latin typeface="Times New Roman" panose="02020603050405020304" pitchFamily="18" charset="0"/>
              </a:rPr>
              <a:t>1. Because he was being so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kind and concerned, I </a:t>
            </a:r>
            <a:r>
              <a:rPr lang="en-US" altLang="zh-CN" sz="2400">
                <a:solidFill>
                  <a:srgbClr val="9933FF"/>
                </a:solidFill>
                <a:latin typeface="Times New Roman" panose="02020603050405020304" pitchFamily="18" charset="0"/>
              </a:rPr>
              <a:t>broke </a:t>
            </a:r>
            <a:endParaRPr lang="en-US" altLang="zh-CN" sz="2400">
              <a:solidFill>
                <a:srgbClr val="9933FF"/>
              </a:solidFill>
              <a:latin typeface="Times New Roman" panose="02020603050405020304" pitchFamily="18" charset="0"/>
            </a:endParaRPr>
          </a:p>
          <a:p>
            <a:pPr marL="342900" indent="-342900">
              <a:lnSpc>
                <a:spcPct val="120000"/>
              </a:lnSpc>
              <a:buFontTx/>
            </a:pPr>
            <a:r>
              <a:rPr lang="en-US" altLang="zh-CN" sz="2400">
                <a:solidFill>
                  <a:srgbClr val="9933FF"/>
                </a:solidFill>
                <a:latin typeface="Times New Roman" panose="02020603050405020304" pitchFamily="18" charset="0"/>
              </a:rPr>
              <a:t>down</a:t>
            </a:r>
            <a:r>
              <a:rPr lang="en-US" altLang="zh-CN" sz="2400">
                <a:latin typeface="Times New Roman" panose="02020603050405020304" pitchFamily="18" charset="0"/>
              </a:rPr>
              <a:t> and cried.  </a:t>
            </a:r>
            <a:endParaRPr lang="en-US" altLang="zh-CN" sz="2400">
              <a:latin typeface="Times New Roman" panose="02020603050405020304" pitchFamily="18" charset="0"/>
            </a:endParaRPr>
          </a:p>
          <a:p>
            <a:pPr marL="342900" indent="-342900">
              <a:lnSpc>
                <a:spcPct val="120000"/>
              </a:lnSpc>
              <a:buFontTx/>
            </a:pP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2. Talks with business leaders</a:t>
            </a:r>
            <a:endParaRPr lang="en-US" altLang="zh-CN" sz="2400">
              <a:latin typeface="Times New Roman" panose="02020603050405020304" pitchFamily="18" charset="0"/>
            </a:endParaRPr>
          </a:p>
          <a:p>
            <a:pPr marL="342900" indent="-342900">
              <a:lnSpc>
                <a:spcPct val="120000"/>
              </a:lnSpc>
              <a:buFontTx/>
            </a:pP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 last night.</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3. The question can </a:t>
            </a:r>
            <a:r>
              <a:rPr lang="en-US" altLang="zh-CN" sz="2400">
                <a:solidFill>
                  <a:srgbClr val="9933FF"/>
                </a:solidFill>
                <a:latin typeface="Times New Roman" panose="02020603050405020304" pitchFamily="18" charset="0"/>
              </a:rPr>
              <a:t>be broken</a:t>
            </a:r>
            <a:endParaRPr lang="en-US" altLang="zh-CN" sz="2400">
              <a:solidFill>
                <a:srgbClr val="9933FF"/>
              </a:solidFill>
              <a:latin typeface="Times New Roman" panose="02020603050405020304" pitchFamily="18" charset="0"/>
            </a:endParaRPr>
          </a:p>
          <a:p>
            <a:pPr marL="342900" indent="-342900">
              <a:lnSpc>
                <a:spcPct val="120000"/>
              </a:lnSpc>
              <a:buFontTx/>
            </a:pPr>
            <a:r>
              <a:rPr lang="en-US" altLang="zh-CN" sz="2400">
                <a:solidFill>
                  <a:srgbClr val="9933FF"/>
                </a:solidFill>
                <a:latin typeface="Times New Roman" panose="02020603050405020304" pitchFamily="18" charset="0"/>
              </a:rPr>
              <a:t>down</a:t>
            </a:r>
            <a:r>
              <a:rPr lang="en-US" altLang="zh-CN" sz="2400">
                <a:latin typeface="Times New Roman" panose="02020603050405020304" pitchFamily="18" charset="0"/>
              </a:rPr>
              <a:t> into two parts.</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4. The car </a:t>
            </a: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 just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north of Paris. </a:t>
            </a:r>
            <a:endParaRPr lang="en-US" altLang="zh-CN" sz="2400">
              <a:latin typeface="Times New Roman" panose="02020603050405020304" pitchFamily="18" charset="0"/>
            </a:endParaRPr>
          </a:p>
        </p:txBody>
      </p:sp>
      <p:sp>
        <p:nvSpPr>
          <p:cNvPr id="69638" name="文本框 69637"/>
          <p:cNvSpPr txBox="1"/>
          <p:nvPr/>
        </p:nvSpPr>
        <p:spPr>
          <a:xfrm>
            <a:off x="5317490" y="1042035"/>
            <a:ext cx="3613785" cy="5262245"/>
          </a:xfrm>
          <a:prstGeom prst="rect">
            <a:avLst/>
          </a:prstGeom>
          <a:noFill/>
          <a:ln w="9525">
            <a:noFill/>
          </a:ln>
        </p:spPr>
        <p:txBody>
          <a:bodyPr wrap="square" anchor="t">
            <a:spAutoFit/>
          </a:bodyPr>
          <a:p>
            <a:pPr>
              <a:buFontTx/>
            </a:pPr>
            <a:r>
              <a:rPr lang="en-US" altLang="zh-CN" sz="2400">
                <a:latin typeface="Times New Roman" panose="02020603050405020304" pitchFamily="18" charset="0"/>
              </a:rPr>
              <a:t>Twice his small electric fan </a:t>
            </a:r>
            <a:endParaRPr lang="en-US" altLang="zh-CN" sz="2400">
              <a:latin typeface="Times New Roman" panose="02020603050405020304" pitchFamily="18" charset="0"/>
            </a:endParaRPr>
          </a:p>
          <a:p>
            <a:pPr>
              <a:buFontTx/>
            </a:pP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a:t>
            </a:r>
            <a:endParaRPr lang="en-US" altLang="zh-CN" sz="2400">
              <a:latin typeface="Times New Roman" panose="02020603050405020304" pitchFamily="18" charset="0"/>
            </a:endParaRPr>
          </a:p>
          <a:p>
            <a:pPr>
              <a:buFontTx/>
            </a:pP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At first he refused to admit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his guilt but when he was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shown the evidence he </a:t>
            </a:r>
            <a:endParaRPr lang="en-US" altLang="zh-CN" sz="2400">
              <a:latin typeface="Times New Roman" panose="02020603050405020304" pitchFamily="18" charset="0"/>
            </a:endParaRPr>
          </a:p>
          <a:p>
            <a:pPr>
              <a:buFontTx/>
            </a:pP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 and confessed. </a:t>
            </a:r>
            <a:endParaRPr lang="en-US" altLang="zh-CN" sz="2400">
              <a:latin typeface="Times New Roman" panose="02020603050405020304" pitchFamily="18" charset="0"/>
            </a:endParaRPr>
          </a:p>
          <a:p>
            <a:pPr>
              <a:buFontTx/>
            </a:pP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I left London when my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marriage </a:t>
            </a: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endParaRPr lang="en-US" altLang="zh-CN" sz="2400">
              <a:latin typeface="Times New Roman" panose="02020603050405020304" pitchFamily="18" charset="0"/>
            </a:endParaRPr>
          </a:p>
          <a:p>
            <a:pPr>
              <a:buFontTx/>
            </a:pPr>
            <a:r>
              <a:rPr lang="en-US" altLang="zh-CN" sz="2400">
                <a:solidFill>
                  <a:srgbClr val="9933FF"/>
                </a:solidFill>
                <a:latin typeface="Times New Roman" panose="02020603050405020304" pitchFamily="18" charset="0"/>
              </a:rPr>
              <a:t>Break</a:t>
            </a:r>
            <a:r>
              <a:rPr lang="en-US" altLang="zh-CN" sz="2400">
                <a:latin typeface="Times New Roman" panose="02020603050405020304" pitchFamily="18" charset="0"/>
              </a:rPr>
              <a:t> your expenditure </a:t>
            </a:r>
            <a:r>
              <a:rPr lang="en-US" altLang="zh-CN" sz="2400">
                <a:solidFill>
                  <a:srgbClr val="9933FF"/>
                </a:solidFill>
                <a:latin typeface="Times New Roman" panose="02020603050405020304" pitchFamily="18" charset="0"/>
              </a:rPr>
              <a:t>down</a:t>
            </a:r>
            <a:r>
              <a:rPr lang="en-US" altLang="zh-CN" sz="2400">
                <a:latin typeface="Times New Roman" panose="02020603050405020304" pitchFamily="18" charset="0"/>
              </a:rPr>
              <a:t> into bills, food and other. </a:t>
            </a:r>
            <a:endParaRPr lang="en-US" altLang="zh-CN" sz="2400">
              <a:latin typeface="Times New Roman" panose="02020603050405020304" pitchFamily="18" charset="0"/>
            </a:endParaRPr>
          </a:p>
        </p:txBody>
      </p:sp>
      <p:sp>
        <p:nvSpPr>
          <p:cNvPr id="69639" name="直接连接符 69638"/>
          <p:cNvSpPr/>
          <p:nvPr/>
        </p:nvSpPr>
        <p:spPr>
          <a:xfrm>
            <a:off x="3013710" y="2303463"/>
            <a:ext cx="2303463" cy="792162"/>
          </a:xfrm>
          <a:prstGeom prst="line">
            <a:avLst/>
          </a:prstGeom>
          <a:ln w="28575" cap="flat" cmpd="sng">
            <a:solidFill>
              <a:srgbClr val="FF0000"/>
            </a:solidFill>
            <a:prstDash val="solid"/>
            <a:headEnd type="none" w="med" len="med"/>
            <a:tailEnd type="triangle" w="med" len="med"/>
          </a:ln>
        </p:spPr>
      </p:sp>
      <p:sp>
        <p:nvSpPr>
          <p:cNvPr id="69640" name="直接连接符 69639"/>
          <p:cNvSpPr/>
          <p:nvPr/>
        </p:nvSpPr>
        <p:spPr>
          <a:xfrm>
            <a:off x="3472815" y="3442335"/>
            <a:ext cx="1898015" cy="913765"/>
          </a:xfrm>
          <a:prstGeom prst="line">
            <a:avLst/>
          </a:prstGeom>
          <a:ln w="28575" cap="flat" cmpd="sng">
            <a:solidFill>
              <a:srgbClr val="FF0000"/>
            </a:solidFill>
            <a:prstDash val="solid"/>
            <a:headEnd type="none" w="med" len="med"/>
            <a:tailEnd type="triangle" w="med" len="med"/>
          </a:ln>
        </p:spPr>
      </p:sp>
      <p:sp>
        <p:nvSpPr>
          <p:cNvPr id="69641" name="直接连接符 69640"/>
          <p:cNvSpPr/>
          <p:nvPr/>
        </p:nvSpPr>
        <p:spPr>
          <a:xfrm flipV="1">
            <a:off x="3767455" y="1322705"/>
            <a:ext cx="1550035" cy="4700270"/>
          </a:xfrm>
          <a:prstGeom prst="line">
            <a:avLst/>
          </a:prstGeom>
          <a:ln w="28575" cap="flat" cmpd="sng">
            <a:solidFill>
              <a:srgbClr val="FF0000"/>
            </a:solidFill>
            <a:prstDash val="solid"/>
            <a:headEnd type="none" w="med" len="med"/>
            <a:tailEnd type="triangle" w="med" len="med"/>
          </a:ln>
        </p:spPr>
      </p:sp>
      <p:sp>
        <p:nvSpPr>
          <p:cNvPr id="69642" name="直接连接符 69641"/>
          <p:cNvSpPr/>
          <p:nvPr/>
        </p:nvSpPr>
        <p:spPr>
          <a:xfrm>
            <a:off x="3336925" y="4797425"/>
            <a:ext cx="1980565" cy="942340"/>
          </a:xfrm>
          <a:prstGeom prst="line">
            <a:avLst/>
          </a:prstGeom>
          <a:ln w="28575" cap="flat" cmpd="sng">
            <a:solidFill>
              <a:srgbClr val="FF0000"/>
            </a:solidFill>
            <a:prstDash val="solid"/>
            <a:headEnd type="none" w="med" len="med"/>
            <a:tailEnd type="triangle" w="med" len="med"/>
          </a:ln>
        </p:spPr>
      </p:sp>
      <p:sp>
        <p:nvSpPr>
          <p:cNvPr id="36870" name="文本框 36869"/>
          <p:cNvSpPr txBox="1"/>
          <p:nvPr/>
        </p:nvSpPr>
        <p:spPr>
          <a:xfrm>
            <a:off x="249555" y="30797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Match the sentences according to the mea</a:t>
            </a:r>
            <a:r>
              <a:rPr lang="en-US" altLang="zh-CN" sz="2400" b="1">
                <a:latin typeface="Times New Roman" panose="02020603050405020304" pitchFamily="18" charset="0"/>
                <a:sym typeface="+mn-ea"/>
              </a:rPr>
              <a:t>n</a:t>
            </a:r>
            <a:r>
              <a:rPr lang="en-US" altLang="zh-CN" sz="2400" b="1">
                <a:latin typeface="Times New Roman" panose="02020603050405020304" pitchFamily="18" charset="0"/>
              </a:rPr>
              <a:t>ing of </a:t>
            </a:r>
            <a:r>
              <a:rPr lang="en-US" altLang="zh-CN" sz="2400" b="1" i="1">
                <a:latin typeface="Times New Roman" panose="02020603050405020304" pitchFamily="18" charset="0"/>
              </a:rPr>
              <a:t>break down</a:t>
            </a:r>
            <a:r>
              <a:rPr lang="en-US" altLang="zh-CN" sz="2400" b="1">
                <a:latin typeface="Times New Roman" panose="02020603050405020304" pitchFamily="18" charset="0"/>
              </a:rPr>
              <a:t>.</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box(in)">
                                      <p:cBhvr>
                                        <p:cTn id="7" dur="500"/>
                                        <p:tgtEl>
                                          <p:spTgt spid="696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9640"/>
                                        </p:tgtEl>
                                        <p:attrNameLst>
                                          <p:attrName>style.visibility</p:attrName>
                                        </p:attrNameLst>
                                      </p:cBhvr>
                                      <p:to>
                                        <p:strVal val="visible"/>
                                      </p:to>
                                    </p:set>
                                    <p:animEffect transition="in" filter="box(in)">
                                      <p:cBhvr>
                                        <p:cTn id="12" dur="500"/>
                                        <p:tgtEl>
                                          <p:spTgt spid="696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9642"/>
                                        </p:tgtEl>
                                        <p:attrNameLst>
                                          <p:attrName>style.visibility</p:attrName>
                                        </p:attrNameLst>
                                      </p:cBhvr>
                                      <p:to>
                                        <p:strVal val="visible"/>
                                      </p:to>
                                    </p:set>
                                    <p:animEffect transition="in" filter="box(in)">
                                      <p:cBhvr>
                                        <p:cTn id="17" dur="500"/>
                                        <p:tgtEl>
                                          <p:spTgt spid="696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9641"/>
                                        </p:tgtEl>
                                        <p:attrNameLst>
                                          <p:attrName>style.visibility</p:attrName>
                                        </p:attrNameLst>
                                      </p:cBhvr>
                                      <p:to>
                                        <p:strVal val="visible"/>
                                      </p:to>
                                    </p:set>
                                    <p:animEffect transition="in" filter="box(in)">
                                      <p:cBhvr>
                                        <p:cTn id="22"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6"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367538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view</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44038" name="文本框 44037"/>
          <p:cNvSpPr txBox="1"/>
          <p:nvPr/>
        </p:nvSpPr>
        <p:spPr>
          <a:xfrm>
            <a:off x="111760" y="1009650"/>
            <a:ext cx="8707120" cy="1383665"/>
          </a:xfrm>
          <a:prstGeom prst="rect">
            <a:avLst/>
          </a:prstGeom>
          <a:noFill/>
          <a:ln w="9525">
            <a:noFill/>
          </a:ln>
        </p:spPr>
        <p:txBody>
          <a:bodyPr wrap="square" anchor="t">
            <a:spAutoFit/>
          </a:bodyPr>
          <a:p>
            <a:pPr>
              <a:buFontTx/>
            </a:pPr>
            <a:r>
              <a:rPr lang="en-US" altLang="zh-CN" sz="2800">
                <a:latin typeface="Times New Roman" panose="02020603050405020304" pitchFamily="18" charset="0"/>
                <a:cs typeface="Times New Roman" panose="02020603050405020304" pitchFamily="18" charset="0"/>
              </a:rPr>
              <a:t>5. When you disagree with your parents, take a minute to calm down and try to understand the situation from their point of </a:t>
            </a:r>
            <a:r>
              <a:rPr lang="en-US" altLang="zh-CN" sz="2800">
                <a:solidFill>
                  <a:srgbClr val="FFC000"/>
                </a:solidFill>
                <a:latin typeface="Times New Roman" panose="02020603050405020304" pitchFamily="18" charset="0"/>
                <a:cs typeface="Times New Roman" panose="02020603050405020304" pitchFamily="18" charset="0"/>
              </a:rPr>
              <a:t>view</a:t>
            </a:r>
            <a:r>
              <a:rPr lang="en-US" altLang="zh-CN" sz="2800">
                <a:latin typeface="Times New Roman" panose="02020603050405020304" pitchFamily="18" charset="0"/>
                <a:cs typeface="Times New Roman" panose="02020603050405020304" pitchFamily="18" charset="0"/>
              </a:rPr>
              <a:t>. (para. 4)</a:t>
            </a:r>
            <a:endParaRPr lang="en-US" altLang="zh-CN" sz="2800">
              <a:latin typeface="Times New Roman" panose="02020603050405020304" pitchFamily="18" charset="0"/>
              <a:cs typeface="Times New Roman" panose="02020603050405020304" pitchFamily="18" charset="0"/>
            </a:endParaRPr>
          </a:p>
        </p:txBody>
      </p:sp>
      <p:sp>
        <p:nvSpPr>
          <p:cNvPr id="44039" name="圆角矩形 2"/>
          <p:cNvSpPr/>
          <p:nvPr/>
        </p:nvSpPr>
        <p:spPr>
          <a:xfrm>
            <a:off x="368935" y="2628265"/>
            <a:ext cx="3877310" cy="3096895"/>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a:solidFill>
                <a:srgbClr val="FFFFFF"/>
              </a:solidFill>
              <a:latin typeface="宋体" panose="02010600030101010101" pitchFamily="2" charset="-122"/>
              <a:sym typeface="宋体" panose="02010600030101010101" pitchFamily="2" charset="-122"/>
            </a:endParaRPr>
          </a:p>
        </p:txBody>
      </p:sp>
      <p:sp>
        <p:nvSpPr>
          <p:cNvPr id="44040" name="文本框 44039"/>
          <p:cNvSpPr txBox="1"/>
          <p:nvPr/>
        </p:nvSpPr>
        <p:spPr>
          <a:xfrm>
            <a:off x="526415" y="2531745"/>
            <a:ext cx="3719513" cy="3630613"/>
          </a:xfrm>
          <a:prstGeom prst="rect">
            <a:avLst/>
          </a:prstGeom>
          <a:noFill/>
          <a:ln w="9525">
            <a:noFill/>
          </a:ln>
        </p:spPr>
        <p:txBody>
          <a:bodyPr wrap="none" anchor="t">
            <a:spAutoFit/>
          </a:bodyPr>
          <a:p>
            <a:pPr>
              <a:buFontTx/>
            </a:pPr>
            <a:endParaRPr lang="en-US" altLang="zh-CN">
              <a:latin typeface="Arial" panose="020B0604020202020204" pitchFamily="34" charset="0"/>
            </a:endParaRPr>
          </a:p>
          <a:p>
            <a:pPr>
              <a:buFontTx/>
            </a:pPr>
            <a:r>
              <a:rPr lang="en-US" altLang="zh-CN" sz="2800">
                <a:latin typeface="Times New Roman" panose="02020603050405020304" pitchFamily="18" charset="0"/>
              </a:rPr>
              <a:t>one’s view on…</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in one’s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from one’s point of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come into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in view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in view of</a:t>
            </a:r>
            <a:endParaRPr lang="en-US" altLang="zh-CN" sz="2800">
              <a:latin typeface="Times New Roman" panose="02020603050405020304" pitchFamily="18" charset="0"/>
            </a:endParaRPr>
          </a:p>
          <a:p>
            <a:pPr>
              <a:buFontTx/>
            </a:pPr>
            <a:endParaRPr lang="en-US" altLang="zh-CN" sz="2800">
              <a:latin typeface="Times New Roman" panose="02020603050405020304" pitchFamily="18" charset="0"/>
            </a:endParaRPr>
          </a:p>
          <a:p>
            <a:pPr>
              <a:buFontTx/>
            </a:pPr>
            <a:endParaRPr lang="en-US" altLang="zh-CN">
              <a:latin typeface="Arial" panose="020B0604020202020204" pitchFamily="34" charset="0"/>
            </a:endParaRPr>
          </a:p>
        </p:txBody>
      </p:sp>
      <p:sp>
        <p:nvSpPr>
          <p:cNvPr id="44041" name="圆角矩形 2"/>
          <p:cNvSpPr/>
          <p:nvPr/>
        </p:nvSpPr>
        <p:spPr>
          <a:xfrm>
            <a:off x="4717415" y="4493895"/>
            <a:ext cx="3598545" cy="1663700"/>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a:solidFill>
                <a:srgbClr val="FFFFFF"/>
              </a:solidFill>
              <a:latin typeface="宋体" panose="02010600030101010101" pitchFamily="2" charset="-122"/>
              <a:sym typeface="宋体" panose="02010600030101010101" pitchFamily="2" charset="-122"/>
            </a:endParaRPr>
          </a:p>
        </p:txBody>
      </p:sp>
      <p:sp>
        <p:nvSpPr>
          <p:cNvPr id="44042" name="文本框 44041"/>
          <p:cNvSpPr txBox="1"/>
          <p:nvPr/>
        </p:nvSpPr>
        <p:spPr>
          <a:xfrm>
            <a:off x="5121275" y="4633913"/>
            <a:ext cx="2790190" cy="1383665"/>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view … as…</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view … from a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perspective</a:t>
            </a:r>
            <a:endParaRPr lang="en-US" altLang="zh-CN" sz="2800">
              <a:latin typeface="Times New Roman" panose="02020603050405020304" pitchFamily="18" charset="0"/>
            </a:endParaRPr>
          </a:p>
        </p:txBody>
      </p:sp>
      <p:sp>
        <p:nvSpPr>
          <p:cNvPr id="44043" name="圆角矩形 2"/>
          <p:cNvSpPr/>
          <p:nvPr/>
        </p:nvSpPr>
        <p:spPr>
          <a:xfrm>
            <a:off x="4716463" y="2133600"/>
            <a:ext cx="3598862" cy="2016125"/>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a:solidFill>
                <a:srgbClr val="FFFFFF"/>
              </a:solidFill>
              <a:latin typeface="宋体" panose="02010600030101010101" pitchFamily="2" charset="-122"/>
              <a:sym typeface="宋体" panose="02010600030101010101" pitchFamily="2" charset="-122"/>
            </a:endParaRPr>
          </a:p>
        </p:txBody>
      </p:sp>
      <p:sp>
        <p:nvSpPr>
          <p:cNvPr id="44044" name="文本框 44043"/>
          <p:cNvSpPr txBox="1"/>
          <p:nvPr/>
        </p:nvSpPr>
        <p:spPr>
          <a:xfrm>
            <a:off x="5148263" y="2241550"/>
            <a:ext cx="2609850" cy="2074863"/>
          </a:xfrm>
          <a:prstGeom prst="rect">
            <a:avLst/>
          </a:prstGeom>
          <a:noFill/>
          <a:ln w="9525">
            <a:noFill/>
          </a:ln>
        </p:spPr>
        <p:txBody>
          <a:bodyPr wrap="none" anchor="t">
            <a:spAutoFit/>
          </a:bodyPr>
          <a:p>
            <a:pPr>
              <a:buFontTx/>
            </a:pPr>
            <a:r>
              <a:rPr lang="en-US" altLang="zh-CN" sz="2800">
                <a:latin typeface="Times New Roman" panose="02020603050405020304" pitchFamily="18" charset="0"/>
              </a:rPr>
              <a:t>have/hold a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express a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share a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support a view</a:t>
            </a:r>
            <a:endParaRPr lang="en-US" altLang="zh-CN" sz="2800">
              <a:latin typeface="Times New Roman" panose="02020603050405020304" pitchFamily="18" charset="0"/>
            </a:endParaRPr>
          </a:p>
          <a:p>
            <a:pPr>
              <a:buFontTx/>
            </a:pPr>
            <a:endParaRPr lang="en-US" altLang="zh-CN">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additive="base">
                                        <p:cTn id="7" dur="500" fill="hold"/>
                                        <p:tgtEl>
                                          <p:spTgt spid="44039"/>
                                        </p:tgtEl>
                                        <p:attrNameLst>
                                          <p:attrName>ppt_x</p:attrName>
                                        </p:attrNameLst>
                                      </p:cBhvr>
                                      <p:tavLst>
                                        <p:tav tm="0">
                                          <p:val>
                                            <p:strVal val="#ppt_x"/>
                                          </p:val>
                                        </p:tav>
                                        <p:tav tm="100000">
                                          <p:val>
                                            <p:strVal val="#ppt_x"/>
                                          </p:val>
                                        </p:tav>
                                      </p:tavLst>
                                    </p:anim>
                                    <p:anim calcmode="lin" valueType="num">
                                      <p:cBhvr additive="base">
                                        <p:cTn id="8" dur="500" fill="hold"/>
                                        <p:tgtEl>
                                          <p:spTgt spid="4403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4040"/>
                                        </p:tgtEl>
                                        <p:attrNameLst>
                                          <p:attrName>style.visibility</p:attrName>
                                        </p:attrNameLst>
                                      </p:cBhvr>
                                      <p:to>
                                        <p:strVal val="visible"/>
                                      </p:to>
                                    </p:set>
                                    <p:animEffect transition="in" filter="blinds(horizontal)">
                                      <p:cBhvr>
                                        <p:cTn id="11" dur="500"/>
                                        <p:tgtEl>
                                          <p:spTgt spid="4404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4043"/>
                                        </p:tgtEl>
                                        <p:attrNameLst>
                                          <p:attrName>style.visibility</p:attrName>
                                        </p:attrNameLst>
                                      </p:cBhvr>
                                      <p:to>
                                        <p:strVal val="visible"/>
                                      </p:to>
                                    </p:set>
                                    <p:anim calcmode="lin" valueType="num">
                                      <p:cBhvr additive="base">
                                        <p:cTn id="16" dur="500" fill="hold"/>
                                        <p:tgtEl>
                                          <p:spTgt spid="44043"/>
                                        </p:tgtEl>
                                        <p:attrNameLst>
                                          <p:attrName>ppt_x</p:attrName>
                                        </p:attrNameLst>
                                      </p:cBhvr>
                                      <p:tavLst>
                                        <p:tav tm="0">
                                          <p:val>
                                            <p:strVal val="#ppt_x"/>
                                          </p:val>
                                        </p:tav>
                                        <p:tav tm="100000">
                                          <p:val>
                                            <p:strVal val="#ppt_x"/>
                                          </p:val>
                                        </p:tav>
                                      </p:tavLst>
                                    </p:anim>
                                    <p:anim calcmode="lin" valueType="num">
                                      <p:cBhvr additive="base">
                                        <p:cTn id="17" dur="500" fill="hold"/>
                                        <p:tgtEl>
                                          <p:spTgt spid="44043"/>
                                        </p:tgtEl>
                                        <p:attrNameLst>
                                          <p:attrName>ppt_y</p:attrName>
                                        </p:attrNameLst>
                                      </p:cBhvr>
                                      <p:tavLst>
                                        <p:tav tm="0">
                                          <p:val>
                                            <p:strVal val="1+#ppt_h/2"/>
                                          </p:val>
                                        </p:tav>
                                        <p:tav tm="100000">
                                          <p:val>
                                            <p:strVal val="#ppt_y"/>
                                          </p:val>
                                        </p:tav>
                                      </p:tavLst>
                                    </p:anim>
                                  </p:childTnLst>
                                </p:cTn>
                              </p:par>
                              <p:par>
                                <p:cTn id="18" presetID="3" presetClass="entr" presetSubtype="10" fill="hold" grpId="0" nodeType="withEffect">
                                  <p:stCondLst>
                                    <p:cond delay="0"/>
                                  </p:stCondLst>
                                  <p:childTnLst>
                                    <p:set>
                                      <p:cBhvr>
                                        <p:cTn id="19" dur="1" fill="hold">
                                          <p:stCondLst>
                                            <p:cond delay="0"/>
                                          </p:stCondLst>
                                        </p:cTn>
                                        <p:tgtEl>
                                          <p:spTgt spid="44044"/>
                                        </p:tgtEl>
                                        <p:attrNameLst>
                                          <p:attrName>style.visibility</p:attrName>
                                        </p:attrNameLst>
                                      </p:cBhvr>
                                      <p:to>
                                        <p:strVal val="visible"/>
                                      </p:to>
                                    </p:set>
                                    <p:animEffect transition="in" filter="blinds(horizontal)">
                                      <p:cBhvr>
                                        <p:cTn id="20" dur="500"/>
                                        <p:tgtEl>
                                          <p:spTgt spid="4404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41"/>
                                        </p:tgtEl>
                                        <p:attrNameLst>
                                          <p:attrName>style.visibility</p:attrName>
                                        </p:attrNameLst>
                                      </p:cBhvr>
                                      <p:to>
                                        <p:strVal val="visible"/>
                                      </p:to>
                                    </p:set>
                                    <p:anim calcmode="lin" valueType="num">
                                      <p:cBhvr additive="base">
                                        <p:cTn id="25" dur="500" fill="hold"/>
                                        <p:tgtEl>
                                          <p:spTgt spid="44041"/>
                                        </p:tgtEl>
                                        <p:attrNameLst>
                                          <p:attrName>ppt_x</p:attrName>
                                        </p:attrNameLst>
                                      </p:cBhvr>
                                      <p:tavLst>
                                        <p:tav tm="0">
                                          <p:val>
                                            <p:strVal val="#ppt_x"/>
                                          </p:val>
                                        </p:tav>
                                        <p:tav tm="100000">
                                          <p:val>
                                            <p:strVal val="#ppt_x"/>
                                          </p:val>
                                        </p:tav>
                                      </p:tavLst>
                                    </p:anim>
                                    <p:anim calcmode="lin" valueType="num">
                                      <p:cBhvr additive="base">
                                        <p:cTn id="26" dur="500" fill="hold"/>
                                        <p:tgtEl>
                                          <p:spTgt spid="44041"/>
                                        </p:tgtEl>
                                        <p:attrNameLst>
                                          <p:attrName>ppt_y</p:attrName>
                                        </p:attrNameLst>
                                      </p:cBhvr>
                                      <p:tavLst>
                                        <p:tav tm="0">
                                          <p:val>
                                            <p:strVal val="1+#ppt_h/2"/>
                                          </p:val>
                                        </p:tav>
                                        <p:tav tm="100000">
                                          <p:val>
                                            <p:strVal val="#ppt_y"/>
                                          </p:val>
                                        </p:tav>
                                      </p:tavLst>
                                    </p:anim>
                                  </p:childTnLst>
                                </p:cTn>
                              </p:par>
                              <p:par>
                                <p:cTn id="27" presetID="3" presetClass="entr" presetSubtype="10" fill="hold" grpId="0" nodeType="withEffect">
                                  <p:stCondLst>
                                    <p:cond delay="0"/>
                                  </p:stCondLst>
                                  <p:childTnLst>
                                    <p:set>
                                      <p:cBhvr>
                                        <p:cTn id="28" dur="1" fill="hold">
                                          <p:stCondLst>
                                            <p:cond delay="0"/>
                                          </p:stCondLst>
                                        </p:cTn>
                                        <p:tgtEl>
                                          <p:spTgt spid="44042"/>
                                        </p:tgtEl>
                                        <p:attrNameLst>
                                          <p:attrName>style.visibility</p:attrName>
                                        </p:attrNameLst>
                                      </p:cBhvr>
                                      <p:to>
                                        <p:strVal val="visible"/>
                                      </p:to>
                                    </p:set>
                                    <p:animEffect transition="in" filter="blinds(horizontal)">
                                      <p:cBhvr>
                                        <p:cTn id="29" dur="5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4039" grpId="0" bldLvl="0" animBg="1"/>
      <p:bldP spid="44039" grpId="1" animBg="1"/>
      <p:bldP spid="44040" grpId="0"/>
      <p:bldP spid="44041" grpId="0" bldLvl="0" animBg="1"/>
      <p:bldP spid="44041" grpId="1" animBg="1"/>
      <p:bldP spid="44042" grpId="0"/>
      <p:bldP spid="44043" grpId="0" bldLvl="0" animBg="1"/>
      <p:bldP spid="44043" grpId="1" animBg="1"/>
      <p:bldP spid="440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60" name="Picture 2" descr="C:\Users\hp\Desktop\PPT-2.jpg"/>
          <p:cNvPicPr>
            <a:picLocks noChangeAspect="1"/>
          </p:cNvPicPr>
          <p:nvPr/>
        </p:nvPicPr>
        <p:blipFill>
          <a:blip r:embed="rId1"/>
          <a:stretch>
            <a:fillRect/>
          </a:stretch>
        </p:blipFill>
        <p:spPr>
          <a:xfrm>
            <a:off x="0" y="97790"/>
            <a:ext cx="9144000" cy="6858000"/>
          </a:xfrm>
          <a:prstGeom prst="rect">
            <a:avLst/>
          </a:prstGeom>
          <a:noFill/>
          <a:ln w="9525">
            <a:noFill/>
          </a:ln>
        </p:spPr>
      </p:pic>
      <p:sp>
        <p:nvSpPr>
          <p:cNvPr id="45062" name="文本框 45061"/>
          <p:cNvSpPr txBox="1"/>
          <p:nvPr/>
        </p:nvSpPr>
        <p:spPr>
          <a:xfrm>
            <a:off x="287338" y="2216150"/>
            <a:ext cx="8713787" cy="4225925"/>
          </a:xfrm>
          <a:prstGeom prst="rect">
            <a:avLst/>
          </a:prstGeom>
          <a:noFill/>
          <a:ln w="9525">
            <a:noFill/>
          </a:ln>
        </p:spPr>
        <p:txBody>
          <a:bodyPr>
            <a:spAutoFit/>
          </a:bodyPr>
          <a:p>
            <a:pPr marL="342900" indent="-342900">
              <a:lnSpc>
                <a:spcPct val="120000"/>
              </a:lnSpc>
              <a:buFontTx/>
              <a:buAutoNum type="arabicPeriod"/>
            </a:pPr>
            <a:r>
              <a:rPr lang="en-US" altLang="zh-CN" sz="2800">
                <a:latin typeface="Times New Roman" panose="02020603050405020304" pitchFamily="18" charset="0"/>
              </a:rPr>
              <a:t>____ ____ ____ the weather, the event will now be held indoors.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2. When the car was first built, the design ____ ____ ____ highly original.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3. This evidence _____ _____ _____</a:t>
            </a:r>
            <a:r>
              <a:rPr lang="en-US" altLang="zh-CN" sz="2800" b="1">
                <a:latin typeface="Times New Roman" panose="02020603050405020304" pitchFamily="18" charset="0"/>
              </a:rPr>
              <a:t> </a:t>
            </a:r>
            <a:r>
              <a:rPr lang="en-US" altLang="zh-CN" sz="2800">
                <a:latin typeface="Times New Roman" panose="02020603050405020304" pitchFamily="18" charset="0"/>
              </a:rPr>
              <a:t>that there is too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much violence on television.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4. The lake soon ____ ____ ____.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5. ____ ____ ____</a:t>
            </a:r>
            <a:r>
              <a:rPr lang="en-US" altLang="zh-CN" sz="2800" b="1">
                <a:latin typeface="Times New Roman" panose="02020603050405020304" pitchFamily="18" charset="0"/>
              </a:rPr>
              <a:t> </a:t>
            </a:r>
            <a:r>
              <a:rPr lang="en-US" altLang="zh-CN" sz="2800">
                <a:latin typeface="Times New Roman" panose="02020603050405020304" pitchFamily="18" charset="0"/>
              </a:rPr>
              <a:t>it was a waste of time. </a:t>
            </a:r>
            <a:endParaRPr lang="en-US" altLang="zh-CN" sz="2800">
              <a:latin typeface="Times New Roman" panose="02020603050405020304" pitchFamily="18" charset="0"/>
            </a:endParaRPr>
          </a:p>
        </p:txBody>
      </p:sp>
      <p:sp>
        <p:nvSpPr>
          <p:cNvPr id="45063" name="圆角矩形 45062"/>
          <p:cNvSpPr/>
          <p:nvPr/>
        </p:nvSpPr>
        <p:spPr>
          <a:xfrm>
            <a:off x="323215" y="887730"/>
            <a:ext cx="7974330" cy="1122045"/>
          </a:xfrm>
          <a:prstGeom prst="roundRect">
            <a:avLst>
              <a:gd name="adj" fmla="val 16667"/>
            </a:avLst>
          </a:prstGeom>
          <a:solidFill>
            <a:srgbClr val="FFFFCC"/>
          </a:solidFill>
          <a:ln w="12700" cap="flat" cmpd="sng">
            <a:solidFill>
              <a:srgbClr val="0000FF"/>
            </a:solidFill>
            <a:prstDash val="solid"/>
            <a:headEnd type="none" w="med" len="med"/>
            <a:tailEnd type="none" w="med" len="med"/>
          </a:ln>
        </p:spPr>
        <p:txBody>
          <a:bodyPr wrap="none" anchor="ctr"/>
          <a:p>
            <a:pPr algn="ctr">
              <a:buFontTx/>
            </a:pPr>
            <a:endParaRPr lang="zh-CN" altLang="en-US" dirty="0">
              <a:latin typeface="Arial" panose="020B0604020202020204" pitchFamily="34" charset="0"/>
            </a:endParaRPr>
          </a:p>
        </p:txBody>
      </p:sp>
      <p:sp>
        <p:nvSpPr>
          <p:cNvPr id="45065" name="文本框 45064"/>
          <p:cNvSpPr txBox="1"/>
          <p:nvPr/>
        </p:nvSpPr>
        <p:spPr>
          <a:xfrm>
            <a:off x="509588" y="972185"/>
            <a:ext cx="7602855" cy="953135"/>
          </a:xfrm>
          <a:prstGeom prst="rect">
            <a:avLst/>
          </a:prstGeom>
          <a:noFill/>
          <a:ln w="9525">
            <a:noFill/>
          </a:ln>
        </p:spPr>
        <p:txBody>
          <a:bodyPr wrap="none" anchor="t">
            <a:spAutoFit/>
          </a:bodyPr>
          <a:p>
            <a:pPr>
              <a:buFontTx/>
            </a:pPr>
            <a:r>
              <a:rPr lang="en-US" altLang="zh-CN" sz="2800">
                <a:latin typeface="Times New Roman" panose="02020603050405020304" pitchFamily="18" charset="0"/>
              </a:rPr>
              <a:t>support the view     come into view     </a:t>
            </a:r>
            <a:r>
              <a:rPr lang="en-US" altLang="zh-CN" sz="2800" err="1">
                <a:latin typeface="Times New Roman" panose="02020603050405020304" pitchFamily="18" charset="0"/>
              </a:rPr>
              <a:t>view </a:t>
            </a:r>
            <a:r>
              <a:rPr lang="en-US" altLang="zh-CN" sz="2800">
                <a:latin typeface="Times New Roman" panose="02020603050405020304" pitchFamily="18" charset="0"/>
              </a:rPr>
              <a:t>… as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in view of               in one’s view</a:t>
            </a:r>
            <a:r>
              <a:rPr lang="en-US" altLang="zh-CN">
                <a:latin typeface="Arial" panose="020B0604020202020204" pitchFamily="34" charset="0"/>
              </a:rPr>
              <a:t> </a:t>
            </a:r>
            <a:endParaRPr lang="en-US" altLang="zh-CN">
              <a:latin typeface="Arial" panose="020B0604020202020204" pitchFamily="34" charset="0"/>
            </a:endParaRPr>
          </a:p>
        </p:txBody>
      </p:sp>
      <p:sp>
        <p:nvSpPr>
          <p:cNvPr id="45066" name="文本框 45065"/>
          <p:cNvSpPr txBox="1"/>
          <p:nvPr/>
        </p:nvSpPr>
        <p:spPr>
          <a:xfrm>
            <a:off x="926465" y="2138680"/>
            <a:ext cx="1844040" cy="607695"/>
          </a:xfrm>
          <a:prstGeom prst="rect">
            <a:avLst/>
          </a:prstGeom>
          <a:noFill/>
          <a:ln w="9525">
            <a:noFill/>
          </a:ln>
        </p:spPr>
        <p:txBody>
          <a:bodyPr wrap="square" anchor="t">
            <a:spAutoFit/>
          </a:bodyPr>
          <a:p>
            <a:pPr>
              <a:lnSpc>
                <a:spcPct val="120000"/>
              </a:lnSpc>
              <a:buFontTx/>
            </a:pPr>
            <a:r>
              <a:rPr lang="en-US" altLang="zh-CN" sz="2800">
                <a:solidFill>
                  <a:srgbClr val="0000FF"/>
                </a:solidFill>
                <a:latin typeface="Times New Roman" panose="02020603050405020304" pitchFamily="18" charset="0"/>
              </a:rPr>
              <a:t>In  view of</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45067" name="文本框 45066"/>
          <p:cNvSpPr txBox="1"/>
          <p:nvPr/>
        </p:nvSpPr>
        <p:spPr>
          <a:xfrm>
            <a:off x="6260148" y="3222943"/>
            <a:ext cx="1852295"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was viewed</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45068" name="文本框 45067"/>
          <p:cNvSpPr txBox="1"/>
          <p:nvPr/>
        </p:nvSpPr>
        <p:spPr>
          <a:xfrm>
            <a:off x="8176578" y="3222943"/>
            <a:ext cx="479425"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as</a:t>
            </a:r>
            <a:endParaRPr lang="en-US" altLang="zh-CN" sz="2800">
              <a:solidFill>
                <a:srgbClr val="0000FF"/>
              </a:solidFill>
              <a:latin typeface="Times New Roman" panose="02020603050405020304" pitchFamily="18" charset="0"/>
            </a:endParaRPr>
          </a:p>
        </p:txBody>
      </p:sp>
      <p:sp>
        <p:nvSpPr>
          <p:cNvPr id="45069" name="文本框 45068"/>
          <p:cNvSpPr txBox="1"/>
          <p:nvPr/>
        </p:nvSpPr>
        <p:spPr>
          <a:xfrm>
            <a:off x="2828925" y="4222750"/>
            <a:ext cx="2692400"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supports the view</a:t>
            </a:r>
            <a:endParaRPr lang="en-US" altLang="zh-CN" sz="2800">
              <a:solidFill>
                <a:srgbClr val="0000FF"/>
              </a:solidFill>
              <a:latin typeface="Times New Roman" panose="02020603050405020304" pitchFamily="18" charset="0"/>
            </a:endParaRPr>
          </a:p>
        </p:txBody>
      </p:sp>
      <p:sp>
        <p:nvSpPr>
          <p:cNvPr id="45070" name="文本框 45069"/>
          <p:cNvSpPr txBox="1"/>
          <p:nvPr/>
        </p:nvSpPr>
        <p:spPr>
          <a:xfrm>
            <a:off x="2770505" y="5277168"/>
            <a:ext cx="2357120"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came into view</a:t>
            </a:r>
            <a:endParaRPr lang="en-US" altLang="zh-CN" sz="2800">
              <a:solidFill>
                <a:srgbClr val="0000FF"/>
              </a:solidFill>
              <a:latin typeface="Times New Roman" panose="02020603050405020304" pitchFamily="18" charset="0"/>
            </a:endParaRPr>
          </a:p>
        </p:txBody>
      </p:sp>
      <p:sp>
        <p:nvSpPr>
          <p:cNvPr id="45071" name="文本框 45070"/>
          <p:cNvSpPr txBox="1"/>
          <p:nvPr/>
        </p:nvSpPr>
        <p:spPr>
          <a:xfrm>
            <a:off x="1026160" y="5748338"/>
            <a:ext cx="1802765"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In my view</a:t>
            </a:r>
            <a:endParaRPr lang="en-US" altLang="zh-CN" sz="2800">
              <a:solidFill>
                <a:srgbClr val="0000FF"/>
              </a:solidFill>
              <a:latin typeface="Times New Roman" panose="02020603050405020304" pitchFamily="18" charset="0"/>
            </a:endParaRPr>
          </a:p>
        </p:txBody>
      </p:sp>
      <p:sp>
        <p:nvSpPr>
          <p:cNvPr id="36870" name="文本框 36869"/>
          <p:cNvSpPr txBox="1"/>
          <p:nvPr/>
        </p:nvSpPr>
        <p:spPr>
          <a:xfrm>
            <a:off x="287655" y="187960"/>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Choose the phrases from the box to complete the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blinds(horizontal)">
                                      <p:cBhvr>
                                        <p:cTn id="7" dur="500"/>
                                        <p:tgtEl>
                                          <p:spTgt spid="450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065"/>
                                        </p:tgtEl>
                                        <p:attrNameLst>
                                          <p:attrName>style.visibility</p:attrName>
                                        </p:attrNameLst>
                                      </p:cBhvr>
                                      <p:to>
                                        <p:strVal val="visible"/>
                                      </p:to>
                                    </p:set>
                                    <p:animEffect transition="in" filter="blinds(horizontal)">
                                      <p:cBhvr>
                                        <p:cTn id="10" dur="500"/>
                                        <p:tgtEl>
                                          <p:spTgt spid="4506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062"/>
                                        </p:tgtEl>
                                        <p:attrNameLst>
                                          <p:attrName>style.visibility</p:attrName>
                                        </p:attrNameLst>
                                      </p:cBhvr>
                                      <p:to>
                                        <p:strVal val="visible"/>
                                      </p:to>
                                    </p:set>
                                    <p:animEffect transition="in" filter="blinds(horizontal)">
                                      <p:cBhvr>
                                        <p:cTn id="15" dur="500"/>
                                        <p:tgtEl>
                                          <p:spTgt spid="4506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5066"/>
                                        </p:tgtEl>
                                        <p:attrNameLst>
                                          <p:attrName>style.visibility</p:attrName>
                                        </p:attrNameLst>
                                      </p:cBhvr>
                                      <p:to>
                                        <p:strVal val="visible"/>
                                      </p:to>
                                    </p:set>
                                    <p:anim calcmode="lin" valueType="num">
                                      <p:cBhvr additive="base">
                                        <p:cTn id="20" dur="500" fill="hold"/>
                                        <p:tgtEl>
                                          <p:spTgt spid="45066"/>
                                        </p:tgtEl>
                                        <p:attrNameLst>
                                          <p:attrName>ppt_x</p:attrName>
                                        </p:attrNameLst>
                                      </p:cBhvr>
                                      <p:tavLst>
                                        <p:tav tm="0">
                                          <p:val>
                                            <p:strVal val="#ppt_x"/>
                                          </p:val>
                                        </p:tav>
                                        <p:tav tm="100000">
                                          <p:val>
                                            <p:strVal val="#ppt_x"/>
                                          </p:val>
                                        </p:tav>
                                      </p:tavLst>
                                    </p:anim>
                                    <p:anim calcmode="lin" valueType="num">
                                      <p:cBhvr additive="base">
                                        <p:cTn id="21" dur="5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5067">
                                            <p:txEl>
                                              <p:charRg st="0" end="12"/>
                                            </p:txEl>
                                          </p:spTgt>
                                        </p:tgtEl>
                                        <p:attrNameLst>
                                          <p:attrName>style.visibility</p:attrName>
                                        </p:attrNameLst>
                                      </p:cBhvr>
                                      <p:to>
                                        <p:strVal val="visible"/>
                                      </p:to>
                                    </p:set>
                                    <p:anim calcmode="lin" valueType="num">
                                      <p:cBhvr additive="base">
                                        <p:cTn id="26" dur="500" fill="hold"/>
                                        <p:tgtEl>
                                          <p:spTgt spid="45067">
                                            <p:txEl>
                                              <p:charRg st="0" end="1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5067">
                                            <p:txEl>
                                              <p:charRg st="0" end="1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5068"/>
                                        </p:tgtEl>
                                        <p:attrNameLst>
                                          <p:attrName>style.visibility</p:attrName>
                                        </p:attrNameLst>
                                      </p:cBhvr>
                                      <p:to>
                                        <p:strVal val="visible"/>
                                      </p:to>
                                    </p:set>
                                    <p:anim calcmode="lin" valueType="num">
                                      <p:cBhvr additive="base">
                                        <p:cTn id="30" dur="500" fill="hold"/>
                                        <p:tgtEl>
                                          <p:spTgt spid="45068"/>
                                        </p:tgtEl>
                                        <p:attrNameLst>
                                          <p:attrName>ppt_x</p:attrName>
                                        </p:attrNameLst>
                                      </p:cBhvr>
                                      <p:tavLst>
                                        <p:tav tm="0">
                                          <p:val>
                                            <p:strVal val="#ppt_x"/>
                                          </p:val>
                                        </p:tav>
                                        <p:tav tm="100000">
                                          <p:val>
                                            <p:strVal val="#ppt_x"/>
                                          </p:val>
                                        </p:tav>
                                      </p:tavLst>
                                    </p:anim>
                                    <p:anim calcmode="lin" valueType="num">
                                      <p:cBhvr additive="base">
                                        <p:cTn id="31" dur="500" fill="hold"/>
                                        <p:tgtEl>
                                          <p:spTgt spid="4506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5069"/>
                                        </p:tgtEl>
                                        <p:attrNameLst>
                                          <p:attrName>style.visibility</p:attrName>
                                        </p:attrNameLst>
                                      </p:cBhvr>
                                      <p:to>
                                        <p:strVal val="visible"/>
                                      </p:to>
                                    </p:set>
                                    <p:anim calcmode="lin" valueType="num">
                                      <p:cBhvr additive="base">
                                        <p:cTn id="36" dur="500" fill="hold"/>
                                        <p:tgtEl>
                                          <p:spTgt spid="45069"/>
                                        </p:tgtEl>
                                        <p:attrNameLst>
                                          <p:attrName>ppt_x</p:attrName>
                                        </p:attrNameLst>
                                      </p:cBhvr>
                                      <p:tavLst>
                                        <p:tav tm="0">
                                          <p:val>
                                            <p:strVal val="#ppt_x"/>
                                          </p:val>
                                        </p:tav>
                                        <p:tav tm="100000">
                                          <p:val>
                                            <p:strVal val="#ppt_x"/>
                                          </p:val>
                                        </p:tav>
                                      </p:tavLst>
                                    </p:anim>
                                    <p:anim calcmode="lin" valueType="num">
                                      <p:cBhvr additive="base">
                                        <p:cTn id="37" dur="500" fill="hold"/>
                                        <p:tgtEl>
                                          <p:spTgt spid="4506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70"/>
                                        </p:tgtEl>
                                        <p:attrNameLst>
                                          <p:attrName>style.visibility</p:attrName>
                                        </p:attrNameLst>
                                      </p:cBhvr>
                                      <p:to>
                                        <p:strVal val="visible"/>
                                      </p:to>
                                    </p:set>
                                    <p:anim calcmode="lin" valueType="num">
                                      <p:cBhvr additive="base">
                                        <p:cTn id="42" dur="500" fill="hold"/>
                                        <p:tgtEl>
                                          <p:spTgt spid="45070"/>
                                        </p:tgtEl>
                                        <p:attrNameLst>
                                          <p:attrName>ppt_x</p:attrName>
                                        </p:attrNameLst>
                                      </p:cBhvr>
                                      <p:tavLst>
                                        <p:tav tm="0">
                                          <p:val>
                                            <p:strVal val="#ppt_x"/>
                                          </p:val>
                                        </p:tav>
                                        <p:tav tm="100000">
                                          <p:val>
                                            <p:strVal val="#ppt_x"/>
                                          </p:val>
                                        </p:tav>
                                      </p:tavLst>
                                    </p:anim>
                                    <p:anim calcmode="lin" valueType="num">
                                      <p:cBhvr additive="base">
                                        <p:cTn id="43" dur="500" fill="hold"/>
                                        <p:tgtEl>
                                          <p:spTgt spid="4507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5071"/>
                                        </p:tgtEl>
                                        <p:attrNameLst>
                                          <p:attrName>style.visibility</p:attrName>
                                        </p:attrNameLst>
                                      </p:cBhvr>
                                      <p:to>
                                        <p:strVal val="visible"/>
                                      </p:to>
                                    </p:set>
                                    <p:anim calcmode="lin" valueType="num">
                                      <p:cBhvr additive="base">
                                        <p:cTn id="48" dur="500" fill="hold"/>
                                        <p:tgtEl>
                                          <p:spTgt spid="45071"/>
                                        </p:tgtEl>
                                        <p:attrNameLst>
                                          <p:attrName>ppt_x</p:attrName>
                                        </p:attrNameLst>
                                      </p:cBhvr>
                                      <p:tavLst>
                                        <p:tav tm="0">
                                          <p:val>
                                            <p:strVal val="#ppt_x"/>
                                          </p:val>
                                        </p:tav>
                                        <p:tav tm="100000">
                                          <p:val>
                                            <p:strVal val="#ppt_x"/>
                                          </p:val>
                                        </p:tav>
                                      </p:tavLst>
                                    </p:anim>
                                    <p:anim calcmode="lin" valueType="num">
                                      <p:cBhvr additive="base">
                                        <p:cTn id="49"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3" grpId="0" bldLvl="0" animBg="1"/>
      <p:bldP spid="45065" grpId="0"/>
      <p:bldP spid="45066" grpId="0"/>
      <p:bldP spid="45068" grpId="0"/>
      <p:bldP spid="45069" grpId="0"/>
      <p:bldP spid="45070" grpId="0"/>
      <p:bldP spid="450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506603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go through  </a:t>
            </a:r>
            <a:endParaRPr lang="en-US" altLang="zh-CN" sz="3600" b="1" dirty="0">
              <a:solidFill>
                <a:schemeClr val="accent1">
                  <a:lumMod val="50000"/>
                </a:schemeClr>
              </a:solidFill>
              <a:latin typeface="Times New Roman" panose="02020603050405020304" pitchFamily="18" charset="0"/>
            </a:endParaRPr>
          </a:p>
        </p:txBody>
      </p:sp>
      <p:sp>
        <p:nvSpPr>
          <p:cNvPr id="46086" name="文本框 46085"/>
          <p:cNvSpPr txBox="1"/>
          <p:nvPr/>
        </p:nvSpPr>
        <p:spPr>
          <a:xfrm>
            <a:off x="179388" y="1277303"/>
            <a:ext cx="8630920" cy="953135"/>
          </a:xfrm>
          <a:prstGeom prst="rect">
            <a:avLst/>
          </a:prstGeom>
          <a:noFill/>
          <a:ln w="9525">
            <a:noFill/>
          </a:ln>
        </p:spPr>
        <p:txBody>
          <a:bodyPr wrap="none" anchor="t">
            <a:spAutoFit/>
          </a:bodyPr>
          <a:p>
            <a:pPr>
              <a:buFontTx/>
            </a:pPr>
            <a:r>
              <a:rPr lang="en-US" altLang="zh-CN" sz="2800">
                <a:latin typeface="Times New Roman" panose="02020603050405020304" pitchFamily="18" charset="0"/>
              </a:rPr>
              <a:t>6. Perhaps they have experienced something similar and do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not want you to </a:t>
            </a:r>
            <a:r>
              <a:rPr lang="en-US" altLang="zh-CN" sz="2800">
                <a:solidFill>
                  <a:srgbClr val="FFC000"/>
                </a:solidFill>
                <a:latin typeface="Times New Roman" panose="02020603050405020304" pitchFamily="18" charset="0"/>
              </a:rPr>
              <a:t>go through</a:t>
            </a:r>
            <a:r>
              <a:rPr lang="en-US" altLang="zh-CN" sz="2800">
                <a:latin typeface="Times New Roman" panose="02020603050405020304" pitchFamily="18" charset="0"/>
              </a:rPr>
              <a:t> the same pain. (para. 4)</a:t>
            </a:r>
            <a:endParaRPr lang="en-US" altLang="zh-CN" sz="2800">
              <a:latin typeface="Times New Roman" panose="02020603050405020304" pitchFamily="18" charset="0"/>
            </a:endParaRPr>
          </a:p>
        </p:txBody>
      </p:sp>
      <p:sp>
        <p:nvSpPr>
          <p:cNvPr id="46088" name="矩形 46087"/>
          <p:cNvSpPr/>
          <p:nvPr/>
        </p:nvSpPr>
        <p:spPr>
          <a:xfrm>
            <a:off x="2282190" y="2758123"/>
            <a:ext cx="3957638" cy="519112"/>
          </a:xfrm>
          <a:prstGeom prst="rect">
            <a:avLst/>
          </a:prstGeom>
          <a:noFill/>
          <a:ln w="9525">
            <a:noFill/>
          </a:ln>
        </p:spPr>
        <p:txBody>
          <a:bodyPr wrap="none" anchor="ctr">
            <a:spAutoFit/>
          </a:bodyPr>
          <a:p>
            <a:r>
              <a:rPr lang="en-US" altLang="zh-CN" sz="2800">
                <a:latin typeface="Times New Roman" panose="02020603050405020304" pitchFamily="18" charset="0"/>
              </a:rPr>
              <a:t>to experience or suffer </a:t>
            </a:r>
            <a:r>
              <a:rPr lang="en-US" altLang="zh-CN" sz="2800" err="1">
                <a:latin typeface="Times New Roman" panose="02020603050405020304" pitchFamily="18" charset="0"/>
              </a:rPr>
              <a:t>sth</a:t>
            </a:r>
            <a:r>
              <a:rPr lang="en-US" altLang="zh-CN">
                <a:latin typeface="Arial" panose="020B0604020202020204" pitchFamily="34" charset="0"/>
              </a:rPr>
              <a:t> </a:t>
            </a:r>
            <a:endParaRPr lang="en-US" altLang="zh-CN">
              <a:latin typeface="Arial" panose="020B0604020202020204" pitchFamily="34" charset="0"/>
            </a:endParaRPr>
          </a:p>
        </p:txBody>
      </p:sp>
      <p:sp>
        <p:nvSpPr>
          <p:cNvPr id="46089" name="矩形 46088"/>
          <p:cNvSpPr/>
          <p:nvPr/>
        </p:nvSpPr>
        <p:spPr>
          <a:xfrm>
            <a:off x="2172653" y="2758123"/>
            <a:ext cx="4176712" cy="576262"/>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46090" name="矩形 46089"/>
          <p:cNvSpPr/>
          <p:nvPr/>
        </p:nvSpPr>
        <p:spPr>
          <a:xfrm>
            <a:off x="440690" y="3950971"/>
            <a:ext cx="7819390" cy="1124585"/>
          </a:xfrm>
          <a:prstGeom prst="rect">
            <a:avLst/>
          </a:prstGeom>
          <a:noFill/>
          <a:ln w="9525">
            <a:noFill/>
          </a:ln>
        </p:spPr>
        <p:txBody>
          <a:bodyPr wrap="none" anchor="ctr">
            <a:spAutoFit/>
          </a:bodyPr>
          <a:p>
            <a:pPr algn="l">
              <a:lnSpc>
                <a:spcPct val="140000"/>
              </a:lnSpc>
            </a:pPr>
            <a:r>
              <a:rPr lang="en-US" altLang="zh-CN" sz="2800">
                <a:latin typeface="Times New Roman" panose="02020603050405020304" pitchFamily="18" charset="0"/>
                <a:cs typeface="Times New Roman" panose="02020603050405020304" pitchFamily="18" charset="0"/>
              </a:rPr>
              <a:t>E.g. He</a:t>
            </a:r>
            <a:r>
              <a:rPr lang="en-US" altLang="zh-CN" sz="2800">
                <a:latin typeface="Times New Roman" panose="02020603050405020304" pitchFamily="18" charset="0"/>
                <a:cs typeface="Times New Roman" panose="02020603050405020304" pitchFamily="18" charset="0"/>
                <a:sym typeface="+mn-ea"/>
              </a:rPr>
              <a:t>’</a:t>
            </a:r>
            <a:r>
              <a:rPr lang="en-US" altLang="zh-CN" sz="2800">
                <a:latin typeface="Times New Roman" panose="02020603050405020304" pitchFamily="18" charset="0"/>
                <a:cs typeface="Times New Roman" panose="02020603050405020304" pitchFamily="18" charset="0"/>
              </a:rPr>
              <a:t>s amazingly cheerful considering all he</a:t>
            </a:r>
            <a:r>
              <a:rPr lang="en-US" altLang="zh-CN" sz="2800">
                <a:latin typeface="Times New Roman" panose="02020603050405020304" pitchFamily="18" charset="0"/>
                <a:sym typeface="+mn-ea"/>
              </a:rPr>
              <a:t>’</a:t>
            </a:r>
            <a:r>
              <a:rPr lang="en-US" altLang="zh-CN" sz="2800">
                <a:latin typeface="Times New Roman" panose="02020603050405020304" pitchFamily="18" charset="0"/>
                <a:cs typeface="Times New Roman" panose="02020603050405020304" pitchFamily="18" charset="0"/>
              </a:rPr>
              <a:t>s had </a:t>
            </a:r>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to </a:t>
            </a:r>
            <a:r>
              <a:rPr lang="en-US" altLang="zh-CN" sz="2800">
                <a:solidFill>
                  <a:srgbClr val="9966FF"/>
                </a:solidFill>
                <a:latin typeface="Times New Roman" panose="02020603050405020304" pitchFamily="18" charset="0"/>
                <a:cs typeface="Times New Roman" panose="02020603050405020304" pitchFamily="18" charset="0"/>
              </a:rPr>
              <a:t>go through</a:t>
            </a:r>
            <a:r>
              <a:rPr lang="en-US" altLang="zh-CN" sz="2800">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 </a:t>
            </a:r>
            <a:endParaRPr lang="en-US" altLang="zh-CN">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blinds(horizontal)">
                                      <p:cBhvr>
                                        <p:cTn id="7" dur="500"/>
                                        <p:tgtEl>
                                          <p:spTgt spid="4608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088"/>
                                        </p:tgtEl>
                                        <p:attrNameLst>
                                          <p:attrName>style.visibility</p:attrName>
                                        </p:attrNameLst>
                                      </p:cBhvr>
                                      <p:to>
                                        <p:strVal val="visible"/>
                                      </p:to>
                                    </p:set>
                                    <p:animEffect transition="in" filter="blinds(horizontal)">
                                      <p:cBhvr>
                                        <p:cTn id="10" dur="500"/>
                                        <p:tgtEl>
                                          <p:spTgt spid="4608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6090">
                                            <p:txEl>
                                              <p:charRg st="0" end="50"/>
                                            </p:txEl>
                                          </p:spTgt>
                                        </p:tgtEl>
                                        <p:attrNameLst>
                                          <p:attrName>style.visibility</p:attrName>
                                        </p:attrNameLst>
                                      </p:cBhvr>
                                      <p:to>
                                        <p:strVal val="visible"/>
                                      </p:to>
                                    </p:set>
                                    <p:animEffect transition="in" filter="checkerboard(across)">
                                      <p:cBhvr>
                                        <p:cTn id="15" dur="500"/>
                                        <p:tgtEl>
                                          <p:spTgt spid="46090">
                                            <p:txEl>
                                              <p:charRg st="0" end="5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6090">
                                            <p:txEl>
                                              <p:charRg st="50" end="66"/>
                                            </p:txEl>
                                          </p:spTgt>
                                        </p:tgtEl>
                                        <p:attrNameLst>
                                          <p:attrName>style.visibility</p:attrName>
                                        </p:attrNameLst>
                                      </p:cBhvr>
                                      <p:to>
                                        <p:strVal val="visible"/>
                                      </p:to>
                                    </p:set>
                                    <p:animEffect transition="in" filter="checkerboard(across)">
                                      <p:cBhvr>
                                        <p:cTn id="18" dur="500"/>
                                        <p:tgtEl>
                                          <p:spTgt spid="46090">
                                            <p:txEl>
                                              <p:charRg st="50"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6088" grpId="0"/>
      <p:bldP spid="4608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7110" name="文本框 47109"/>
          <p:cNvSpPr txBox="1"/>
          <p:nvPr/>
        </p:nvSpPr>
        <p:spPr>
          <a:xfrm>
            <a:off x="207328" y="1262063"/>
            <a:ext cx="8641715" cy="4461510"/>
          </a:xfrm>
          <a:prstGeom prst="rect">
            <a:avLst/>
          </a:prstGeom>
          <a:noFill/>
          <a:ln w="9525">
            <a:noFill/>
          </a:ln>
        </p:spPr>
        <p:txBody>
          <a:bodyPr wrap="none" anchor="t">
            <a:spAutoFit/>
          </a:bodyPr>
          <a:p>
            <a:pPr marL="342900" indent="-342900" algn="l">
              <a:buFontTx/>
              <a:buAutoNum type="arabicPeriod"/>
            </a:pPr>
            <a:r>
              <a:rPr lang="en-US" altLang="zh-CN" sz="2800">
                <a:latin typeface="Times New Roman" panose="02020603050405020304" pitchFamily="18" charset="0"/>
              </a:rPr>
              <a:t>We </a:t>
            </a:r>
            <a:r>
              <a:rPr lang="en-US" altLang="zh-CN" sz="2800">
                <a:solidFill>
                  <a:srgbClr val="9966FF"/>
                </a:solidFill>
                <a:latin typeface="Times New Roman" panose="02020603050405020304" pitchFamily="18" charset="0"/>
              </a:rPr>
              <a:t>went through</a:t>
            </a:r>
            <a:r>
              <a:rPr lang="en-US" altLang="zh-CN" sz="2800">
                <a:latin typeface="Times New Roman" panose="02020603050405020304" pitchFamily="18" charset="0"/>
              </a:rPr>
              <a:t> five pints of milk last week.</a:t>
            </a:r>
            <a:endParaRPr lang="en-US" altLang="zh-CN" sz="2800">
              <a:latin typeface="Times New Roman" panose="02020603050405020304" pitchFamily="18" charset="0"/>
            </a:endParaRPr>
          </a:p>
          <a:p>
            <a:pPr marL="342900" indent="-342900" algn="l">
              <a:buFontTx/>
              <a:buAutoNum type="arabicPeriod"/>
            </a:pPr>
            <a:endParaRPr lang="en-US" altLang="zh-CN" sz="2800">
              <a:latin typeface="Times New Roman" panose="02020603050405020304" pitchFamily="18" charset="0"/>
            </a:endParaRPr>
          </a:p>
          <a:p>
            <a:pPr marL="342900" indent="-342900" algn="l">
              <a:buFontTx/>
              <a:buAutoNum type="arabicPeriod"/>
            </a:pPr>
            <a:r>
              <a:rPr lang="en-US" altLang="zh-CN" sz="2800">
                <a:latin typeface="Times New Roman" panose="02020603050405020304" pitchFamily="18" charset="0"/>
              </a:rPr>
              <a:t>She went through her bag looking for the keys. </a:t>
            </a:r>
            <a:endParaRPr lang="en-US" altLang="zh-CN" sz="2800">
              <a:latin typeface="Times New Roman" panose="02020603050405020304" pitchFamily="18" charset="0"/>
            </a:endParaRPr>
          </a:p>
          <a:p>
            <a:pPr marL="342900" indent="-342900" algn="l">
              <a:buFontTx/>
              <a:buAutoNum type="arabicPeriod"/>
            </a:pPr>
            <a:endParaRPr lang="en-US" altLang="zh-CN" sz="2800">
              <a:latin typeface="Times New Roman" panose="02020603050405020304" pitchFamily="18" charset="0"/>
            </a:endParaRPr>
          </a:p>
          <a:p>
            <a:pPr marL="342900" indent="-342900" algn="l">
              <a:buFontTx/>
            </a:pPr>
            <a:r>
              <a:rPr lang="en-US" altLang="zh-CN" sz="2800">
                <a:latin typeface="Times New Roman" panose="02020603050405020304" pitchFamily="18" charset="0"/>
              </a:rPr>
              <a:t>3. Let</a:t>
            </a:r>
            <a:r>
              <a:rPr lang="en-US" altLang="zh-CN" sz="2800">
                <a:latin typeface="Times New Roman" panose="02020603050405020304" pitchFamily="18" charset="0"/>
                <a:sym typeface="+mn-ea"/>
              </a:rPr>
              <a:t>’</a:t>
            </a:r>
            <a:r>
              <a:rPr lang="en-US" altLang="zh-CN" sz="2800">
                <a:latin typeface="Times New Roman" panose="02020603050405020304" pitchFamily="18" charset="0"/>
              </a:rPr>
              <a:t>s </a:t>
            </a:r>
            <a:r>
              <a:rPr lang="en-US" altLang="zh-CN" sz="2800">
                <a:solidFill>
                  <a:srgbClr val="9966FF"/>
                </a:solidFill>
                <a:latin typeface="Times New Roman" panose="02020603050405020304" pitchFamily="18" charset="0"/>
              </a:rPr>
              <a:t>go through</a:t>
            </a:r>
            <a:r>
              <a:rPr lang="en-US" altLang="zh-CN" sz="2800">
                <a:latin typeface="Times New Roman" panose="02020603050405020304" pitchFamily="18" charset="0"/>
              </a:rPr>
              <a:t> the arguments again </a:t>
            </a:r>
            <a:endParaRPr lang="en-US" altLang="zh-CN" sz="2800">
              <a:latin typeface="Times New Roman" panose="02020603050405020304" pitchFamily="18" charset="0"/>
            </a:endParaRPr>
          </a:p>
          <a:p>
            <a:pPr marL="342900" indent="-342900" algn="l">
              <a:buFontTx/>
            </a:pPr>
            <a:endParaRPr lang="en-US" altLang="zh-CN" sz="2800">
              <a:latin typeface="Times New Roman" panose="02020603050405020304" pitchFamily="18" charset="0"/>
            </a:endParaRPr>
          </a:p>
          <a:p>
            <a:pPr marL="342900" indent="-342900" algn="l">
              <a:buFontTx/>
            </a:pPr>
            <a:r>
              <a:rPr lang="en-US" altLang="zh-CN" sz="2800">
                <a:latin typeface="Times New Roman" panose="02020603050405020304" pitchFamily="18" charset="0"/>
              </a:rPr>
              <a:t>4. The deal failed to</a:t>
            </a:r>
            <a:r>
              <a:rPr lang="en-US" altLang="zh-CN" sz="2800">
                <a:solidFill>
                  <a:srgbClr val="9966FF"/>
                </a:solidFill>
                <a:latin typeface="Times New Roman" panose="02020603050405020304" pitchFamily="18" charset="0"/>
              </a:rPr>
              <a:t> go through</a:t>
            </a:r>
            <a:r>
              <a:rPr lang="en-US" altLang="zh-CN" sz="2800">
                <a:latin typeface="Times New Roman" panose="02020603050405020304" pitchFamily="18" charset="0"/>
              </a:rPr>
              <a:t>.</a:t>
            </a:r>
            <a:endParaRPr lang="en-US" altLang="zh-CN" sz="2800">
              <a:latin typeface="Times New Roman" panose="02020603050405020304" pitchFamily="18" charset="0"/>
            </a:endParaRPr>
          </a:p>
          <a:p>
            <a:pPr marL="342900" indent="-342900" algn="l">
              <a:buFontTx/>
            </a:pPr>
            <a:endParaRPr lang="en-US" altLang="zh-CN" sz="2800">
              <a:latin typeface="Times New Roman" panose="02020603050405020304" pitchFamily="18" charset="0"/>
            </a:endParaRPr>
          </a:p>
          <a:p>
            <a:pPr marL="342900" indent="-342900" algn="l">
              <a:buFontTx/>
            </a:pPr>
            <a:r>
              <a:rPr lang="en-US" altLang="zh-CN" sz="3200">
                <a:latin typeface="Times New Roman" panose="02020603050405020304" pitchFamily="18" charset="0"/>
              </a:rPr>
              <a:t>5.</a:t>
            </a:r>
            <a:r>
              <a:rPr lang="en-US" altLang="zh-CN" sz="2800">
                <a:latin typeface="Times New Roman" panose="02020603050405020304" pitchFamily="18" charset="0"/>
              </a:rPr>
              <a:t> When you</a:t>
            </a:r>
            <a:r>
              <a:rPr lang="en-US" altLang="zh-CN" sz="2800">
                <a:latin typeface="Times New Roman" panose="02020603050405020304" pitchFamily="18" charset="0"/>
                <a:sym typeface="+mn-ea"/>
              </a:rPr>
              <a:t>’</a:t>
            </a:r>
            <a:r>
              <a:rPr lang="en-US" altLang="zh-CN" sz="2800">
                <a:latin typeface="Times New Roman" panose="02020603050405020304" pitchFamily="18" charset="0"/>
              </a:rPr>
              <a:t>re </a:t>
            </a:r>
            <a:r>
              <a:rPr lang="en-US" altLang="zh-CN" sz="2800">
                <a:solidFill>
                  <a:srgbClr val="9966FF"/>
                </a:solidFill>
                <a:latin typeface="Times New Roman" panose="02020603050405020304" pitchFamily="18" charset="0"/>
              </a:rPr>
              <a:t>going through</a:t>
            </a:r>
            <a:r>
              <a:rPr lang="en-US" altLang="zh-CN" sz="2800">
                <a:latin typeface="Times New Roman" panose="02020603050405020304" pitchFamily="18" charset="0"/>
              </a:rPr>
              <a:t> a crisis, it often helps to talk</a:t>
            </a:r>
            <a:endParaRPr lang="en-US" altLang="zh-CN" sz="2800">
              <a:latin typeface="Times New Roman" panose="02020603050405020304" pitchFamily="18" charset="0"/>
            </a:endParaRPr>
          </a:p>
          <a:p>
            <a:pPr marL="342900" indent="-342900" algn="l">
              <a:buFontTx/>
            </a:pPr>
            <a:r>
              <a:rPr lang="en-US" altLang="zh-CN" sz="2800">
                <a:latin typeface="Times New Roman" panose="02020603050405020304" pitchFamily="18" charset="0"/>
              </a:rPr>
              <a:t>to someone. </a:t>
            </a:r>
            <a:endParaRPr lang="en-US" altLang="zh-CN" sz="2800">
              <a:latin typeface="Times New Roman" panose="02020603050405020304" pitchFamily="18" charset="0"/>
            </a:endParaRPr>
          </a:p>
        </p:txBody>
      </p:sp>
      <p:sp>
        <p:nvSpPr>
          <p:cNvPr id="47112" name="矩形 47111"/>
          <p:cNvSpPr/>
          <p:nvPr/>
        </p:nvSpPr>
        <p:spPr>
          <a:xfrm>
            <a:off x="2668270" y="2617470"/>
            <a:ext cx="623570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look at or examine </a:t>
            </a:r>
            <a:r>
              <a:rPr lang="en-US" altLang="zh-CN" err="1">
                <a:latin typeface="Times New Roman" panose="02020603050405020304" pitchFamily="18" charset="0"/>
              </a:rPr>
              <a:t>sth</a:t>
            </a:r>
            <a:r>
              <a:rPr lang="en-US" altLang="zh-CN">
                <a:latin typeface="Times New Roman" panose="02020603050405020304" pitchFamily="18" charset="0"/>
              </a:rPr>
              <a:t> carefully, especially in order to find </a:t>
            </a:r>
            <a:r>
              <a:rPr lang="en-US" altLang="zh-CN" err="1">
                <a:latin typeface="Times New Roman" panose="02020603050405020304" pitchFamily="18" charset="0"/>
              </a:rPr>
              <a:t>sth</a:t>
            </a:r>
            <a:r>
              <a:rPr lang="en-US" altLang="zh-CN">
                <a:latin typeface="Arial" panose="020B0604020202020204" pitchFamily="34" charset="0"/>
              </a:rPr>
              <a:t>  </a:t>
            </a:r>
            <a:endParaRPr lang="en-US" altLang="zh-CN">
              <a:latin typeface="Arial" panose="020B0604020202020204" pitchFamily="34" charset="0"/>
            </a:endParaRPr>
          </a:p>
        </p:txBody>
      </p:sp>
      <p:sp>
        <p:nvSpPr>
          <p:cNvPr id="47113" name="矩形 47112"/>
          <p:cNvSpPr/>
          <p:nvPr/>
        </p:nvSpPr>
        <p:spPr>
          <a:xfrm>
            <a:off x="1868170" y="4369435"/>
            <a:ext cx="703580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if a law, contract, etc. goes through</a:t>
            </a:r>
            <a:r>
              <a:rPr lang="en-US" altLang="zh-CN" b="1">
                <a:latin typeface="Times New Roman" panose="02020603050405020304" pitchFamily="18" charset="0"/>
              </a:rPr>
              <a:t> </a:t>
            </a:r>
            <a:r>
              <a:rPr lang="en-US" altLang="zh-CN">
                <a:latin typeface="Times New Roman" panose="02020603050405020304" pitchFamily="18" charset="0"/>
              </a:rPr>
              <a:t>, it is officially accepted or completed  </a:t>
            </a:r>
            <a:endParaRPr lang="en-US" altLang="zh-CN">
              <a:latin typeface="Times New Roman" panose="02020603050405020304" pitchFamily="18" charset="0"/>
            </a:endParaRPr>
          </a:p>
        </p:txBody>
      </p:sp>
      <p:sp>
        <p:nvSpPr>
          <p:cNvPr id="47114" name="矩形 47113"/>
          <p:cNvSpPr/>
          <p:nvPr/>
        </p:nvSpPr>
        <p:spPr>
          <a:xfrm>
            <a:off x="3208020" y="3475038"/>
            <a:ext cx="5695950" cy="366712"/>
          </a:xfrm>
          <a:prstGeom prst="rect">
            <a:avLst/>
          </a:prstGeom>
          <a:solidFill>
            <a:srgbClr val="E0F2FC"/>
          </a:solidFill>
          <a:ln w="9525">
            <a:noFill/>
          </a:ln>
        </p:spPr>
        <p:txBody>
          <a:bodyPr wrap="none" anchor="ctr">
            <a:spAutoFit/>
          </a:bodyPr>
          <a:p>
            <a:r>
              <a:rPr lang="zh-CN" altLang="en-US" dirty="0">
                <a:latin typeface="Times New Roman" panose="02020603050405020304" pitchFamily="18" charset="0"/>
              </a:rPr>
              <a:t> </a:t>
            </a:r>
            <a:r>
              <a:rPr lang="en-US" altLang="zh-CN">
                <a:latin typeface="Times New Roman" panose="02020603050405020304" pitchFamily="18" charset="0"/>
              </a:rPr>
              <a:t>to study or consider </a:t>
            </a:r>
            <a:r>
              <a:rPr lang="en-US" altLang="zh-CN" err="1">
                <a:latin typeface="Times New Roman" panose="02020603050405020304" pitchFamily="18" charset="0"/>
              </a:rPr>
              <a:t>sth</a:t>
            </a:r>
            <a:r>
              <a:rPr lang="en-US" altLang="zh-CN">
                <a:latin typeface="Times New Roman" panose="02020603050405020304" pitchFamily="18" charset="0"/>
              </a:rPr>
              <a:t> in detail, especially by repeating it  </a:t>
            </a:r>
            <a:endParaRPr lang="en-US" altLang="zh-CN">
              <a:latin typeface="Times New Roman" panose="02020603050405020304" pitchFamily="18" charset="0"/>
            </a:endParaRPr>
          </a:p>
        </p:txBody>
      </p:sp>
      <p:sp>
        <p:nvSpPr>
          <p:cNvPr id="47115" name="矩形 47114"/>
          <p:cNvSpPr/>
          <p:nvPr/>
        </p:nvSpPr>
        <p:spPr>
          <a:xfrm>
            <a:off x="5608003" y="1709420"/>
            <a:ext cx="329565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use up or finish </a:t>
            </a:r>
            <a:r>
              <a:rPr lang="en-US" altLang="zh-CN" err="1">
                <a:latin typeface="Times New Roman" panose="02020603050405020304" pitchFamily="18" charset="0"/>
              </a:rPr>
              <a:t>sth</a:t>
            </a:r>
            <a:r>
              <a:rPr lang="en-US" altLang="zh-CN">
                <a:latin typeface="Times New Roman" panose="02020603050405020304" pitchFamily="18" charset="0"/>
              </a:rPr>
              <a:t> completely</a:t>
            </a:r>
            <a:r>
              <a:rPr lang="en-US" altLang="zh-CN">
                <a:latin typeface="Arial" panose="020B0604020202020204" pitchFamily="34" charset="0"/>
              </a:rPr>
              <a:t> </a:t>
            </a:r>
            <a:endParaRPr lang="en-US" altLang="zh-CN">
              <a:latin typeface="Arial" panose="020B0604020202020204" pitchFamily="34" charset="0"/>
            </a:endParaRPr>
          </a:p>
        </p:txBody>
      </p:sp>
      <p:sp>
        <p:nvSpPr>
          <p:cNvPr id="47116" name="矩形 47115"/>
          <p:cNvSpPr/>
          <p:nvPr/>
        </p:nvSpPr>
        <p:spPr>
          <a:xfrm>
            <a:off x="6211253" y="5262245"/>
            <a:ext cx="269240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experience or suffer </a:t>
            </a:r>
            <a:r>
              <a:rPr lang="en-US" altLang="zh-CN" err="1">
                <a:latin typeface="Times New Roman" panose="02020603050405020304" pitchFamily="18" charset="0"/>
              </a:rPr>
              <a:t>sth</a:t>
            </a:r>
            <a:r>
              <a:rPr lang="en-US" altLang="zh-CN">
                <a:latin typeface="Times New Roman" panose="02020603050405020304" pitchFamily="18" charset="0"/>
              </a:rPr>
              <a:t> </a:t>
            </a:r>
            <a:r>
              <a:rPr lang="en-US" altLang="zh-CN">
                <a:latin typeface="Arial" panose="020B0604020202020204" pitchFamily="34" charset="0"/>
              </a:rPr>
              <a:t> </a:t>
            </a:r>
            <a:endParaRPr lang="en-US" altLang="zh-CN">
              <a:latin typeface="Arial" panose="020B0604020202020204" pitchFamily="34" charset="0"/>
            </a:endParaRPr>
          </a:p>
        </p:txBody>
      </p:sp>
      <p:sp>
        <p:nvSpPr>
          <p:cNvPr id="36870" name="文本框 36869"/>
          <p:cNvSpPr txBox="1"/>
          <p:nvPr/>
        </p:nvSpPr>
        <p:spPr>
          <a:xfrm>
            <a:off x="323850" y="40957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go through</a:t>
            </a:r>
            <a:r>
              <a:rPr lang="en-US" altLang="zh-CN" sz="2400" b="1">
                <a:latin typeface="Times New Roman" panose="02020603050405020304" pitchFamily="18" charset="0"/>
              </a:rPr>
              <a:t> in the following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15"/>
                                        </p:tgtEl>
                                        <p:attrNameLst>
                                          <p:attrName>style.visibility</p:attrName>
                                        </p:attrNameLst>
                                      </p:cBhvr>
                                      <p:to>
                                        <p:strVal val="visible"/>
                                      </p:to>
                                    </p:set>
                                    <p:animEffect transition="in" filter="blinds(horizontal)">
                                      <p:cBhvr>
                                        <p:cTn id="7" dur="500"/>
                                        <p:tgtEl>
                                          <p:spTgt spid="471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12"/>
                                        </p:tgtEl>
                                        <p:attrNameLst>
                                          <p:attrName>style.visibility</p:attrName>
                                        </p:attrNameLst>
                                      </p:cBhvr>
                                      <p:to>
                                        <p:strVal val="visible"/>
                                      </p:to>
                                    </p:set>
                                    <p:animEffect transition="in" filter="blinds(horizontal)">
                                      <p:cBhvr>
                                        <p:cTn id="12" dur="500"/>
                                        <p:tgtEl>
                                          <p:spTgt spid="471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14"/>
                                        </p:tgtEl>
                                        <p:attrNameLst>
                                          <p:attrName>style.visibility</p:attrName>
                                        </p:attrNameLst>
                                      </p:cBhvr>
                                      <p:to>
                                        <p:strVal val="visible"/>
                                      </p:to>
                                    </p:set>
                                    <p:animEffect transition="in" filter="blinds(horizontal)">
                                      <p:cBhvr>
                                        <p:cTn id="17" dur="500"/>
                                        <p:tgtEl>
                                          <p:spTgt spid="471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13"/>
                                        </p:tgtEl>
                                        <p:attrNameLst>
                                          <p:attrName>style.visibility</p:attrName>
                                        </p:attrNameLst>
                                      </p:cBhvr>
                                      <p:to>
                                        <p:strVal val="visible"/>
                                      </p:to>
                                    </p:set>
                                    <p:animEffect transition="in" filter="blinds(horizontal)">
                                      <p:cBhvr>
                                        <p:cTn id="22" dur="500"/>
                                        <p:tgtEl>
                                          <p:spTgt spid="471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16"/>
                                        </p:tgtEl>
                                        <p:attrNameLst>
                                          <p:attrName>style.visibility</p:attrName>
                                        </p:attrNameLst>
                                      </p:cBhvr>
                                      <p:to>
                                        <p:strVal val="visible"/>
                                      </p:to>
                                    </p:set>
                                    <p:animEffect transition="in" filter="blinds(horizontal)">
                                      <p:cBhvr>
                                        <p:cTn id="27" dur="5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bldLvl="0" animBg="1"/>
      <p:bldP spid="47113" grpId="0" bldLvl="0" animBg="1"/>
      <p:bldP spid="47114" grpId="0" bldLvl="0" animBg="1"/>
      <p:bldP spid="47115" grpId="0" bldLvl="0" animBg="1"/>
      <p:bldP spid="471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7413" name="矩形 5126"/>
          <p:cNvSpPr/>
          <p:nvPr/>
        </p:nvSpPr>
        <p:spPr>
          <a:xfrm>
            <a:off x="247968" y="451168"/>
            <a:ext cx="2583180" cy="645160"/>
          </a:xfrm>
          <a:prstGeom prst="rect">
            <a:avLst/>
          </a:prstGeom>
          <a:noFill/>
          <a:ln w="9525">
            <a:noFill/>
          </a:ln>
        </p:spPr>
        <p:txBody>
          <a:bodyPr wrap="none">
            <a:spAutoFit/>
          </a:bodyPr>
          <a:p>
            <a:pPr eaLnBrk="0" hangingPunct="0">
              <a:buFontTx/>
            </a:pPr>
            <a:r>
              <a:rPr lang="en-US" altLang="zh-CN" sz="3600" b="1" u="sng">
                <a:solidFill>
                  <a:srgbClr val="3C8C93"/>
                </a:solidFill>
                <a:latin typeface="Times New Roman" panose="02020603050405020304" pitchFamily="18" charset="0"/>
              </a:rPr>
              <a:t>Reading (II)</a:t>
            </a:r>
            <a:endParaRPr lang="en-US" altLang="zh-CN" sz="3600" b="1" u="sng">
              <a:solidFill>
                <a:srgbClr val="3C8C93"/>
              </a:solidFill>
              <a:latin typeface="Times New Roman" panose="02020603050405020304" pitchFamily="18" charset="0"/>
            </a:endParaRPr>
          </a:p>
        </p:txBody>
      </p:sp>
      <p:sp>
        <p:nvSpPr>
          <p:cNvPr id="17414" name="文本框 17413"/>
          <p:cNvSpPr txBox="1"/>
          <p:nvPr/>
        </p:nvSpPr>
        <p:spPr>
          <a:xfrm>
            <a:off x="1915636" y="2662873"/>
            <a:ext cx="5312410" cy="1568450"/>
          </a:xfrm>
          <a:prstGeom prst="rect">
            <a:avLst/>
          </a:prstGeom>
          <a:noFill/>
          <a:ln w="9525">
            <a:noFill/>
          </a:ln>
        </p:spPr>
        <p:txBody>
          <a:bodyPr wrap="none" anchor="t">
            <a:spAutoFit/>
          </a:bodyPr>
          <a:p>
            <a:pPr algn="ctr">
              <a:buFontTx/>
            </a:pPr>
            <a:r>
              <a:rPr lang="en-US" altLang="zh-CN" sz="4800">
                <a:solidFill>
                  <a:srgbClr val="9933FF"/>
                </a:solidFill>
                <a:latin typeface="Times New Roman" panose="02020603050405020304" pitchFamily="18" charset="0"/>
              </a:rPr>
              <a:t>Strangers</a:t>
            </a:r>
            <a:r>
              <a:rPr lang="en-US" altLang="zh-CN" sz="4800">
                <a:solidFill>
                  <a:srgbClr val="2D91B9"/>
                </a:solidFill>
                <a:latin typeface="Times New Roman" panose="02020603050405020304" pitchFamily="18" charset="0"/>
              </a:rPr>
              <a:t> </a:t>
            </a:r>
            <a:endParaRPr lang="en-US" altLang="zh-CN" sz="4800">
              <a:solidFill>
                <a:srgbClr val="2D91B9"/>
              </a:solidFill>
              <a:latin typeface="Times New Roman" panose="02020603050405020304" pitchFamily="18" charset="0"/>
            </a:endParaRPr>
          </a:p>
          <a:p>
            <a:pPr algn="ctr">
              <a:buFontTx/>
            </a:pPr>
            <a:r>
              <a:rPr lang="en-US" altLang="zh-CN" sz="4800">
                <a:solidFill>
                  <a:srgbClr val="2D91B9"/>
                </a:solidFill>
                <a:latin typeface="Times New Roman" panose="02020603050405020304" pitchFamily="18" charset="0"/>
              </a:rPr>
              <a:t>under the same roof?</a:t>
            </a:r>
            <a:endParaRPr lang="zh-CN" altLang="en-US" sz="4800">
              <a:solidFill>
                <a:srgbClr val="2D91B9"/>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2"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8134" name="文本框 48133"/>
          <p:cNvSpPr txBox="1"/>
          <p:nvPr/>
        </p:nvSpPr>
        <p:spPr>
          <a:xfrm>
            <a:off x="370205" y="795973"/>
            <a:ext cx="8007350" cy="946150"/>
          </a:xfrm>
          <a:prstGeom prst="rect">
            <a:avLst/>
          </a:prstGeom>
          <a:noFill/>
          <a:ln w="9525">
            <a:noFill/>
          </a:ln>
        </p:spPr>
        <p:txBody>
          <a:bodyPr wrap="none" anchor="t">
            <a:spAutoFit/>
          </a:bodyPr>
          <a:p>
            <a:pPr>
              <a:buFontTx/>
            </a:pPr>
            <a:r>
              <a:rPr lang="en-US" altLang="zh-CN" sz="2800">
                <a:latin typeface="Times New Roman" panose="02020603050405020304" pitchFamily="18" charset="0"/>
              </a:rPr>
              <a:t>They were suddenly plunged into darkness as the train </a:t>
            </a:r>
            <a:endParaRPr lang="en-US" altLang="zh-CN" sz="2800">
              <a:latin typeface="Times New Roman" panose="02020603050405020304" pitchFamily="18" charset="0"/>
            </a:endParaRPr>
          </a:p>
          <a:p>
            <a:pPr>
              <a:buFontTx/>
            </a:pPr>
            <a:r>
              <a:rPr lang="en-US" altLang="zh-CN" sz="2800">
                <a:solidFill>
                  <a:srgbClr val="9966FF"/>
                </a:solidFill>
                <a:latin typeface="Times New Roman" panose="02020603050405020304" pitchFamily="18" charset="0"/>
              </a:rPr>
              <a:t>went through</a:t>
            </a:r>
            <a:r>
              <a:rPr lang="en-US" altLang="zh-CN" sz="2800">
                <a:latin typeface="Times New Roman" panose="02020603050405020304" pitchFamily="18" charset="0"/>
              </a:rPr>
              <a:t> a tunnel. </a:t>
            </a:r>
            <a:endParaRPr lang="en-US" altLang="zh-CN" sz="2800">
              <a:latin typeface="Times New Roman" panose="02020603050405020304" pitchFamily="18" charset="0"/>
            </a:endParaRPr>
          </a:p>
        </p:txBody>
      </p:sp>
      <p:sp>
        <p:nvSpPr>
          <p:cNvPr id="48135" name="矩形 48134"/>
          <p:cNvSpPr/>
          <p:nvPr/>
        </p:nvSpPr>
        <p:spPr>
          <a:xfrm>
            <a:off x="509588" y="2076768"/>
            <a:ext cx="7921625" cy="576262"/>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48136" name="文本框 48135"/>
          <p:cNvSpPr txBox="1"/>
          <p:nvPr/>
        </p:nvSpPr>
        <p:spPr>
          <a:xfrm>
            <a:off x="509588" y="2181225"/>
            <a:ext cx="7962900" cy="366713"/>
          </a:xfrm>
          <a:prstGeom prst="rect">
            <a:avLst/>
          </a:prstGeom>
          <a:noFill/>
          <a:ln w="9525">
            <a:noFill/>
          </a:ln>
        </p:spPr>
        <p:txBody>
          <a:bodyPr wrap="none" anchor="t">
            <a:spAutoFit/>
          </a:bodyPr>
          <a:p>
            <a:pPr>
              <a:buFontTx/>
            </a:pPr>
            <a:r>
              <a:rPr lang="en-US" altLang="zh-CN">
                <a:latin typeface="Times New Roman" panose="02020603050405020304" pitchFamily="18" charset="0"/>
              </a:rPr>
              <a:t>into one side or end of an entrance, passage, hole etc and out of the other side or end </a:t>
            </a:r>
            <a:endParaRPr lang="en-US" altLang="zh-CN">
              <a:latin typeface="Times New Roman" panose="02020603050405020304" pitchFamily="18" charset="0"/>
            </a:endParaRPr>
          </a:p>
        </p:txBody>
      </p:sp>
      <p:sp>
        <p:nvSpPr>
          <p:cNvPr id="48145" name="立方体 48144"/>
          <p:cNvSpPr/>
          <p:nvPr/>
        </p:nvSpPr>
        <p:spPr>
          <a:xfrm>
            <a:off x="1162368" y="3862070"/>
            <a:ext cx="1441450" cy="1008063"/>
          </a:xfrm>
          <a:prstGeom prst="cube">
            <a:avLst>
              <a:gd name="adj" fmla="val 25000"/>
            </a:avLst>
          </a:prstGeom>
          <a:solidFill>
            <a:srgbClr val="E0F2FC"/>
          </a:solidFill>
          <a:ln w="9525" cap="flat" cmpd="sng">
            <a:solidFill>
              <a:srgbClr val="0000FF"/>
            </a:solidFill>
            <a:prstDash val="solid"/>
            <a:miter/>
            <a:headEnd type="none" w="med" len="med"/>
            <a:tailEnd type="none" w="med" len="med"/>
          </a:ln>
        </p:spPr>
        <p:txBody>
          <a:bodyPr/>
          <a:p>
            <a:endParaRPr lang="zh-CN" altLang="en-US"/>
          </a:p>
        </p:txBody>
      </p:sp>
      <p:sp>
        <p:nvSpPr>
          <p:cNvPr id="48149" name="直接连接符 48148"/>
          <p:cNvSpPr/>
          <p:nvPr/>
        </p:nvSpPr>
        <p:spPr>
          <a:xfrm>
            <a:off x="370205" y="4509770"/>
            <a:ext cx="792163" cy="0"/>
          </a:xfrm>
          <a:prstGeom prst="line">
            <a:avLst/>
          </a:prstGeom>
          <a:ln w="28575" cap="flat" cmpd="sng">
            <a:solidFill>
              <a:srgbClr val="0000FF"/>
            </a:solidFill>
            <a:prstDash val="solid"/>
            <a:headEnd type="none" w="med" len="med"/>
            <a:tailEnd type="none" w="med" len="med"/>
          </a:ln>
        </p:spPr>
      </p:sp>
      <p:sp>
        <p:nvSpPr>
          <p:cNvPr id="48153" name="上弧形箭头 48152"/>
          <p:cNvSpPr/>
          <p:nvPr/>
        </p:nvSpPr>
        <p:spPr>
          <a:xfrm>
            <a:off x="6092508" y="3143250"/>
            <a:ext cx="1943100" cy="647700"/>
          </a:xfrm>
          <a:prstGeom prst="curvedDownArrow">
            <a:avLst>
              <a:gd name="adj1" fmla="val 60000"/>
              <a:gd name="adj2" fmla="val 120000"/>
              <a:gd name="adj3" fmla="val 33333"/>
            </a:avLst>
          </a:prstGeom>
          <a:solidFill>
            <a:srgbClr val="0000FF"/>
          </a:solidFill>
          <a:ln w="9525" cap="flat" cmpd="sng">
            <a:solidFill>
              <a:schemeClr val="tx1"/>
            </a:solidFill>
            <a:prstDash val="solid"/>
            <a:miter/>
            <a:headEnd type="none" w="med" len="med"/>
            <a:tailEnd type="none" w="med" len="med"/>
          </a:ln>
        </p:spPr>
        <p:txBody>
          <a:bodyPr/>
          <a:p>
            <a:endParaRPr lang="zh-CN" altLang="en-US"/>
          </a:p>
        </p:txBody>
      </p:sp>
      <p:sp>
        <p:nvSpPr>
          <p:cNvPr id="48155" name="立方体 48154"/>
          <p:cNvSpPr/>
          <p:nvPr/>
        </p:nvSpPr>
        <p:spPr>
          <a:xfrm>
            <a:off x="3610293" y="3862070"/>
            <a:ext cx="1441450" cy="1008063"/>
          </a:xfrm>
          <a:prstGeom prst="cube">
            <a:avLst>
              <a:gd name="adj" fmla="val 25000"/>
            </a:avLst>
          </a:prstGeom>
          <a:solidFill>
            <a:srgbClr val="E0F2FC"/>
          </a:solidFill>
          <a:ln w="9525" cap="flat" cmpd="sng">
            <a:solidFill>
              <a:srgbClr val="0000FF"/>
            </a:solidFill>
            <a:prstDash val="solid"/>
            <a:miter/>
            <a:headEnd type="none" w="med" len="med"/>
            <a:tailEnd type="none" w="med" len="med"/>
          </a:ln>
        </p:spPr>
        <p:txBody>
          <a:bodyPr/>
          <a:p>
            <a:endParaRPr lang="zh-CN" altLang="en-US"/>
          </a:p>
        </p:txBody>
      </p:sp>
      <p:sp>
        <p:nvSpPr>
          <p:cNvPr id="48151" name="直接连接符 48150"/>
          <p:cNvSpPr/>
          <p:nvPr/>
        </p:nvSpPr>
        <p:spPr>
          <a:xfrm flipV="1">
            <a:off x="3465830" y="3790633"/>
            <a:ext cx="1944688" cy="360362"/>
          </a:xfrm>
          <a:prstGeom prst="line">
            <a:avLst/>
          </a:prstGeom>
          <a:ln w="28575" cap="flat" cmpd="sng">
            <a:solidFill>
              <a:srgbClr val="0000FF"/>
            </a:solidFill>
            <a:prstDash val="solid"/>
            <a:headEnd type="none" w="med" len="med"/>
            <a:tailEnd type="triangle" w="med" len="med"/>
          </a:ln>
        </p:spPr>
      </p:sp>
      <p:sp>
        <p:nvSpPr>
          <p:cNvPr id="48154" name="直接连接符 48153"/>
          <p:cNvSpPr/>
          <p:nvPr/>
        </p:nvSpPr>
        <p:spPr>
          <a:xfrm>
            <a:off x="2530793" y="4509770"/>
            <a:ext cx="649287" cy="0"/>
          </a:xfrm>
          <a:prstGeom prst="line">
            <a:avLst/>
          </a:prstGeom>
          <a:ln w="28575" cap="flat" cmpd="sng">
            <a:solidFill>
              <a:srgbClr val="0000FF"/>
            </a:solidFill>
            <a:prstDash val="solid"/>
            <a:headEnd type="none" w="med" len="med"/>
            <a:tailEnd type="triangle" w="med" len="med"/>
          </a:ln>
        </p:spPr>
      </p:sp>
      <p:sp>
        <p:nvSpPr>
          <p:cNvPr id="48156" name="立方体 48155"/>
          <p:cNvSpPr/>
          <p:nvPr/>
        </p:nvSpPr>
        <p:spPr>
          <a:xfrm>
            <a:off x="6274118" y="3862070"/>
            <a:ext cx="1441450" cy="1008063"/>
          </a:xfrm>
          <a:prstGeom prst="cube">
            <a:avLst>
              <a:gd name="adj" fmla="val 25000"/>
            </a:avLst>
          </a:prstGeom>
          <a:solidFill>
            <a:srgbClr val="E0F2FC"/>
          </a:solidFill>
          <a:ln w="9525" cap="flat" cmpd="sng">
            <a:solidFill>
              <a:srgbClr val="0000FF"/>
            </a:solidFill>
            <a:prstDash val="solid"/>
            <a:miter/>
            <a:headEnd type="none" w="med" len="med"/>
            <a:tailEnd type="none" w="med" len="med"/>
          </a:ln>
        </p:spPr>
        <p:txBody>
          <a:bodyPr/>
          <a:p>
            <a:endParaRPr lang="zh-CN" altLang="en-US"/>
          </a:p>
        </p:txBody>
      </p:sp>
      <p:sp>
        <p:nvSpPr>
          <p:cNvPr id="48158" name="文本框 48157"/>
          <p:cNvSpPr txBox="1"/>
          <p:nvPr/>
        </p:nvSpPr>
        <p:spPr>
          <a:xfrm>
            <a:off x="1162368" y="5230495"/>
            <a:ext cx="1290637" cy="519113"/>
          </a:xfrm>
          <a:prstGeom prst="rect">
            <a:avLst/>
          </a:prstGeom>
          <a:noFill/>
          <a:ln w="9525">
            <a:noFill/>
          </a:ln>
        </p:spPr>
        <p:txBody>
          <a:bodyPr wrap="none" anchor="t">
            <a:spAutoFit/>
          </a:bodyPr>
          <a:p>
            <a:pPr>
              <a:buFontTx/>
            </a:pPr>
            <a:r>
              <a:rPr lang="en-US" altLang="zh-CN" sz="2800">
                <a:latin typeface="Times New Roman" panose="02020603050405020304" pitchFamily="18" charset="0"/>
              </a:rPr>
              <a:t>through</a:t>
            </a:r>
            <a:endParaRPr lang="en-US" altLang="zh-CN" sz="2800">
              <a:latin typeface="Times New Roman" panose="02020603050405020304" pitchFamily="18" charset="0"/>
            </a:endParaRPr>
          </a:p>
        </p:txBody>
      </p:sp>
      <p:sp>
        <p:nvSpPr>
          <p:cNvPr id="48159" name="文本框 48158"/>
          <p:cNvSpPr txBox="1"/>
          <p:nvPr/>
        </p:nvSpPr>
        <p:spPr>
          <a:xfrm>
            <a:off x="3681730" y="5230495"/>
            <a:ext cx="1071563" cy="519113"/>
          </a:xfrm>
          <a:prstGeom prst="rect">
            <a:avLst/>
          </a:prstGeom>
          <a:noFill/>
          <a:ln w="9525">
            <a:noFill/>
          </a:ln>
        </p:spPr>
        <p:txBody>
          <a:bodyPr wrap="none" anchor="t">
            <a:spAutoFit/>
          </a:bodyPr>
          <a:p>
            <a:pPr>
              <a:buFontTx/>
            </a:pPr>
            <a:r>
              <a:rPr lang="en-US" altLang="zh-CN" sz="2800">
                <a:latin typeface="Times New Roman" panose="02020603050405020304" pitchFamily="18" charset="0"/>
              </a:rPr>
              <a:t>across</a:t>
            </a:r>
            <a:endParaRPr lang="en-US" altLang="zh-CN" sz="2800">
              <a:latin typeface="Times New Roman" panose="02020603050405020304" pitchFamily="18" charset="0"/>
            </a:endParaRPr>
          </a:p>
        </p:txBody>
      </p:sp>
      <p:sp>
        <p:nvSpPr>
          <p:cNvPr id="48160" name="文本框 48159"/>
          <p:cNvSpPr txBox="1"/>
          <p:nvPr/>
        </p:nvSpPr>
        <p:spPr>
          <a:xfrm>
            <a:off x="6418580" y="5230495"/>
            <a:ext cx="815975" cy="519113"/>
          </a:xfrm>
          <a:prstGeom prst="rect">
            <a:avLst/>
          </a:prstGeom>
          <a:noFill/>
          <a:ln w="9525">
            <a:noFill/>
          </a:ln>
        </p:spPr>
        <p:txBody>
          <a:bodyPr wrap="none" anchor="t">
            <a:spAutoFit/>
          </a:bodyPr>
          <a:p>
            <a:pPr>
              <a:buFontTx/>
            </a:pPr>
            <a:r>
              <a:rPr lang="en-US" altLang="zh-CN" sz="2800">
                <a:latin typeface="Times New Roman" panose="02020603050405020304" pitchFamily="18" charset="0"/>
              </a:rPr>
              <a:t>over</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blinds(horizontal)">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5"/>
                                        </p:tgtEl>
                                        <p:attrNameLst>
                                          <p:attrName>style.visibility</p:attrName>
                                        </p:attrNameLst>
                                      </p:cBhvr>
                                      <p:to>
                                        <p:strVal val="visible"/>
                                      </p:to>
                                    </p:set>
                                    <p:animEffect transition="in" filter="box(in)">
                                      <p:cBhvr>
                                        <p:cTn id="12" dur="500"/>
                                        <p:tgtEl>
                                          <p:spTgt spid="4813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8136"/>
                                        </p:tgtEl>
                                        <p:attrNameLst>
                                          <p:attrName>style.visibility</p:attrName>
                                        </p:attrNameLst>
                                      </p:cBhvr>
                                      <p:to>
                                        <p:strVal val="visible"/>
                                      </p:to>
                                    </p:set>
                                    <p:animEffect transition="in" filter="box(in)">
                                      <p:cBhvr>
                                        <p:cTn id="15" dur="500"/>
                                        <p:tgtEl>
                                          <p:spTgt spid="4813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8145"/>
                                        </p:tgtEl>
                                        <p:attrNameLst>
                                          <p:attrName>style.visibility</p:attrName>
                                        </p:attrNameLst>
                                      </p:cBhvr>
                                      <p:to>
                                        <p:strVal val="visible"/>
                                      </p:to>
                                    </p:set>
                                    <p:animEffect transition="in" filter="blinds(horizontal)">
                                      <p:cBhvr>
                                        <p:cTn id="20" dur="500"/>
                                        <p:tgtEl>
                                          <p:spTgt spid="48145"/>
                                        </p:tgtEl>
                                      </p:cBhvr>
                                    </p:animEffect>
                                  </p:childTnLst>
                                </p:cTn>
                              </p:par>
                              <p:par>
                                <p:cTn id="21" presetID="3" presetClass="entr" presetSubtype="10" fill="hold" nodeType="withEffect">
                                  <p:stCondLst>
                                    <p:cond delay="0"/>
                                  </p:stCondLst>
                                  <p:childTnLst>
                                    <p:set>
                                      <p:cBhvr>
                                        <p:cTn id="22" dur="1" fill="hold">
                                          <p:stCondLst>
                                            <p:cond delay="0"/>
                                          </p:stCondLst>
                                        </p:cTn>
                                        <p:tgtEl>
                                          <p:spTgt spid="48155"/>
                                        </p:tgtEl>
                                        <p:attrNameLst>
                                          <p:attrName>style.visibility</p:attrName>
                                        </p:attrNameLst>
                                      </p:cBhvr>
                                      <p:to>
                                        <p:strVal val="visible"/>
                                      </p:to>
                                    </p:set>
                                    <p:animEffect transition="in" filter="blinds(horizontal)">
                                      <p:cBhvr>
                                        <p:cTn id="23" dur="500"/>
                                        <p:tgtEl>
                                          <p:spTgt spid="48155"/>
                                        </p:tgtEl>
                                      </p:cBhvr>
                                    </p:animEffect>
                                  </p:childTnLst>
                                </p:cTn>
                              </p:par>
                              <p:par>
                                <p:cTn id="24" presetID="3" presetClass="entr" presetSubtype="10" fill="hold" nodeType="withEffect">
                                  <p:stCondLst>
                                    <p:cond delay="0"/>
                                  </p:stCondLst>
                                  <p:childTnLst>
                                    <p:set>
                                      <p:cBhvr>
                                        <p:cTn id="25" dur="1" fill="hold">
                                          <p:stCondLst>
                                            <p:cond delay="0"/>
                                          </p:stCondLst>
                                        </p:cTn>
                                        <p:tgtEl>
                                          <p:spTgt spid="48156"/>
                                        </p:tgtEl>
                                        <p:attrNameLst>
                                          <p:attrName>style.visibility</p:attrName>
                                        </p:attrNameLst>
                                      </p:cBhvr>
                                      <p:to>
                                        <p:strVal val="visible"/>
                                      </p:to>
                                    </p:set>
                                    <p:animEffect transition="in" filter="blinds(horizontal)">
                                      <p:cBhvr>
                                        <p:cTn id="26" dur="500"/>
                                        <p:tgtEl>
                                          <p:spTgt spid="4815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8158"/>
                                        </p:tgtEl>
                                        <p:attrNameLst>
                                          <p:attrName>style.visibility</p:attrName>
                                        </p:attrNameLst>
                                      </p:cBhvr>
                                      <p:to>
                                        <p:strVal val="visible"/>
                                      </p:to>
                                    </p:set>
                                    <p:animEffect transition="in" filter="blinds(horizontal)">
                                      <p:cBhvr>
                                        <p:cTn id="29" dur="500"/>
                                        <p:tgtEl>
                                          <p:spTgt spid="4815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8159"/>
                                        </p:tgtEl>
                                        <p:attrNameLst>
                                          <p:attrName>style.visibility</p:attrName>
                                        </p:attrNameLst>
                                      </p:cBhvr>
                                      <p:to>
                                        <p:strVal val="visible"/>
                                      </p:to>
                                    </p:set>
                                    <p:animEffect transition="in" filter="blinds(horizontal)">
                                      <p:cBhvr>
                                        <p:cTn id="32" dur="500"/>
                                        <p:tgtEl>
                                          <p:spTgt spid="48159"/>
                                        </p:tgtEl>
                                      </p:cBhvr>
                                    </p:animEffect>
                                  </p:childTnLst>
                                </p:cTn>
                              </p:par>
                              <p:par>
                                <p:cTn id="33" presetID="3" presetClass="entr" presetSubtype="10" fill="hold" nodeType="withEffect">
                                  <p:stCondLst>
                                    <p:cond delay="0"/>
                                  </p:stCondLst>
                                  <p:childTnLst>
                                    <p:set>
                                      <p:cBhvr>
                                        <p:cTn id="34" dur="1" fill="hold">
                                          <p:stCondLst>
                                            <p:cond delay="0"/>
                                          </p:stCondLst>
                                        </p:cTn>
                                        <p:tgtEl>
                                          <p:spTgt spid="48160">
                                            <p:txEl>
                                              <p:charRg st="0" end="5"/>
                                            </p:txEl>
                                          </p:spTgt>
                                        </p:tgtEl>
                                        <p:attrNameLst>
                                          <p:attrName>style.visibility</p:attrName>
                                        </p:attrNameLst>
                                      </p:cBhvr>
                                      <p:to>
                                        <p:strVal val="visible"/>
                                      </p:to>
                                    </p:set>
                                    <p:animEffect transition="in" filter="blinds(horizontal)">
                                      <p:cBhvr>
                                        <p:cTn id="35" dur="500"/>
                                        <p:tgtEl>
                                          <p:spTgt spid="48160">
                                            <p:txEl>
                                              <p:charRg st="0"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8149"/>
                                        </p:tgtEl>
                                        <p:attrNameLst>
                                          <p:attrName>style.visibility</p:attrName>
                                        </p:attrNameLst>
                                      </p:cBhvr>
                                      <p:to>
                                        <p:strVal val="visible"/>
                                      </p:to>
                                    </p:set>
                                    <p:animEffect transition="in" filter="blinds(horizontal)">
                                      <p:cBhvr>
                                        <p:cTn id="40" dur="500"/>
                                        <p:tgtEl>
                                          <p:spTgt spid="48149"/>
                                        </p:tgtEl>
                                      </p:cBhvr>
                                    </p:animEffect>
                                  </p:childTnLst>
                                </p:cTn>
                              </p:par>
                              <p:par>
                                <p:cTn id="41" presetID="3" presetClass="entr" presetSubtype="10" fill="hold" nodeType="withEffect">
                                  <p:stCondLst>
                                    <p:cond delay="0"/>
                                  </p:stCondLst>
                                  <p:childTnLst>
                                    <p:set>
                                      <p:cBhvr>
                                        <p:cTn id="42" dur="1" fill="hold">
                                          <p:stCondLst>
                                            <p:cond delay="0"/>
                                          </p:stCondLst>
                                        </p:cTn>
                                        <p:tgtEl>
                                          <p:spTgt spid="48154"/>
                                        </p:tgtEl>
                                        <p:attrNameLst>
                                          <p:attrName>style.visibility</p:attrName>
                                        </p:attrNameLst>
                                      </p:cBhvr>
                                      <p:to>
                                        <p:strVal val="visible"/>
                                      </p:to>
                                    </p:set>
                                    <p:animEffect transition="in" filter="blinds(horizontal)">
                                      <p:cBhvr>
                                        <p:cTn id="43" dur="500"/>
                                        <p:tgtEl>
                                          <p:spTgt spid="4815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8151"/>
                                        </p:tgtEl>
                                        <p:attrNameLst>
                                          <p:attrName>style.visibility</p:attrName>
                                        </p:attrNameLst>
                                      </p:cBhvr>
                                      <p:to>
                                        <p:strVal val="visible"/>
                                      </p:to>
                                    </p:set>
                                    <p:animEffect transition="in" filter="blinds(horizontal)">
                                      <p:cBhvr>
                                        <p:cTn id="48" dur="500"/>
                                        <p:tgtEl>
                                          <p:spTgt spid="48151"/>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48153"/>
                                        </p:tgtEl>
                                        <p:attrNameLst>
                                          <p:attrName>style.visibility</p:attrName>
                                        </p:attrNameLst>
                                      </p:cBhvr>
                                      <p:to>
                                        <p:strVal val="visible"/>
                                      </p:to>
                                    </p:set>
                                    <p:animEffect transition="in" filter="diamond(in)">
                                      <p:cBhvr>
                                        <p:cTn id="53" dur="2000"/>
                                        <p:tgtEl>
                                          <p:spTgt spid="48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bldLvl="0" animBg="1"/>
      <p:bldP spid="48136" grpId="0"/>
      <p:bldP spid="48158" grpId="0"/>
      <p:bldP spid="481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6"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4507865"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concern  </a:t>
            </a:r>
            <a:endParaRPr lang="en-US" altLang="zh-CN" sz="3600" b="1" dirty="0">
              <a:solidFill>
                <a:schemeClr val="accent1">
                  <a:lumMod val="50000"/>
                </a:schemeClr>
              </a:solidFill>
              <a:latin typeface="Times New Roman" panose="02020603050405020304" pitchFamily="18" charset="0"/>
            </a:endParaRPr>
          </a:p>
        </p:txBody>
      </p:sp>
      <p:sp>
        <p:nvSpPr>
          <p:cNvPr id="49158" name="文本框 49157"/>
          <p:cNvSpPr txBox="1"/>
          <p:nvPr/>
        </p:nvSpPr>
        <p:spPr>
          <a:xfrm>
            <a:off x="179705" y="895350"/>
            <a:ext cx="8589010" cy="1383665"/>
          </a:xfrm>
          <a:prstGeom prst="rect">
            <a:avLst/>
          </a:prstGeom>
          <a:noFill/>
          <a:ln w="9525">
            <a:noFill/>
          </a:ln>
        </p:spPr>
        <p:txBody>
          <a:bodyPr wrap="square" anchor="t">
            <a:spAutoFit/>
          </a:bodyPr>
          <a:p>
            <a:pPr>
              <a:buFontTx/>
            </a:pPr>
            <a:r>
              <a:rPr lang="en-US" altLang="zh-CN" sz="2800">
                <a:latin typeface="Times New Roman" panose="02020603050405020304" pitchFamily="18" charset="0"/>
                <a:cs typeface="Times New Roman" panose="02020603050405020304" pitchFamily="18" charset="0"/>
              </a:rPr>
              <a:t>7. After you have thought it through, explain your actions and feelings calmly, listen carefully, and address their </a:t>
            </a:r>
            <a:r>
              <a:rPr lang="en-US" altLang="zh-CN" sz="2800">
                <a:solidFill>
                  <a:srgbClr val="FFC000"/>
                </a:solidFill>
                <a:latin typeface="Times New Roman" panose="02020603050405020304" pitchFamily="18" charset="0"/>
                <a:cs typeface="Times New Roman" panose="02020603050405020304" pitchFamily="18" charset="0"/>
              </a:rPr>
              <a:t>concerns</a:t>
            </a:r>
            <a:r>
              <a:rPr lang="en-US" altLang="zh-CN" sz="2800">
                <a:solidFill>
                  <a:schemeClr val="tx1"/>
                </a:solidFill>
                <a:latin typeface="Times New Roman" panose="02020603050405020304" pitchFamily="18" charset="0"/>
                <a:cs typeface="Times New Roman" panose="02020603050405020304" pitchFamily="18" charset="0"/>
              </a:rPr>
              <a:t>.</a:t>
            </a:r>
            <a:r>
              <a:rPr lang="en-US" altLang="zh-CN" sz="2800">
                <a:latin typeface="Times New Roman" panose="02020603050405020304" pitchFamily="18" charset="0"/>
                <a:cs typeface="Times New Roman" panose="02020603050405020304" pitchFamily="18" charset="0"/>
              </a:rPr>
              <a:t> (para. 4)</a:t>
            </a:r>
            <a:endParaRPr lang="en-US" altLang="zh-CN" sz="2800">
              <a:latin typeface="Times New Roman" panose="02020603050405020304" pitchFamily="18" charset="0"/>
              <a:cs typeface="Times New Roman" panose="02020603050405020304" pitchFamily="18" charset="0"/>
            </a:endParaRPr>
          </a:p>
        </p:txBody>
      </p:sp>
      <p:sp>
        <p:nvSpPr>
          <p:cNvPr id="49159" name="矩形 49158"/>
          <p:cNvSpPr/>
          <p:nvPr/>
        </p:nvSpPr>
        <p:spPr>
          <a:xfrm>
            <a:off x="971550" y="2366010"/>
            <a:ext cx="6789738" cy="396875"/>
          </a:xfrm>
          <a:prstGeom prst="rect">
            <a:avLst/>
          </a:prstGeom>
          <a:noFill/>
          <a:ln w="9525">
            <a:noFill/>
          </a:ln>
        </p:spPr>
        <p:txBody>
          <a:bodyPr wrap="none" anchor="ctr">
            <a:spAutoFit/>
          </a:bodyPr>
          <a:p>
            <a:r>
              <a:rPr lang="en-US" altLang="zh-CN" sz="2000">
                <a:latin typeface="Times New Roman" panose="02020603050405020304" pitchFamily="18" charset="0"/>
              </a:rPr>
              <a:t>a feeling of worry, especially one that is shared by many people</a:t>
            </a:r>
            <a:r>
              <a:rPr lang="en-US" altLang="zh-CN">
                <a:latin typeface="Arial" panose="020B0604020202020204" pitchFamily="34" charset="0"/>
              </a:rPr>
              <a:t>  </a:t>
            </a:r>
            <a:endParaRPr lang="en-US" altLang="zh-CN">
              <a:latin typeface="Arial" panose="020B0604020202020204" pitchFamily="34" charset="0"/>
            </a:endParaRPr>
          </a:p>
        </p:txBody>
      </p:sp>
      <p:sp>
        <p:nvSpPr>
          <p:cNvPr id="49160" name="矩形 49159"/>
          <p:cNvSpPr/>
          <p:nvPr/>
        </p:nvSpPr>
        <p:spPr>
          <a:xfrm>
            <a:off x="848043" y="2276475"/>
            <a:ext cx="6913562" cy="576263"/>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49161" name="任意多边形 49160"/>
          <p:cNvSpPr/>
          <p:nvPr/>
        </p:nvSpPr>
        <p:spPr>
          <a:xfrm>
            <a:off x="3049270" y="3368358"/>
            <a:ext cx="2376488" cy="1584325"/>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9999"/>
          </a:solidFill>
          <a:ln w="9525" cap="flat" cmpd="sng">
            <a:solidFill>
              <a:schemeClr val="tx1"/>
            </a:solidFill>
            <a:prstDash val="solid"/>
            <a:miter/>
            <a:headEnd type="none" w="med" len="med"/>
            <a:tailEnd type="none" w="med" len="med"/>
          </a:ln>
        </p:spPr>
        <p:txBody>
          <a:bodyPr wrap="none" anchor="ctr"/>
          <a:p>
            <a:pPr algn="ctr">
              <a:buFontTx/>
            </a:pPr>
            <a:r>
              <a:rPr lang="en-US" altLang="zh-CN" sz="2800">
                <a:latin typeface="Times New Roman" panose="02020603050405020304" pitchFamily="18" charset="0"/>
              </a:rPr>
              <a:t>concern</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49164" name="圆角矩形 2"/>
          <p:cNvSpPr/>
          <p:nvPr/>
        </p:nvSpPr>
        <p:spPr>
          <a:xfrm>
            <a:off x="706755" y="2964815"/>
            <a:ext cx="1892935" cy="2663825"/>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sz="2800">
              <a:solidFill>
                <a:srgbClr val="FFFFFF"/>
              </a:solidFill>
              <a:latin typeface="宋体" panose="02010600030101010101" pitchFamily="2" charset="-122"/>
              <a:sym typeface="宋体" panose="02010600030101010101" pitchFamily="2" charset="-122"/>
            </a:endParaRPr>
          </a:p>
        </p:txBody>
      </p:sp>
      <p:sp>
        <p:nvSpPr>
          <p:cNvPr id="49165" name="圆角矩形 2"/>
          <p:cNvSpPr/>
          <p:nvPr/>
        </p:nvSpPr>
        <p:spPr>
          <a:xfrm>
            <a:off x="5949315" y="2964815"/>
            <a:ext cx="1513205" cy="2663825"/>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sz="2800">
              <a:solidFill>
                <a:srgbClr val="FFFFFF"/>
              </a:solidFill>
              <a:latin typeface="宋体" panose="02010600030101010101" pitchFamily="2" charset="-122"/>
              <a:sym typeface="宋体" panose="02010600030101010101" pitchFamily="2" charset="-122"/>
            </a:endParaRPr>
          </a:p>
        </p:txBody>
      </p:sp>
      <p:sp>
        <p:nvSpPr>
          <p:cNvPr id="49166" name="文本框 49165"/>
          <p:cNvSpPr txBox="1"/>
          <p:nvPr/>
        </p:nvSpPr>
        <p:spPr>
          <a:xfrm>
            <a:off x="1082675" y="3095625"/>
            <a:ext cx="1249680" cy="2245360"/>
          </a:xfrm>
          <a:prstGeom prst="rect">
            <a:avLst/>
          </a:prstGeom>
          <a:noFill/>
          <a:ln w="9525">
            <a:noFill/>
          </a:ln>
        </p:spPr>
        <p:txBody>
          <a:bodyPr wrap="none" anchor="t">
            <a:spAutoFit/>
          </a:bodyPr>
          <a:p>
            <a:pPr>
              <a:buFontTx/>
            </a:pPr>
            <a:r>
              <a:rPr lang="en-US" altLang="zh-CN" sz="2800">
                <a:latin typeface="Times New Roman" panose="02020603050405020304" pitchFamily="18" charset="0"/>
              </a:rPr>
              <a:t>express</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raise</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voice</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show </a:t>
            </a:r>
            <a:endParaRPr lang="en-US" altLang="zh-CN" sz="2800">
              <a:latin typeface="Times New Roman" panose="02020603050405020304" pitchFamily="18" charset="0"/>
            </a:endParaRPr>
          </a:p>
          <a:p>
            <a:pPr>
              <a:buFontTx/>
            </a:pPr>
            <a:r>
              <a:rPr lang="en-US" altLang="zh-CN" sz="2800">
                <a:solidFill>
                  <a:srgbClr val="9966FF"/>
                </a:solidFill>
                <a:latin typeface="Times New Roman" panose="02020603050405020304" pitchFamily="18" charset="0"/>
              </a:rPr>
              <a:t>address</a:t>
            </a:r>
            <a:endParaRPr lang="en-US" altLang="zh-CN" sz="2800">
              <a:solidFill>
                <a:srgbClr val="9966FF"/>
              </a:solidFill>
              <a:latin typeface="Times New Roman" panose="02020603050405020304" pitchFamily="18" charset="0"/>
            </a:endParaRPr>
          </a:p>
        </p:txBody>
      </p:sp>
      <p:sp>
        <p:nvSpPr>
          <p:cNvPr id="49167" name="圆角矩形 2"/>
          <p:cNvSpPr/>
          <p:nvPr/>
        </p:nvSpPr>
        <p:spPr>
          <a:xfrm>
            <a:off x="2938145" y="5068253"/>
            <a:ext cx="2733675" cy="1439862"/>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sz="2800">
              <a:solidFill>
                <a:srgbClr val="FFFFFF"/>
              </a:solidFill>
              <a:latin typeface="宋体" panose="02010600030101010101" pitchFamily="2" charset="-122"/>
              <a:sym typeface="宋体" panose="02010600030101010101" pitchFamily="2" charset="-122"/>
            </a:endParaRPr>
          </a:p>
        </p:txBody>
      </p:sp>
      <p:sp>
        <p:nvSpPr>
          <p:cNvPr id="49168" name="文本框 49167"/>
          <p:cNvSpPr txBox="1"/>
          <p:nvPr/>
        </p:nvSpPr>
        <p:spPr>
          <a:xfrm>
            <a:off x="3464878" y="5124133"/>
            <a:ext cx="1802765" cy="1383665"/>
          </a:xfrm>
          <a:prstGeom prst="rect">
            <a:avLst/>
          </a:prstGeom>
          <a:noFill/>
          <a:ln w="9525">
            <a:noFill/>
          </a:ln>
        </p:spPr>
        <p:txBody>
          <a:bodyPr wrap="none" anchor="t">
            <a:spAutoFit/>
          </a:bodyPr>
          <a:p>
            <a:pPr>
              <a:buFontTx/>
            </a:pPr>
            <a:r>
              <a:rPr lang="en-US" altLang="zh-CN" sz="2800">
                <a:latin typeface="Times New Roman" panose="02020603050405020304" pitchFamily="18" charset="0"/>
              </a:rPr>
              <a:t>growing</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widespread</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primary</a:t>
            </a:r>
            <a:endParaRPr lang="en-US" altLang="zh-CN" sz="2800">
              <a:latin typeface="Times New Roman" panose="02020603050405020304" pitchFamily="18" charset="0"/>
            </a:endParaRPr>
          </a:p>
        </p:txBody>
      </p:sp>
      <p:sp>
        <p:nvSpPr>
          <p:cNvPr id="49169" name="文本框 49168"/>
          <p:cNvSpPr txBox="1"/>
          <p:nvPr/>
        </p:nvSpPr>
        <p:spPr>
          <a:xfrm>
            <a:off x="6219190" y="3425508"/>
            <a:ext cx="973455" cy="1814830"/>
          </a:xfrm>
          <a:prstGeom prst="rect">
            <a:avLst/>
          </a:prstGeom>
          <a:noFill/>
          <a:ln w="9525">
            <a:noFill/>
          </a:ln>
        </p:spPr>
        <p:txBody>
          <a:bodyPr wrap="none" anchor="t">
            <a:spAutoFit/>
          </a:bodyPr>
          <a:p>
            <a:pPr>
              <a:buFontTx/>
            </a:pPr>
            <a:r>
              <a:rPr lang="en-US" altLang="zh-CN" sz="2800">
                <a:latin typeface="Times New Roman" panose="02020603050405020304" pitchFamily="18" charset="0"/>
              </a:rPr>
              <a:t>about</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for</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over</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that</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blinds(horizontal)">
                                      <p:cBhvr>
                                        <p:cTn id="7" dur="500"/>
                                        <p:tgtEl>
                                          <p:spTgt spid="491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159"/>
                                        </p:tgtEl>
                                        <p:attrNameLst>
                                          <p:attrName>style.visibility</p:attrName>
                                        </p:attrNameLst>
                                      </p:cBhvr>
                                      <p:to>
                                        <p:strVal val="visible"/>
                                      </p:to>
                                    </p:set>
                                    <p:animEffect transition="in" filter="blinds(horizontal)">
                                      <p:cBhvr>
                                        <p:cTn id="10" dur="500"/>
                                        <p:tgtEl>
                                          <p:spTgt spid="491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9161"/>
                                        </p:tgtEl>
                                        <p:attrNameLst>
                                          <p:attrName>style.visibility</p:attrName>
                                        </p:attrNameLst>
                                      </p:cBhvr>
                                      <p:to>
                                        <p:strVal val="visible"/>
                                      </p:to>
                                    </p:set>
                                    <p:animEffect transition="in" filter="blinds(horizontal)">
                                      <p:cBhvr>
                                        <p:cTn id="15" dur="500"/>
                                        <p:tgtEl>
                                          <p:spTgt spid="4916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9164"/>
                                        </p:tgtEl>
                                        <p:attrNameLst>
                                          <p:attrName>style.visibility</p:attrName>
                                        </p:attrNameLst>
                                      </p:cBhvr>
                                      <p:to>
                                        <p:strVal val="visible"/>
                                      </p:to>
                                    </p:set>
                                    <p:anim calcmode="lin" valueType="num">
                                      <p:cBhvr additive="base">
                                        <p:cTn id="20" dur="500" fill="hold"/>
                                        <p:tgtEl>
                                          <p:spTgt spid="49164"/>
                                        </p:tgtEl>
                                        <p:attrNameLst>
                                          <p:attrName>ppt_x</p:attrName>
                                        </p:attrNameLst>
                                      </p:cBhvr>
                                      <p:tavLst>
                                        <p:tav tm="0">
                                          <p:val>
                                            <p:strVal val="#ppt_x"/>
                                          </p:val>
                                        </p:tav>
                                        <p:tav tm="100000">
                                          <p:val>
                                            <p:strVal val="#ppt_x"/>
                                          </p:val>
                                        </p:tav>
                                      </p:tavLst>
                                    </p:anim>
                                    <p:anim calcmode="lin" valueType="num">
                                      <p:cBhvr additive="base">
                                        <p:cTn id="21" dur="500" fill="hold"/>
                                        <p:tgtEl>
                                          <p:spTgt spid="49164"/>
                                        </p:tgtEl>
                                        <p:attrNameLst>
                                          <p:attrName>ppt_y</p:attrName>
                                        </p:attrNameLst>
                                      </p:cBhvr>
                                      <p:tavLst>
                                        <p:tav tm="0">
                                          <p:val>
                                            <p:strVal val="1+#ppt_h/2"/>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49166"/>
                                        </p:tgtEl>
                                        <p:attrNameLst>
                                          <p:attrName>style.visibility</p:attrName>
                                        </p:attrNameLst>
                                      </p:cBhvr>
                                      <p:to>
                                        <p:strVal val="visible"/>
                                      </p:to>
                                    </p:set>
                                    <p:animEffect transition="in" filter="blinds(horizontal)">
                                      <p:cBhvr>
                                        <p:cTn id="24" dur="500"/>
                                        <p:tgtEl>
                                          <p:spTgt spid="4916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9165"/>
                                        </p:tgtEl>
                                        <p:attrNameLst>
                                          <p:attrName>style.visibility</p:attrName>
                                        </p:attrNameLst>
                                      </p:cBhvr>
                                      <p:to>
                                        <p:strVal val="visible"/>
                                      </p:to>
                                    </p:set>
                                    <p:anim calcmode="lin" valueType="num">
                                      <p:cBhvr additive="base">
                                        <p:cTn id="29" dur="500" fill="hold"/>
                                        <p:tgtEl>
                                          <p:spTgt spid="49165"/>
                                        </p:tgtEl>
                                        <p:attrNameLst>
                                          <p:attrName>ppt_x</p:attrName>
                                        </p:attrNameLst>
                                      </p:cBhvr>
                                      <p:tavLst>
                                        <p:tav tm="0">
                                          <p:val>
                                            <p:strVal val="#ppt_x"/>
                                          </p:val>
                                        </p:tav>
                                        <p:tav tm="100000">
                                          <p:val>
                                            <p:strVal val="#ppt_x"/>
                                          </p:val>
                                        </p:tav>
                                      </p:tavLst>
                                    </p:anim>
                                    <p:anim calcmode="lin" valueType="num">
                                      <p:cBhvr additive="base">
                                        <p:cTn id="30" dur="500" fill="hold"/>
                                        <p:tgtEl>
                                          <p:spTgt spid="49165"/>
                                        </p:tgtEl>
                                        <p:attrNameLst>
                                          <p:attrName>ppt_y</p:attrName>
                                        </p:attrNameLst>
                                      </p:cBhvr>
                                      <p:tavLst>
                                        <p:tav tm="0">
                                          <p:val>
                                            <p:strVal val="1+#ppt_h/2"/>
                                          </p:val>
                                        </p:tav>
                                        <p:tav tm="100000">
                                          <p:val>
                                            <p:strVal val="#ppt_y"/>
                                          </p:val>
                                        </p:tav>
                                      </p:tavLst>
                                    </p:anim>
                                  </p:childTnLst>
                                </p:cTn>
                              </p:par>
                              <p:par>
                                <p:cTn id="31" presetID="3" presetClass="entr" presetSubtype="10" fill="hold" grpId="0" nodeType="withEffect">
                                  <p:stCondLst>
                                    <p:cond delay="0"/>
                                  </p:stCondLst>
                                  <p:childTnLst>
                                    <p:set>
                                      <p:cBhvr>
                                        <p:cTn id="32" dur="1" fill="hold">
                                          <p:stCondLst>
                                            <p:cond delay="0"/>
                                          </p:stCondLst>
                                        </p:cTn>
                                        <p:tgtEl>
                                          <p:spTgt spid="49169"/>
                                        </p:tgtEl>
                                        <p:attrNameLst>
                                          <p:attrName>style.visibility</p:attrName>
                                        </p:attrNameLst>
                                      </p:cBhvr>
                                      <p:to>
                                        <p:strVal val="visible"/>
                                      </p:to>
                                    </p:set>
                                    <p:animEffect transition="in" filter="blinds(horizontal)">
                                      <p:cBhvr>
                                        <p:cTn id="33" dur="500"/>
                                        <p:tgtEl>
                                          <p:spTgt spid="4916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9167"/>
                                        </p:tgtEl>
                                        <p:attrNameLst>
                                          <p:attrName>style.visibility</p:attrName>
                                        </p:attrNameLst>
                                      </p:cBhvr>
                                      <p:to>
                                        <p:strVal val="visible"/>
                                      </p:to>
                                    </p:set>
                                    <p:anim calcmode="lin" valueType="num">
                                      <p:cBhvr additive="base">
                                        <p:cTn id="38" dur="500" fill="hold"/>
                                        <p:tgtEl>
                                          <p:spTgt spid="49167"/>
                                        </p:tgtEl>
                                        <p:attrNameLst>
                                          <p:attrName>ppt_x</p:attrName>
                                        </p:attrNameLst>
                                      </p:cBhvr>
                                      <p:tavLst>
                                        <p:tav tm="0">
                                          <p:val>
                                            <p:strVal val="#ppt_x"/>
                                          </p:val>
                                        </p:tav>
                                        <p:tav tm="100000">
                                          <p:val>
                                            <p:strVal val="#ppt_x"/>
                                          </p:val>
                                        </p:tav>
                                      </p:tavLst>
                                    </p:anim>
                                    <p:anim calcmode="lin" valueType="num">
                                      <p:cBhvr additive="base">
                                        <p:cTn id="39" dur="500" fill="hold"/>
                                        <p:tgtEl>
                                          <p:spTgt spid="49167"/>
                                        </p:tgtEl>
                                        <p:attrNameLst>
                                          <p:attrName>ppt_y</p:attrName>
                                        </p:attrNameLst>
                                      </p:cBhvr>
                                      <p:tavLst>
                                        <p:tav tm="0">
                                          <p:val>
                                            <p:strVal val="1+#ppt_h/2"/>
                                          </p:val>
                                        </p:tav>
                                        <p:tav tm="100000">
                                          <p:val>
                                            <p:strVal val="#ppt_y"/>
                                          </p:val>
                                        </p:tav>
                                      </p:tavLst>
                                    </p:anim>
                                  </p:childTnLst>
                                </p:cTn>
                              </p:par>
                              <p:par>
                                <p:cTn id="40" presetID="3" presetClass="entr" presetSubtype="10" fill="hold" grpId="0" nodeType="withEffect">
                                  <p:stCondLst>
                                    <p:cond delay="0"/>
                                  </p:stCondLst>
                                  <p:childTnLst>
                                    <p:set>
                                      <p:cBhvr>
                                        <p:cTn id="41" dur="1" fill="hold">
                                          <p:stCondLst>
                                            <p:cond delay="0"/>
                                          </p:stCondLst>
                                        </p:cTn>
                                        <p:tgtEl>
                                          <p:spTgt spid="49168"/>
                                        </p:tgtEl>
                                        <p:attrNameLst>
                                          <p:attrName>style.visibility</p:attrName>
                                        </p:attrNameLst>
                                      </p:cBhvr>
                                      <p:to>
                                        <p:strVal val="visible"/>
                                      </p:to>
                                    </p:set>
                                    <p:animEffect transition="in" filter="blinds(horizontal)">
                                      <p:cBhvr>
                                        <p:cTn id="42" dur="500"/>
                                        <p:tgtEl>
                                          <p:spTgt spid="49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9159" grpId="0"/>
      <p:bldP spid="49160" grpId="0" bldLvl="0" animBg="1"/>
      <p:bldP spid="49161" grpId="0" bldLvl="0" animBg="1"/>
      <p:bldP spid="49164" grpId="0" bldLvl="0" animBg="1"/>
      <p:bldP spid="49164" grpId="1" animBg="1"/>
      <p:bldP spid="49165" grpId="0" bldLvl="0" animBg="1"/>
      <p:bldP spid="49165" grpId="1" animBg="1"/>
      <p:bldP spid="49166" grpId="0"/>
      <p:bldP spid="49167" grpId="0" bldLvl="0" animBg="1"/>
      <p:bldP spid="49167" grpId="1" animBg="1"/>
      <p:bldP spid="49168" grpId="0"/>
      <p:bldP spid="491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80"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0183" name="平行四边形 63490"/>
          <p:cNvSpPr/>
          <p:nvPr/>
        </p:nvSpPr>
        <p:spPr>
          <a:xfrm>
            <a:off x="142875" y="1252220"/>
            <a:ext cx="1731010" cy="547370"/>
          </a:xfrm>
          <a:prstGeom prst="parallelogram">
            <a:avLst>
              <a:gd name="adj" fmla="val 35102"/>
            </a:avLst>
          </a:prstGeom>
          <a:noFill/>
          <a:ln w="31750" cap="flat" cmpd="sng">
            <a:solidFill>
              <a:srgbClr val="339966"/>
            </a:solidFill>
            <a:prstDash val="solid"/>
            <a:miter/>
            <a:headEnd type="none" w="med" len="med"/>
            <a:tailEnd type="none" w="med" len="med"/>
          </a:ln>
        </p:spPr>
        <p:txBody>
          <a:bodyPr/>
          <a:p>
            <a:pPr>
              <a:buFontTx/>
            </a:pPr>
            <a:endParaRPr lang="zh-CN" altLang="en-US" sz="2400" dirty="0">
              <a:latin typeface="Arial" panose="020B0604020202020204" pitchFamily="34" charset="0"/>
            </a:endParaRPr>
          </a:p>
        </p:txBody>
      </p:sp>
      <p:sp>
        <p:nvSpPr>
          <p:cNvPr id="50187" name="文本框 50186"/>
          <p:cNvSpPr txBox="1"/>
          <p:nvPr/>
        </p:nvSpPr>
        <p:spPr>
          <a:xfrm>
            <a:off x="289243" y="1279208"/>
            <a:ext cx="1452245" cy="460375"/>
          </a:xfrm>
          <a:prstGeom prst="rect">
            <a:avLst/>
          </a:prstGeom>
          <a:noFill/>
          <a:ln w="9525">
            <a:noFill/>
          </a:ln>
        </p:spPr>
        <p:txBody>
          <a:bodyPr wrap="none" anchor="t">
            <a:spAutoFit/>
          </a:bodyPr>
          <a:p>
            <a:pPr>
              <a:buFontTx/>
            </a:pPr>
            <a:r>
              <a:rPr lang="en-US" altLang="zh-CN" sz="2400">
                <a:latin typeface="Times New Roman" panose="02020603050405020304" pitchFamily="18" charset="0"/>
              </a:rPr>
              <a:t>concern </a:t>
            </a:r>
            <a:r>
              <a:rPr lang="en-US" altLang="zh-CN" sz="2400" i="1">
                <a:latin typeface="Times New Roman" panose="02020603050405020304" pitchFamily="18" charset="0"/>
              </a:rPr>
              <a:t>n.</a:t>
            </a:r>
            <a:r>
              <a:rPr lang="en-US" altLang="zh-CN" sz="2400" i="1">
                <a:latin typeface="Arial" panose="020B0604020202020204" pitchFamily="34" charset="0"/>
              </a:rPr>
              <a:t> </a:t>
            </a:r>
            <a:endParaRPr lang="en-US" altLang="zh-CN" sz="2400" i="1">
              <a:latin typeface="Arial" panose="020B0604020202020204" pitchFamily="34" charset="0"/>
            </a:endParaRPr>
          </a:p>
        </p:txBody>
      </p:sp>
      <p:sp>
        <p:nvSpPr>
          <p:cNvPr id="50188" name="平行四边形 63490"/>
          <p:cNvSpPr/>
          <p:nvPr/>
        </p:nvSpPr>
        <p:spPr>
          <a:xfrm>
            <a:off x="2007235" y="1252220"/>
            <a:ext cx="1823085" cy="547370"/>
          </a:xfrm>
          <a:prstGeom prst="parallelogram">
            <a:avLst>
              <a:gd name="adj" fmla="val 35101"/>
            </a:avLst>
          </a:prstGeom>
          <a:noFill/>
          <a:ln w="31750" cap="flat" cmpd="sng">
            <a:solidFill>
              <a:srgbClr val="339966"/>
            </a:solidFill>
            <a:prstDash val="solid"/>
            <a:miter/>
            <a:headEnd type="none" w="med" len="med"/>
            <a:tailEnd type="none" w="med" len="med"/>
          </a:ln>
        </p:spPr>
        <p:txBody>
          <a:bodyPr/>
          <a:p>
            <a:pPr>
              <a:buFontTx/>
            </a:pPr>
            <a:endParaRPr lang="zh-CN" altLang="en-US" sz="2400" dirty="0">
              <a:latin typeface="Arial" panose="020B0604020202020204" pitchFamily="34" charset="0"/>
            </a:endParaRPr>
          </a:p>
        </p:txBody>
      </p:sp>
      <p:sp>
        <p:nvSpPr>
          <p:cNvPr id="50189" name="平行四边形 63490"/>
          <p:cNvSpPr/>
          <p:nvPr/>
        </p:nvSpPr>
        <p:spPr>
          <a:xfrm>
            <a:off x="3980180" y="1236345"/>
            <a:ext cx="2227580" cy="547370"/>
          </a:xfrm>
          <a:prstGeom prst="parallelogram">
            <a:avLst>
              <a:gd name="adj" fmla="val 35101"/>
            </a:avLst>
          </a:prstGeom>
          <a:noFill/>
          <a:ln w="31750" cap="flat" cmpd="sng">
            <a:solidFill>
              <a:srgbClr val="339966"/>
            </a:solidFill>
            <a:prstDash val="solid"/>
            <a:miter/>
            <a:headEnd type="none" w="med" len="med"/>
            <a:tailEnd type="none" w="med" len="med"/>
          </a:ln>
        </p:spPr>
        <p:txBody>
          <a:bodyPr/>
          <a:p>
            <a:pPr>
              <a:buFontTx/>
            </a:pPr>
            <a:endParaRPr lang="zh-CN" altLang="en-US" sz="2400" dirty="0">
              <a:latin typeface="Arial" panose="020B0604020202020204" pitchFamily="34" charset="0"/>
            </a:endParaRPr>
          </a:p>
        </p:txBody>
      </p:sp>
      <p:sp>
        <p:nvSpPr>
          <p:cNvPr id="50190" name="平行四边形 63490"/>
          <p:cNvSpPr/>
          <p:nvPr/>
        </p:nvSpPr>
        <p:spPr>
          <a:xfrm>
            <a:off x="6432550" y="1252220"/>
            <a:ext cx="2486660" cy="531495"/>
          </a:xfrm>
          <a:prstGeom prst="parallelogram">
            <a:avLst>
              <a:gd name="adj" fmla="val 35102"/>
            </a:avLst>
          </a:prstGeom>
          <a:noFill/>
          <a:ln w="31750" cap="flat" cmpd="sng">
            <a:solidFill>
              <a:srgbClr val="339966"/>
            </a:solidFill>
            <a:prstDash val="solid"/>
            <a:miter/>
            <a:headEnd type="none" w="med" len="med"/>
            <a:tailEnd type="none" w="med" len="med"/>
          </a:ln>
        </p:spPr>
        <p:txBody>
          <a:bodyPr/>
          <a:p>
            <a:pPr>
              <a:buFontTx/>
            </a:pPr>
            <a:endParaRPr lang="zh-CN" altLang="en-US" sz="2400" dirty="0">
              <a:latin typeface="Arial" panose="020B0604020202020204" pitchFamily="34" charset="0"/>
            </a:endParaRPr>
          </a:p>
        </p:txBody>
      </p:sp>
      <p:sp>
        <p:nvSpPr>
          <p:cNvPr id="50191" name="文本框 50190"/>
          <p:cNvSpPr txBox="1"/>
          <p:nvPr/>
        </p:nvSpPr>
        <p:spPr>
          <a:xfrm>
            <a:off x="4119245" y="1280160"/>
            <a:ext cx="1976755" cy="460375"/>
          </a:xfrm>
          <a:prstGeom prst="rect">
            <a:avLst/>
          </a:prstGeom>
          <a:noFill/>
          <a:ln w="9525">
            <a:noFill/>
          </a:ln>
        </p:spPr>
        <p:txBody>
          <a:bodyPr wrap="none" anchor="t">
            <a:spAutoFit/>
          </a:bodyPr>
          <a:p>
            <a:pPr>
              <a:buFontTx/>
            </a:pPr>
            <a:r>
              <a:rPr lang="en-US" altLang="zh-CN" sz="2400">
                <a:latin typeface="Times New Roman" panose="02020603050405020304" pitchFamily="18" charset="0"/>
              </a:rPr>
              <a:t>concerned </a:t>
            </a:r>
            <a:r>
              <a:rPr lang="en-US" altLang="zh-CN" sz="2400" i="1">
                <a:latin typeface="Times New Roman" panose="02020603050405020304" pitchFamily="18" charset="0"/>
              </a:rPr>
              <a:t>adj.</a:t>
            </a:r>
            <a:r>
              <a:rPr lang="en-US" altLang="zh-CN" sz="2400">
                <a:latin typeface="Times New Roman" panose="02020603050405020304" pitchFamily="18" charset="0"/>
              </a:rPr>
              <a:t> </a:t>
            </a:r>
            <a:endParaRPr lang="en-US" altLang="zh-CN" sz="2400">
              <a:latin typeface="Times New Roman" panose="02020603050405020304" pitchFamily="18" charset="0"/>
            </a:endParaRPr>
          </a:p>
        </p:txBody>
      </p:sp>
      <p:sp>
        <p:nvSpPr>
          <p:cNvPr id="50192" name="文本框 50191"/>
          <p:cNvSpPr txBox="1"/>
          <p:nvPr/>
        </p:nvSpPr>
        <p:spPr>
          <a:xfrm>
            <a:off x="2212023" y="1295400"/>
            <a:ext cx="1412240" cy="460375"/>
          </a:xfrm>
          <a:prstGeom prst="rect">
            <a:avLst/>
          </a:prstGeom>
          <a:noFill/>
          <a:ln w="9525">
            <a:noFill/>
          </a:ln>
        </p:spPr>
        <p:txBody>
          <a:bodyPr wrap="none" anchor="t">
            <a:spAutoFit/>
          </a:bodyPr>
          <a:p>
            <a:pPr>
              <a:buFontTx/>
            </a:pPr>
            <a:r>
              <a:rPr lang="en-US" altLang="zh-CN" sz="2400">
                <a:latin typeface="Times New Roman" panose="02020603050405020304" pitchFamily="18" charset="0"/>
              </a:rPr>
              <a:t>concern </a:t>
            </a:r>
            <a:r>
              <a:rPr lang="en-US" altLang="zh-CN" sz="2400" i="1">
                <a:latin typeface="Times New Roman" panose="02020603050405020304" pitchFamily="18" charset="0"/>
              </a:rPr>
              <a:t>v.</a:t>
            </a:r>
            <a:r>
              <a:rPr lang="en-US" altLang="zh-CN" sz="2400" i="1">
                <a:latin typeface="Arial" panose="020B0604020202020204" pitchFamily="34" charset="0"/>
              </a:rPr>
              <a:t> </a:t>
            </a:r>
            <a:endParaRPr lang="en-US" altLang="zh-CN" sz="2400" i="1">
              <a:latin typeface="Arial" panose="020B0604020202020204" pitchFamily="34" charset="0"/>
            </a:endParaRPr>
          </a:p>
        </p:txBody>
      </p:sp>
      <p:sp>
        <p:nvSpPr>
          <p:cNvPr id="50193" name="文本框 50192"/>
          <p:cNvSpPr txBox="1"/>
          <p:nvPr/>
        </p:nvSpPr>
        <p:spPr>
          <a:xfrm>
            <a:off x="6563360" y="1295400"/>
            <a:ext cx="2239010" cy="460375"/>
          </a:xfrm>
          <a:prstGeom prst="rect">
            <a:avLst/>
          </a:prstGeom>
          <a:noFill/>
          <a:ln w="9525">
            <a:noFill/>
          </a:ln>
        </p:spPr>
        <p:txBody>
          <a:bodyPr wrap="none" anchor="t">
            <a:spAutoFit/>
          </a:bodyPr>
          <a:p>
            <a:pPr>
              <a:buFontTx/>
            </a:pPr>
            <a:r>
              <a:rPr lang="en-US" altLang="zh-CN" sz="2400">
                <a:latin typeface="Times New Roman" panose="02020603050405020304" pitchFamily="18" charset="0"/>
              </a:rPr>
              <a:t>concerning </a:t>
            </a:r>
            <a:r>
              <a:rPr lang="en-US" altLang="zh-CN" sz="2400" i="1">
                <a:latin typeface="Times New Roman" panose="02020603050405020304" pitchFamily="18" charset="0"/>
              </a:rPr>
              <a:t>prep</a:t>
            </a:r>
            <a:r>
              <a:rPr lang="en-US" altLang="zh-CN" sz="2400" i="1">
                <a:latin typeface="Arial" panose="020B0604020202020204" pitchFamily="34" charset="0"/>
              </a:rPr>
              <a:t>.</a:t>
            </a:r>
            <a:endParaRPr lang="en-US" altLang="zh-CN" sz="2400" i="1">
              <a:latin typeface="Arial" panose="020B0604020202020204" pitchFamily="34" charset="0"/>
            </a:endParaRPr>
          </a:p>
        </p:txBody>
      </p:sp>
      <p:sp>
        <p:nvSpPr>
          <p:cNvPr id="50194" name="矩形 50193"/>
          <p:cNvSpPr/>
          <p:nvPr/>
        </p:nvSpPr>
        <p:spPr>
          <a:xfrm>
            <a:off x="271780" y="5256531"/>
            <a:ext cx="8171180" cy="460375"/>
          </a:xfrm>
          <a:prstGeom prst="rect">
            <a:avLst/>
          </a:prstGeom>
          <a:noFill/>
          <a:ln w="9525">
            <a:noFill/>
          </a:ln>
        </p:spPr>
        <p:txBody>
          <a:bodyPr wrap="none" anchor="ctr">
            <a:spAutoFit/>
          </a:bodyPr>
          <a:p>
            <a:r>
              <a:rPr lang="en-US" altLang="zh-CN" sz="2400">
                <a:latin typeface="Times New Roman" panose="02020603050405020304" pitchFamily="18" charset="0"/>
              </a:rPr>
              <a:t>He asked several questions </a:t>
            </a:r>
            <a:r>
              <a:rPr lang="en-US" altLang="zh-CN" sz="2400">
                <a:solidFill>
                  <a:srgbClr val="9966FF"/>
                </a:solidFill>
                <a:latin typeface="Times New Roman" panose="02020603050405020304" pitchFamily="18" charset="0"/>
              </a:rPr>
              <a:t>concerning </a:t>
            </a:r>
            <a:r>
              <a:rPr lang="en-US" altLang="zh-CN" sz="2400">
                <a:latin typeface="Times New Roman" panose="02020603050405020304" pitchFamily="18" charset="0"/>
              </a:rPr>
              <a:t>the causes of the accident.</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0195" name="矩形 50194"/>
          <p:cNvSpPr/>
          <p:nvPr/>
        </p:nvSpPr>
        <p:spPr>
          <a:xfrm>
            <a:off x="271780" y="2864961"/>
            <a:ext cx="7917815" cy="460375"/>
          </a:xfrm>
          <a:prstGeom prst="rect">
            <a:avLst/>
          </a:prstGeom>
          <a:noFill/>
          <a:ln w="9525">
            <a:noFill/>
          </a:ln>
        </p:spPr>
        <p:txBody>
          <a:bodyPr wrap="none" anchor="ctr">
            <a:spAutoFit/>
          </a:bodyPr>
          <a:p>
            <a:r>
              <a:rPr lang="en-US" altLang="zh-CN" sz="2400">
                <a:latin typeface="Times New Roman" panose="02020603050405020304" pitchFamily="18" charset="0"/>
              </a:rPr>
              <a:t>What </a:t>
            </a:r>
            <a:r>
              <a:rPr lang="en-US" altLang="zh-CN" sz="2400">
                <a:solidFill>
                  <a:srgbClr val="9966FF"/>
                </a:solidFill>
                <a:latin typeface="Times New Roman" panose="02020603050405020304" pitchFamily="18" charset="0"/>
              </a:rPr>
              <a:t>concerns</a:t>
            </a:r>
            <a:r>
              <a:rPr lang="en-US" altLang="zh-CN" sz="2400">
                <a:latin typeface="Times New Roman" panose="02020603050405020304" pitchFamily="18" charset="0"/>
              </a:rPr>
              <a:t> me is our lack of preparation for the dry season.</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0196" name="矩形 50195"/>
          <p:cNvSpPr/>
          <p:nvPr/>
        </p:nvSpPr>
        <p:spPr>
          <a:xfrm>
            <a:off x="7445375" y="3324860"/>
            <a:ext cx="1351915" cy="368300"/>
          </a:xfrm>
          <a:prstGeom prst="rect">
            <a:avLst/>
          </a:prstGeom>
          <a:solidFill>
            <a:srgbClr val="E0F2FC"/>
          </a:solidFill>
          <a:ln w="9525">
            <a:noFill/>
          </a:ln>
        </p:spPr>
        <p:txBody>
          <a:bodyPr wrap="square" anchor="ctr">
            <a:spAutoFit/>
          </a:bodyPr>
          <a:p>
            <a:r>
              <a:rPr lang="en-US" altLang="zh-CN">
                <a:latin typeface="Times New Roman" panose="02020603050405020304" pitchFamily="18" charset="0"/>
              </a:rPr>
              <a:t>to worry </a:t>
            </a:r>
            <a:r>
              <a:rPr lang="en-US" altLang="zh-CN" err="1">
                <a:latin typeface="Times New Roman" panose="02020603050405020304" pitchFamily="18" charset="0"/>
              </a:rPr>
              <a:t>sb</a:t>
            </a:r>
            <a:r>
              <a:rPr lang="en-US" altLang="zh-CN">
                <a:latin typeface="Arial" panose="020B0604020202020204" pitchFamily="34" charset="0"/>
              </a:rPr>
              <a:t>  </a:t>
            </a:r>
            <a:endParaRPr lang="en-US" altLang="zh-CN">
              <a:latin typeface="Arial" panose="020B0604020202020204" pitchFamily="34" charset="0"/>
            </a:endParaRPr>
          </a:p>
        </p:txBody>
      </p:sp>
      <p:sp>
        <p:nvSpPr>
          <p:cNvPr id="50197" name="矩形 50196"/>
          <p:cNvSpPr/>
          <p:nvPr/>
        </p:nvSpPr>
        <p:spPr>
          <a:xfrm>
            <a:off x="237490" y="2000409"/>
            <a:ext cx="7917815" cy="460375"/>
          </a:xfrm>
          <a:prstGeom prst="rect">
            <a:avLst/>
          </a:prstGeom>
          <a:noFill/>
          <a:ln w="9525">
            <a:noFill/>
          </a:ln>
        </p:spPr>
        <p:txBody>
          <a:bodyPr wrap="none" anchor="ctr">
            <a:spAutoFit/>
          </a:bodyPr>
          <a:p>
            <a:r>
              <a:rPr lang="en-US" altLang="zh-CN" sz="2400">
                <a:latin typeface="Times New Roman" panose="02020603050405020304" pitchFamily="18" charset="0"/>
              </a:rPr>
              <a:t>She was </a:t>
            </a:r>
            <a:r>
              <a:rPr lang="en-US" altLang="zh-CN" sz="2400">
                <a:solidFill>
                  <a:srgbClr val="9966FF"/>
                </a:solidFill>
                <a:latin typeface="Times New Roman" panose="02020603050405020304" pitchFamily="18" charset="0"/>
              </a:rPr>
              <a:t>concerned</a:t>
            </a:r>
            <a:r>
              <a:rPr lang="en-US" altLang="zh-CN" sz="2400">
                <a:latin typeface="Times New Roman" panose="02020603050405020304" pitchFamily="18" charset="0"/>
              </a:rPr>
              <a:t> that she might miss the turning and get lost.</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0198" name="矩形 50197"/>
          <p:cNvSpPr/>
          <p:nvPr/>
        </p:nvSpPr>
        <p:spPr>
          <a:xfrm>
            <a:off x="5100003" y="2460308"/>
            <a:ext cx="3702050" cy="366712"/>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worried and feeling concern about </a:t>
            </a:r>
            <a:r>
              <a:rPr lang="en-US" altLang="zh-CN" err="1">
                <a:latin typeface="Times New Roman" panose="02020603050405020304" pitchFamily="18" charset="0"/>
              </a:rPr>
              <a:t>sth</a:t>
            </a:r>
            <a:r>
              <a:rPr lang="en-US" altLang="zh-CN">
                <a:latin typeface="Times New Roman" panose="02020603050405020304" pitchFamily="18" charset="0"/>
              </a:rPr>
              <a:t> </a:t>
            </a:r>
            <a:endParaRPr lang="en-US" altLang="zh-CN">
              <a:latin typeface="Times New Roman" panose="02020603050405020304" pitchFamily="18" charset="0"/>
            </a:endParaRPr>
          </a:p>
        </p:txBody>
      </p:sp>
      <p:sp>
        <p:nvSpPr>
          <p:cNvPr id="50199" name="矩形 50198"/>
          <p:cNvSpPr/>
          <p:nvPr/>
        </p:nvSpPr>
        <p:spPr>
          <a:xfrm>
            <a:off x="6129973" y="5716905"/>
            <a:ext cx="266700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about </a:t>
            </a:r>
            <a:r>
              <a:rPr lang="en-US" altLang="zh-CN" err="1">
                <a:latin typeface="Times New Roman" panose="02020603050405020304" pitchFamily="18" charset="0"/>
              </a:rPr>
              <a:t>sth</a:t>
            </a:r>
            <a:r>
              <a:rPr lang="en-US" altLang="zh-CN">
                <a:latin typeface="Times New Roman" panose="02020603050405020304" pitchFamily="18" charset="0"/>
              </a:rPr>
              <a:t>; involving </a:t>
            </a:r>
            <a:r>
              <a:rPr lang="en-US" altLang="zh-CN" err="1">
                <a:latin typeface="Times New Roman" panose="02020603050405020304" pitchFamily="18" charset="0"/>
              </a:rPr>
              <a:t>sb/sth</a:t>
            </a:r>
            <a:r>
              <a:rPr lang="en-US" altLang="zh-CN">
                <a:latin typeface="Arial" panose="020B0604020202020204" pitchFamily="34" charset="0"/>
              </a:rPr>
              <a:t> </a:t>
            </a:r>
            <a:endParaRPr lang="en-US" altLang="zh-CN">
              <a:latin typeface="Arial" panose="020B0604020202020204" pitchFamily="34" charset="0"/>
            </a:endParaRPr>
          </a:p>
        </p:txBody>
      </p:sp>
      <p:sp>
        <p:nvSpPr>
          <p:cNvPr id="50200" name="文本框 50199"/>
          <p:cNvSpPr txBox="1"/>
          <p:nvPr/>
        </p:nvSpPr>
        <p:spPr>
          <a:xfrm>
            <a:off x="271780" y="3916680"/>
            <a:ext cx="7172960" cy="829945"/>
          </a:xfrm>
          <a:prstGeom prst="rect">
            <a:avLst/>
          </a:prstGeom>
          <a:noFill/>
          <a:ln w="9525">
            <a:noFill/>
          </a:ln>
        </p:spPr>
        <p:txBody>
          <a:bodyPr wrap="none" anchor="t">
            <a:spAutoFit/>
          </a:bodyPr>
          <a:p>
            <a:pPr>
              <a:buFontTx/>
            </a:pPr>
            <a:r>
              <a:rPr lang="en-US" altLang="zh-CN" sz="2400">
                <a:solidFill>
                  <a:srgbClr val="9966FF"/>
                </a:solidFill>
                <a:latin typeface="Times New Roman" panose="02020603050405020304" pitchFamily="18" charset="0"/>
              </a:rPr>
              <a:t>As far as Americans are concerned</a:t>
            </a:r>
            <a:r>
              <a:rPr lang="en-US" altLang="zh-CN" sz="2400">
                <a:latin typeface="Times New Roman" panose="02020603050405020304" pitchFamily="18" charset="0"/>
              </a:rPr>
              <a:t>, a lot of our hotels are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below average.</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0201" name="文本框 50200"/>
          <p:cNvSpPr txBox="1"/>
          <p:nvPr/>
        </p:nvSpPr>
        <p:spPr>
          <a:xfrm>
            <a:off x="1634490" y="4746625"/>
            <a:ext cx="7167880" cy="368300"/>
          </a:xfrm>
          <a:prstGeom prst="rect">
            <a:avLst/>
          </a:prstGeom>
          <a:solidFill>
            <a:srgbClr val="E0F2FC"/>
          </a:solidFill>
          <a:ln w="9525">
            <a:noFill/>
          </a:ln>
        </p:spPr>
        <p:txBody>
          <a:bodyPr wrap="square">
            <a:spAutoFit/>
          </a:bodyPr>
          <a:p>
            <a:pPr>
              <a:buFontTx/>
            </a:pPr>
            <a:r>
              <a:rPr lang="en-US" altLang="zh-CN">
                <a:latin typeface="Times New Roman" panose="02020603050405020304" pitchFamily="18" charset="0"/>
              </a:rPr>
              <a:t>used to show what someone’s opinion on a subject is or how it affects them </a:t>
            </a:r>
            <a:endParaRPr lang="en-US" altLang="zh-CN">
              <a:latin typeface="Times New Roman" panose="02020603050405020304" pitchFamily="18" charset="0"/>
            </a:endParaRPr>
          </a:p>
        </p:txBody>
      </p:sp>
      <p:sp>
        <p:nvSpPr>
          <p:cNvPr id="36870" name="文本框 36869"/>
          <p:cNvSpPr txBox="1"/>
          <p:nvPr/>
        </p:nvSpPr>
        <p:spPr>
          <a:xfrm>
            <a:off x="205105" y="186055"/>
            <a:ext cx="8938895" cy="829945"/>
          </a:xfrm>
          <a:prstGeom prst="rect">
            <a:avLst/>
          </a:prstGeom>
          <a:noFill/>
          <a:ln w="9525">
            <a:noFill/>
          </a:ln>
        </p:spPr>
        <p:txBody>
          <a:bodyPr wrap="square">
            <a:spAutoFit/>
          </a:bodyPr>
          <a:p>
            <a:pPr marL="342900" indent="-342900">
              <a:lnSpc>
                <a:spcPct val="10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concern</a:t>
            </a:r>
            <a:r>
              <a:rPr lang="en-US" altLang="zh-CN" sz="2400" b="1">
                <a:latin typeface="Times New Roman" panose="02020603050405020304" pitchFamily="18" charset="0"/>
              </a:rPr>
              <a:t>/</a:t>
            </a:r>
            <a:r>
              <a:rPr lang="en-US" altLang="zh-CN" sz="2400" b="1" i="1">
                <a:latin typeface="Times New Roman" panose="02020603050405020304" pitchFamily="18" charset="0"/>
              </a:rPr>
              <a:t>concerned</a:t>
            </a:r>
            <a:r>
              <a:rPr lang="en-US" altLang="zh-CN" sz="2400" b="1">
                <a:latin typeface="Times New Roman" panose="02020603050405020304" pitchFamily="18" charset="0"/>
              </a:rPr>
              <a:t>/</a:t>
            </a:r>
            <a:r>
              <a:rPr lang="en-US" altLang="zh-CN" sz="2400" b="1" i="1">
                <a:latin typeface="Times New Roman" panose="02020603050405020304" pitchFamily="18" charset="0"/>
              </a:rPr>
              <a:t>concerning</a:t>
            </a:r>
            <a:r>
              <a:rPr lang="en-US" altLang="zh-CN" sz="2400" b="1">
                <a:latin typeface="Times New Roman" panose="02020603050405020304" pitchFamily="18" charset="0"/>
              </a:rPr>
              <a:t> in the</a:t>
            </a:r>
            <a:endParaRPr lang="en-US" altLang="zh-CN" sz="2400" b="1">
              <a:latin typeface="Times New Roman" panose="02020603050405020304" pitchFamily="18" charset="0"/>
            </a:endParaRPr>
          </a:p>
          <a:p>
            <a:pPr marL="342900" indent="-342900">
              <a:lnSpc>
                <a:spcPct val="100000"/>
              </a:lnSpc>
              <a:buFontTx/>
            </a:pPr>
            <a:r>
              <a:rPr lang="en-US" altLang="zh-CN" sz="2400" b="1">
                <a:latin typeface="Times New Roman" panose="02020603050405020304" pitchFamily="18" charset="0"/>
              </a:rPr>
              <a:t>following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98"/>
                                        </p:tgtEl>
                                        <p:attrNameLst>
                                          <p:attrName>style.visibility</p:attrName>
                                        </p:attrNameLst>
                                      </p:cBhvr>
                                      <p:to>
                                        <p:strVal val="visible"/>
                                      </p:to>
                                    </p:set>
                                    <p:animEffect transition="in" filter="blinds(horizontal)">
                                      <p:cBhvr>
                                        <p:cTn id="7" dur="500"/>
                                        <p:tgtEl>
                                          <p:spTgt spid="501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96"/>
                                        </p:tgtEl>
                                        <p:attrNameLst>
                                          <p:attrName>style.visibility</p:attrName>
                                        </p:attrNameLst>
                                      </p:cBhvr>
                                      <p:to>
                                        <p:strVal val="visible"/>
                                      </p:to>
                                    </p:set>
                                    <p:animEffect transition="in" filter="blinds(horizontal)">
                                      <p:cBhvr>
                                        <p:cTn id="12" dur="500"/>
                                        <p:tgtEl>
                                          <p:spTgt spid="501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201"/>
                                        </p:tgtEl>
                                        <p:attrNameLst>
                                          <p:attrName>style.visibility</p:attrName>
                                        </p:attrNameLst>
                                      </p:cBhvr>
                                      <p:to>
                                        <p:strVal val="visible"/>
                                      </p:to>
                                    </p:set>
                                    <p:animEffect transition="in" filter="blinds(horizontal)">
                                      <p:cBhvr>
                                        <p:cTn id="17" dur="500"/>
                                        <p:tgtEl>
                                          <p:spTgt spid="502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99"/>
                                        </p:tgtEl>
                                        <p:attrNameLst>
                                          <p:attrName>style.visibility</p:attrName>
                                        </p:attrNameLst>
                                      </p:cBhvr>
                                      <p:to>
                                        <p:strVal val="visible"/>
                                      </p:to>
                                    </p:set>
                                    <p:animEffect transition="in" filter="blinds(horizontal)">
                                      <p:cBhvr>
                                        <p:cTn id="22" dur="500"/>
                                        <p:tgtEl>
                                          <p:spTgt spid="50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1" animBg="1"/>
      <p:bldP spid="50188" grpId="1" animBg="1"/>
      <p:bldP spid="50189" grpId="1" animBg="1"/>
      <p:bldP spid="50190" grpId="1" animBg="1"/>
      <p:bldP spid="50196" grpId="0" bldLvl="0" animBg="1"/>
      <p:bldP spid="50198" grpId="0" bldLvl="0" animBg="1"/>
      <p:bldP spid="50199" grpId="0" bldLvl="0" animBg="1"/>
      <p:bldP spid="5020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90" name="矩形 67589"/>
          <p:cNvSpPr/>
          <p:nvPr/>
        </p:nvSpPr>
        <p:spPr>
          <a:xfrm>
            <a:off x="238760" y="1228725"/>
            <a:ext cx="8905240" cy="5035550"/>
          </a:xfrm>
          <a:prstGeom prst="rect">
            <a:avLst/>
          </a:prstGeom>
          <a:noFill/>
          <a:ln w="9525">
            <a:noFill/>
          </a:ln>
        </p:spPr>
        <p:txBody>
          <a:bodyPr wrap="square" anchor="ctr">
            <a:spAutoFit/>
          </a:bodyPr>
          <a:p>
            <a:pPr marL="342900" indent="-342900">
              <a:lnSpc>
                <a:spcPct val="110000"/>
              </a:lnSpc>
            </a:pPr>
            <a:r>
              <a:rPr lang="en-US" altLang="zh-CN" sz="2400">
                <a:latin typeface="Times New Roman" panose="02020603050405020304" pitchFamily="18" charset="0"/>
              </a:rPr>
              <a:t>1. He expressed _______ over  the spread of the disease. </a:t>
            </a:r>
            <a:endParaRPr lang="en-US" altLang="zh-CN" sz="2400">
              <a:latin typeface="Times New Roman" panose="02020603050405020304" pitchFamily="18" charset="0"/>
            </a:endParaRPr>
          </a:p>
          <a:p>
            <a:pPr marL="342900" indent="-342900">
              <a:lnSpc>
                <a:spcPct val="110000"/>
              </a:lnSpc>
            </a:pP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2. Many people are __</a:t>
            </a:r>
            <a:r>
              <a:rPr lang="en-US" altLang="zh-CN" sz="2400">
                <a:latin typeface="Times New Roman" panose="02020603050405020304" pitchFamily="18" charset="0"/>
                <a:sym typeface="+mn-ea"/>
              </a:rPr>
              <a:t>_______</a:t>
            </a:r>
            <a:r>
              <a:rPr lang="en-US" altLang="zh-CN" sz="2400">
                <a:latin typeface="Times New Roman" panose="02020603050405020304" pitchFamily="18" charset="0"/>
              </a:rPr>
              <a:t> about the current economic situations.</a:t>
            </a:r>
            <a:endParaRPr lang="en-US" altLang="zh-CN" sz="2400">
              <a:latin typeface="Times New Roman" panose="02020603050405020304" pitchFamily="18" charset="0"/>
            </a:endParaRPr>
          </a:p>
          <a:p>
            <a:pPr marL="342900" indent="-342900">
              <a:lnSpc>
                <a:spcPct val="110000"/>
              </a:lnSpc>
            </a:pP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3. Discussions ___________ the plan got under way on 15th March.</a:t>
            </a: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 </a:t>
            </a: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4. Our primary </a:t>
            </a:r>
            <a:r>
              <a:rPr lang="en-US" altLang="zh-CN" sz="2400">
                <a:latin typeface="Times New Roman" panose="02020603050405020304" pitchFamily="18" charset="0"/>
                <a:sym typeface="+mn-ea"/>
              </a:rPr>
              <a:t>_________ is providing jobs for young school leavers. </a:t>
            </a:r>
            <a:endParaRPr lang="en-US" altLang="zh-CN" sz="2400">
              <a:latin typeface="Times New Roman" panose="02020603050405020304" pitchFamily="18" charset="0"/>
            </a:endParaRPr>
          </a:p>
          <a:p>
            <a:pPr marL="342900" indent="-342900">
              <a:lnSpc>
                <a:spcPct val="110000"/>
              </a:lnSpc>
            </a:pP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5. As far as I</a:t>
            </a:r>
            <a:r>
              <a:rPr lang="en-US" altLang="zh-CN" sz="2400">
                <a:latin typeface="Times New Roman" panose="02020603050405020304" pitchFamily="18" charset="0"/>
                <a:sym typeface="+mn-ea"/>
              </a:rPr>
              <a:t>’</a:t>
            </a:r>
            <a:r>
              <a:rPr lang="en-US" altLang="zh-CN" sz="2400">
                <a:latin typeface="Times New Roman" panose="02020603050405020304" pitchFamily="18" charset="0"/>
              </a:rPr>
              <a:t>m ___________, the children come first.</a:t>
            </a:r>
            <a:endParaRPr lang="en-US" altLang="zh-CN" sz="2400">
              <a:latin typeface="Times New Roman" panose="02020603050405020304" pitchFamily="18" charset="0"/>
            </a:endParaRPr>
          </a:p>
          <a:p>
            <a:pPr marL="342900" indent="-342900">
              <a:lnSpc>
                <a:spcPct val="110000"/>
              </a:lnSpc>
            </a:pP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6. It _________ me that you no longer seem to care. </a:t>
            </a:r>
            <a:endParaRPr lang="en-US" altLang="zh-CN" sz="2400">
              <a:latin typeface="Times New Roman" panose="02020603050405020304" pitchFamily="18" charset="0"/>
            </a:endParaRPr>
          </a:p>
          <a:p>
            <a:pPr marL="342900" indent="-342900">
              <a:lnSpc>
                <a:spcPct val="130000"/>
              </a:lnSpc>
              <a:buChar char="•"/>
            </a:pPr>
            <a:endParaRPr lang="en-US" altLang="zh-CN" sz="2400">
              <a:latin typeface="Times New Roman" panose="02020603050405020304" pitchFamily="18" charset="0"/>
            </a:endParaRPr>
          </a:p>
        </p:txBody>
      </p:sp>
      <p:sp>
        <p:nvSpPr>
          <p:cNvPr id="67591" name="文本框 67590"/>
          <p:cNvSpPr txBox="1"/>
          <p:nvPr/>
        </p:nvSpPr>
        <p:spPr>
          <a:xfrm>
            <a:off x="2322830" y="1296988"/>
            <a:ext cx="1147445"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a:t>
            </a:r>
            <a:endParaRPr lang="en-US" altLang="zh-CN" sz="2400">
              <a:solidFill>
                <a:srgbClr val="9933FF"/>
              </a:solidFill>
              <a:latin typeface="Times New Roman" panose="02020603050405020304" pitchFamily="18" charset="0"/>
            </a:endParaRPr>
          </a:p>
        </p:txBody>
      </p:sp>
      <p:sp>
        <p:nvSpPr>
          <p:cNvPr id="2" name="文本框 1"/>
          <p:cNvSpPr txBox="1"/>
          <p:nvPr/>
        </p:nvSpPr>
        <p:spPr>
          <a:xfrm>
            <a:off x="2709545" y="2065020"/>
            <a:ext cx="1435100"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concerned</a:t>
            </a:r>
            <a:endParaRPr lang="en-US" altLang="zh-CN" sz="2400">
              <a:solidFill>
                <a:srgbClr val="9933FF"/>
              </a:solidFill>
              <a:latin typeface="Times New Roman" panose="02020603050405020304" pitchFamily="18" charset="0"/>
            </a:endParaRPr>
          </a:p>
        </p:txBody>
      </p:sp>
      <p:sp>
        <p:nvSpPr>
          <p:cNvPr id="67593" name="文本框 67592"/>
          <p:cNvSpPr txBox="1"/>
          <p:nvPr/>
        </p:nvSpPr>
        <p:spPr>
          <a:xfrm>
            <a:off x="2221548" y="2862263"/>
            <a:ext cx="1536700"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concerning</a:t>
            </a:r>
            <a:endParaRPr lang="en-US" altLang="zh-CN" sz="2400">
              <a:solidFill>
                <a:srgbClr val="9933FF"/>
              </a:solidFill>
              <a:latin typeface="Times New Roman" panose="02020603050405020304" pitchFamily="18" charset="0"/>
            </a:endParaRPr>
          </a:p>
        </p:txBody>
      </p:sp>
      <p:sp>
        <p:nvSpPr>
          <p:cNvPr id="67594" name="文本框 67593"/>
          <p:cNvSpPr txBox="1"/>
          <p:nvPr/>
        </p:nvSpPr>
        <p:spPr>
          <a:xfrm>
            <a:off x="2322513" y="3661410"/>
            <a:ext cx="1147445"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a:t>
            </a:r>
            <a:endParaRPr lang="en-US" altLang="zh-CN" sz="2400">
              <a:solidFill>
                <a:srgbClr val="9933FF"/>
              </a:solidFill>
              <a:latin typeface="Times New Roman" panose="02020603050405020304" pitchFamily="18" charset="0"/>
            </a:endParaRPr>
          </a:p>
        </p:txBody>
      </p:sp>
      <p:sp>
        <p:nvSpPr>
          <p:cNvPr id="67595" name="文本框 67594"/>
          <p:cNvSpPr txBox="1"/>
          <p:nvPr/>
        </p:nvSpPr>
        <p:spPr>
          <a:xfrm>
            <a:off x="2502535" y="4467860"/>
            <a:ext cx="1435100"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concerned</a:t>
            </a:r>
            <a:endParaRPr lang="en-US" altLang="zh-CN" sz="2400">
              <a:solidFill>
                <a:srgbClr val="9933FF"/>
              </a:solidFill>
              <a:latin typeface="Times New Roman" panose="02020603050405020304" pitchFamily="18" charset="0"/>
            </a:endParaRPr>
          </a:p>
        </p:txBody>
      </p:sp>
      <p:sp>
        <p:nvSpPr>
          <p:cNvPr id="67596" name="文本框 67595"/>
          <p:cNvSpPr txBox="1"/>
          <p:nvPr/>
        </p:nvSpPr>
        <p:spPr>
          <a:xfrm>
            <a:off x="955358" y="5264785"/>
            <a:ext cx="1266190"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concerns</a:t>
            </a:r>
            <a:endParaRPr lang="en-US" altLang="zh-CN" sz="2400">
              <a:solidFill>
                <a:srgbClr val="9933FF"/>
              </a:solidFill>
              <a:latin typeface="Times New Roman" panose="02020603050405020304" pitchFamily="18" charset="0"/>
            </a:endParaRPr>
          </a:p>
        </p:txBody>
      </p:sp>
      <p:sp>
        <p:nvSpPr>
          <p:cNvPr id="36870" name="文本框 36869"/>
          <p:cNvSpPr txBox="1"/>
          <p:nvPr/>
        </p:nvSpPr>
        <p:spPr>
          <a:xfrm>
            <a:off x="326390" y="358140"/>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Fill in the blanks with the proper forms of </a:t>
            </a:r>
            <a:r>
              <a:rPr lang="en-US" altLang="zh-CN" sz="2400" b="1" i="1">
                <a:latin typeface="Times New Roman" panose="02020603050405020304" pitchFamily="18" charset="0"/>
              </a:rPr>
              <a:t>concern</a:t>
            </a:r>
            <a:r>
              <a:rPr lang="en-US" altLang="zh-CN" sz="2400" b="1">
                <a:latin typeface="Times New Roman" panose="02020603050405020304" pitchFamily="18" charset="0"/>
              </a:rPr>
              <a:t>.</a:t>
            </a:r>
            <a:endParaRPr lang="en-US" altLang="zh-CN" sz="2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91">
                                            <p:txEl>
                                              <p:charRg st="0" end="8"/>
                                            </p:txEl>
                                          </p:spTgt>
                                        </p:tgtEl>
                                        <p:attrNameLst>
                                          <p:attrName>style.visibility</p:attrName>
                                        </p:attrNameLst>
                                      </p:cBhvr>
                                      <p:to>
                                        <p:strVal val="visible"/>
                                      </p:to>
                                    </p:set>
                                    <p:animEffect transition="in" filter="blinds(horizontal)">
                                      <p:cBhvr>
                                        <p:cTn id="7" dur="500"/>
                                        <p:tgtEl>
                                          <p:spTgt spid="67591">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charRg st="0" end="10"/>
                                            </p:txEl>
                                          </p:spTgt>
                                        </p:tgtEl>
                                        <p:attrNameLst>
                                          <p:attrName>style.visibility</p:attrName>
                                        </p:attrNameLst>
                                      </p:cBhvr>
                                      <p:to>
                                        <p:strVal val="visible"/>
                                      </p:to>
                                    </p:set>
                                    <p:animEffect transition="in" filter="blinds(horizontal)">
                                      <p:cBhvr>
                                        <p:cTn id="12" dur="500"/>
                                        <p:tgtEl>
                                          <p:spTgt spid="2">
                                            <p:txEl>
                                              <p:charRg st="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593"/>
                                        </p:tgtEl>
                                        <p:attrNameLst>
                                          <p:attrName>style.visibility</p:attrName>
                                        </p:attrNameLst>
                                      </p:cBhvr>
                                      <p:to>
                                        <p:strVal val="visible"/>
                                      </p:to>
                                    </p:set>
                                    <p:animEffect transition="in" filter="blinds(horizontal)">
                                      <p:cBhvr>
                                        <p:cTn id="17" dur="500"/>
                                        <p:tgtEl>
                                          <p:spTgt spid="6759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594"/>
                                        </p:tgtEl>
                                        <p:attrNameLst>
                                          <p:attrName>style.visibility</p:attrName>
                                        </p:attrNameLst>
                                      </p:cBhvr>
                                      <p:to>
                                        <p:strVal val="visible"/>
                                      </p:to>
                                    </p:set>
                                    <p:animEffect transition="in" filter="blinds(horizontal)">
                                      <p:cBhvr>
                                        <p:cTn id="22" dur="500"/>
                                        <p:tgtEl>
                                          <p:spTgt spid="6759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7595"/>
                                        </p:tgtEl>
                                        <p:attrNameLst>
                                          <p:attrName>style.visibility</p:attrName>
                                        </p:attrNameLst>
                                      </p:cBhvr>
                                      <p:to>
                                        <p:strVal val="visible"/>
                                      </p:to>
                                    </p:set>
                                    <p:animEffect transition="in" filter="blinds(horizontal)">
                                      <p:cBhvr>
                                        <p:cTn id="27" dur="500"/>
                                        <p:tgtEl>
                                          <p:spTgt spid="6759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596"/>
                                        </p:tgtEl>
                                        <p:attrNameLst>
                                          <p:attrName>style.visibility</p:attrName>
                                        </p:attrNameLst>
                                      </p:cBhvr>
                                      <p:to>
                                        <p:strVal val="visible"/>
                                      </p:to>
                                    </p:set>
                                    <p:animEffect transition="in" filter="blinds(horizontal)">
                                      <p:cBhvr>
                                        <p:cTn id="32" dur="500"/>
                                        <p:tgtEl>
                                          <p:spTgt spid="6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P spid="67594" grpId="0"/>
      <p:bldP spid="67595" grpId="0"/>
      <p:bldP spid="675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405257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stress </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51206" name="文本框 51205"/>
          <p:cNvSpPr txBox="1"/>
          <p:nvPr/>
        </p:nvSpPr>
        <p:spPr>
          <a:xfrm>
            <a:off x="179388" y="1030923"/>
            <a:ext cx="8949055" cy="1814830"/>
          </a:xfrm>
          <a:prstGeom prst="rect">
            <a:avLst/>
          </a:prstGeom>
          <a:noFill/>
          <a:ln w="9525">
            <a:noFill/>
          </a:ln>
        </p:spPr>
        <p:txBody>
          <a:bodyPr wrap="none" anchor="t">
            <a:spAutoFit/>
          </a:bodyPr>
          <a:p>
            <a:pPr>
              <a:buFontTx/>
            </a:pPr>
            <a:r>
              <a:rPr lang="en-US" altLang="zh-CN" sz="2800">
                <a:latin typeface="Times New Roman" panose="02020603050405020304" pitchFamily="18" charset="0"/>
              </a:rPr>
              <a:t>8. Just remember that it is completely normal to struggle with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the</a:t>
            </a:r>
            <a:r>
              <a:rPr lang="en-US" altLang="zh-CN" sz="2800">
                <a:solidFill>
                  <a:srgbClr val="FFC000"/>
                </a:solidFill>
                <a:latin typeface="Times New Roman" panose="02020603050405020304" pitchFamily="18" charset="0"/>
              </a:rPr>
              <a:t> stress</a:t>
            </a:r>
            <a:r>
              <a:rPr lang="en-US" altLang="zh-CN" sz="2800">
                <a:latin typeface="Times New Roman" panose="02020603050405020304" pitchFamily="18" charset="0"/>
              </a:rPr>
              <a:t> that parent-child tensions create, and that you and</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your parents can work together to improve your relationship.</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(para. 5)</a:t>
            </a:r>
            <a:endParaRPr lang="en-US" altLang="zh-CN" sz="2800">
              <a:latin typeface="Times New Roman" panose="02020603050405020304" pitchFamily="18" charset="0"/>
            </a:endParaRPr>
          </a:p>
        </p:txBody>
      </p:sp>
      <p:sp>
        <p:nvSpPr>
          <p:cNvPr id="51207" name="矩形 51206"/>
          <p:cNvSpPr/>
          <p:nvPr/>
        </p:nvSpPr>
        <p:spPr>
          <a:xfrm>
            <a:off x="1835150" y="2707482"/>
            <a:ext cx="5085080" cy="368300"/>
          </a:xfrm>
          <a:prstGeom prst="rect">
            <a:avLst/>
          </a:prstGeom>
          <a:noFill/>
          <a:ln w="9525">
            <a:noFill/>
          </a:ln>
        </p:spPr>
        <p:txBody>
          <a:bodyPr wrap="none" anchor="ctr">
            <a:spAutoFit/>
          </a:bodyPr>
          <a:p>
            <a:pPr algn="l"/>
            <a:r>
              <a:rPr lang="en-US" altLang="zh-CN">
                <a:latin typeface="Times New Roman" panose="02020603050405020304" pitchFamily="18" charset="0"/>
              </a:rPr>
              <a:t>pressure or worry caused by the problems in </a:t>
            </a:r>
            <a:r>
              <a:rPr lang="en-US" altLang="zh-CN" err="1">
                <a:latin typeface="Times New Roman" panose="02020603050405020304" pitchFamily="18" charset="0"/>
              </a:rPr>
              <a:t>sb</a:t>
            </a:r>
            <a:r>
              <a:rPr lang="en-US" altLang="zh-CN">
                <a:latin typeface="Times New Roman" panose="02020603050405020304" pitchFamily="18" charset="0"/>
                <a:sym typeface="+mn-ea"/>
              </a:rPr>
              <a:t>’</a:t>
            </a:r>
            <a:r>
              <a:rPr lang="en-US" altLang="zh-CN" err="1">
                <a:latin typeface="Times New Roman" panose="02020603050405020304" pitchFamily="18" charset="0"/>
              </a:rPr>
              <a:t>s</a:t>
            </a:r>
            <a:r>
              <a:rPr lang="en-US" altLang="zh-CN">
                <a:latin typeface="Times New Roman" panose="02020603050405020304" pitchFamily="18" charset="0"/>
              </a:rPr>
              <a:t> life </a:t>
            </a:r>
            <a:r>
              <a:rPr lang="en-US" altLang="zh-CN">
                <a:latin typeface="Arial" panose="020B0604020202020204" pitchFamily="34" charset="0"/>
              </a:rPr>
              <a:t> </a:t>
            </a:r>
            <a:endParaRPr lang="en-US" altLang="zh-CN">
              <a:latin typeface="Arial" panose="020B0604020202020204" pitchFamily="34" charset="0"/>
            </a:endParaRPr>
          </a:p>
        </p:txBody>
      </p:sp>
      <p:sp>
        <p:nvSpPr>
          <p:cNvPr id="51208" name="矩形 51207"/>
          <p:cNvSpPr/>
          <p:nvPr/>
        </p:nvSpPr>
        <p:spPr>
          <a:xfrm>
            <a:off x="1763713" y="2636838"/>
            <a:ext cx="5256212" cy="503237"/>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51210" name="右箭头 51209"/>
          <p:cNvSpPr/>
          <p:nvPr/>
        </p:nvSpPr>
        <p:spPr>
          <a:xfrm>
            <a:off x="539750" y="4761548"/>
            <a:ext cx="8280400" cy="217487"/>
          </a:xfrm>
          <a:prstGeom prst="rightArrow">
            <a:avLst>
              <a:gd name="adj1" fmla="val 50000"/>
              <a:gd name="adj2" fmla="val 951827"/>
            </a:avLst>
          </a:prstGeom>
          <a:solidFill>
            <a:srgbClr val="CCECFF"/>
          </a:solidFill>
          <a:ln w="9525" cap="flat" cmpd="sng">
            <a:solidFill>
              <a:schemeClr val="tx1"/>
            </a:solidFill>
            <a:prstDash val="solid"/>
            <a:miter/>
            <a:headEnd type="none" w="med" len="med"/>
            <a:tailEnd type="none" w="med" len="med"/>
          </a:ln>
        </p:spPr>
        <p:txBody>
          <a:bodyPr/>
          <a:p>
            <a:endParaRPr lang="zh-CN" altLang="en-US"/>
          </a:p>
        </p:txBody>
      </p:sp>
      <p:sp>
        <p:nvSpPr>
          <p:cNvPr id="51213" name="文本框 51212"/>
          <p:cNvSpPr txBox="1"/>
          <p:nvPr/>
        </p:nvSpPr>
        <p:spPr>
          <a:xfrm>
            <a:off x="3635375" y="5048885"/>
            <a:ext cx="973138" cy="519113"/>
          </a:xfrm>
          <a:prstGeom prst="rect">
            <a:avLst/>
          </a:prstGeom>
          <a:solidFill>
            <a:srgbClr val="E0F2FC"/>
          </a:solidFill>
          <a:ln w="9525">
            <a:noFill/>
          </a:ln>
        </p:spPr>
        <p:txBody>
          <a:bodyPr wrap="none" anchor="t">
            <a:spAutoFit/>
          </a:bodyPr>
          <a:p>
            <a:pPr>
              <a:buFontTx/>
            </a:pPr>
            <a:r>
              <a:rPr lang="en-US" altLang="zh-CN" sz="2800">
                <a:latin typeface="Times New Roman" panose="02020603050405020304" pitchFamily="18" charset="0"/>
              </a:rPr>
              <a:t>stress</a:t>
            </a:r>
            <a:endParaRPr lang="en-US" altLang="zh-CN" sz="2800">
              <a:latin typeface="Times New Roman" panose="02020603050405020304" pitchFamily="18" charset="0"/>
            </a:endParaRPr>
          </a:p>
        </p:txBody>
      </p:sp>
      <p:sp>
        <p:nvSpPr>
          <p:cNvPr id="51214" name="文本框 51213"/>
          <p:cNvSpPr txBox="1"/>
          <p:nvPr/>
        </p:nvSpPr>
        <p:spPr>
          <a:xfrm>
            <a:off x="624523" y="4107180"/>
            <a:ext cx="1858962" cy="519113"/>
          </a:xfrm>
          <a:prstGeom prst="rect">
            <a:avLst/>
          </a:prstGeom>
          <a:solidFill>
            <a:schemeClr val="accent3">
              <a:lumMod val="95000"/>
            </a:schemeClr>
          </a:solidFill>
          <a:ln w="9525">
            <a:solidFill>
              <a:srgbClr val="E0F2FC"/>
            </a:solidFill>
          </a:ln>
        </p:spPr>
        <p:txBody>
          <a:bodyPr wrap="none" anchor="t">
            <a:spAutoFit/>
          </a:bodyPr>
          <a:p>
            <a:pPr>
              <a:buFontTx/>
            </a:pPr>
            <a:r>
              <a:rPr lang="en-US" altLang="zh-CN" sz="2800">
                <a:latin typeface="Times New Roman" panose="02020603050405020304" pitchFamily="18" charset="0"/>
              </a:rPr>
              <a:t>suffer from</a:t>
            </a:r>
            <a:r>
              <a:rPr lang="en-US" altLang="zh-CN">
                <a:latin typeface="Arial" panose="020B0604020202020204" pitchFamily="34" charset="0"/>
              </a:rPr>
              <a:t> </a:t>
            </a:r>
            <a:endParaRPr lang="en-US" altLang="zh-CN">
              <a:latin typeface="Arial" panose="020B0604020202020204" pitchFamily="34" charset="0"/>
            </a:endParaRPr>
          </a:p>
        </p:txBody>
      </p:sp>
      <p:sp>
        <p:nvSpPr>
          <p:cNvPr id="51215" name="文本框 51214"/>
          <p:cNvSpPr txBox="1"/>
          <p:nvPr/>
        </p:nvSpPr>
        <p:spPr>
          <a:xfrm>
            <a:off x="3132138" y="3320098"/>
            <a:ext cx="2112962" cy="1373187"/>
          </a:xfrm>
          <a:prstGeom prst="rect">
            <a:avLst/>
          </a:prstGeom>
          <a:solidFill>
            <a:schemeClr val="accent5">
              <a:lumMod val="90000"/>
            </a:schemeClr>
          </a:solidFill>
          <a:ln w="9525">
            <a:noFill/>
          </a:ln>
        </p:spPr>
        <p:txBody>
          <a:bodyPr wrap="none" anchor="t">
            <a:spAutoFit/>
          </a:bodyPr>
          <a:p>
            <a:pPr>
              <a:buFontTx/>
            </a:pPr>
            <a:r>
              <a:rPr lang="en-US" altLang="zh-CN" sz="2800">
                <a:latin typeface="Times New Roman" panose="02020603050405020304" pitchFamily="18" charset="0"/>
              </a:rPr>
              <a:t>deal with</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cope with</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struggle with</a:t>
            </a:r>
            <a:r>
              <a:rPr lang="en-US" altLang="zh-CN">
                <a:latin typeface="Arial" panose="020B0604020202020204" pitchFamily="34" charset="0"/>
              </a:rPr>
              <a:t> </a:t>
            </a:r>
            <a:endParaRPr lang="en-US" altLang="zh-CN">
              <a:latin typeface="Arial" panose="020B0604020202020204" pitchFamily="34" charset="0"/>
            </a:endParaRPr>
          </a:p>
        </p:txBody>
      </p:sp>
      <p:sp>
        <p:nvSpPr>
          <p:cNvPr id="51216" name="文本框 51215"/>
          <p:cNvSpPr txBox="1"/>
          <p:nvPr/>
        </p:nvSpPr>
        <p:spPr>
          <a:xfrm>
            <a:off x="6227763" y="3680460"/>
            <a:ext cx="1193800" cy="946150"/>
          </a:xfrm>
          <a:prstGeom prst="rect">
            <a:avLst/>
          </a:prstGeom>
          <a:solidFill>
            <a:schemeClr val="accent1">
              <a:lumMod val="75000"/>
            </a:schemeClr>
          </a:solidFill>
          <a:ln w="9525">
            <a:noFill/>
          </a:ln>
        </p:spPr>
        <p:txBody>
          <a:bodyPr wrap="none" anchor="t">
            <a:spAutoFit/>
          </a:bodyPr>
          <a:p>
            <a:pPr>
              <a:buFontTx/>
            </a:pPr>
            <a:r>
              <a:rPr lang="en-US" altLang="zh-CN" sz="2800">
                <a:latin typeface="Times New Roman" panose="02020603050405020304" pitchFamily="18" charset="0"/>
              </a:rPr>
              <a:t>relieve</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reduce</a:t>
            </a:r>
            <a:r>
              <a:rPr lang="en-US" altLang="zh-CN">
                <a:latin typeface="Arial" panose="020B0604020202020204" pitchFamily="34" charset="0"/>
              </a:rPr>
              <a:t> </a:t>
            </a:r>
            <a:endParaRPr lang="en-US" altLang="zh-CN">
              <a:latin typeface="Arial" panose="020B0604020202020204" pitchFamily="34" charset="0"/>
            </a:endParaRPr>
          </a:p>
        </p:txBody>
      </p:sp>
      <p:sp>
        <p:nvSpPr>
          <p:cNvPr id="51217" name="矩形 51216"/>
          <p:cNvSpPr/>
          <p:nvPr/>
        </p:nvSpPr>
        <p:spPr>
          <a:xfrm>
            <a:off x="295910" y="5730399"/>
            <a:ext cx="7786370" cy="460375"/>
          </a:xfrm>
          <a:prstGeom prst="rect">
            <a:avLst/>
          </a:prstGeom>
          <a:solidFill>
            <a:srgbClr val="FFFFFF"/>
          </a:solidFill>
          <a:ln w="9525">
            <a:noFill/>
          </a:ln>
        </p:spPr>
        <p:txBody>
          <a:bodyPr wrap="none" anchor="ctr">
            <a:spAutoFit/>
          </a:bodyPr>
          <a:p>
            <a:r>
              <a:rPr lang="en-US" altLang="zh-CN" sz="2400">
                <a:latin typeface="Times New Roman" panose="02020603050405020304" pitchFamily="18" charset="0"/>
              </a:rPr>
              <a:t>E.g. Things can easily go wrong when people are </a:t>
            </a:r>
            <a:r>
              <a:rPr lang="en-US" altLang="zh-CN" sz="2400">
                <a:solidFill>
                  <a:srgbClr val="9966FF"/>
                </a:solidFill>
                <a:latin typeface="Times New Roman" panose="02020603050405020304" pitchFamily="18" charset="0"/>
              </a:rPr>
              <a:t>under stress</a:t>
            </a:r>
            <a:r>
              <a:rPr lang="en-US" altLang="zh-CN" sz="2400">
                <a:latin typeface="Times New Roman" panose="02020603050405020304" pitchFamily="18" charset="0"/>
              </a:rPr>
              <a:t>.</a:t>
            </a:r>
            <a:r>
              <a:rPr lang="en-US" altLang="zh-CN" sz="2400">
                <a:latin typeface="Arial" panose="020B0604020202020204" pitchFamily="34" charset="0"/>
              </a:rPr>
              <a:t> </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blinds(horizontal)">
                                      <p:cBhvr>
                                        <p:cTn id="7" dur="500"/>
                                        <p:tgtEl>
                                          <p:spTgt spid="5120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07"/>
                                        </p:tgtEl>
                                        <p:attrNameLst>
                                          <p:attrName>style.visibility</p:attrName>
                                        </p:attrNameLst>
                                      </p:cBhvr>
                                      <p:to>
                                        <p:strVal val="visible"/>
                                      </p:to>
                                    </p:set>
                                    <p:animEffect transition="in" filter="blinds(horizontal)">
                                      <p:cBhvr>
                                        <p:cTn id="10" dur="500"/>
                                        <p:tgtEl>
                                          <p:spTgt spid="5120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213"/>
                                        </p:tgtEl>
                                        <p:attrNameLst>
                                          <p:attrName>style.visibility</p:attrName>
                                        </p:attrNameLst>
                                      </p:cBhvr>
                                      <p:to>
                                        <p:strVal val="visible"/>
                                      </p:to>
                                    </p:set>
                                    <p:animEffect transition="in" filter="blinds(horizontal)">
                                      <p:cBhvr>
                                        <p:cTn id="15" dur="500"/>
                                        <p:tgtEl>
                                          <p:spTgt spid="512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1210"/>
                                        </p:tgtEl>
                                        <p:attrNameLst>
                                          <p:attrName>style.visibility</p:attrName>
                                        </p:attrNameLst>
                                      </p:cBhvr>
                                      <p:to>
                                        <p:strVal val="visible"/>
                                      </p:to>
                                    </p:set>
                                    <p:animEffect transition="in" filter="checkerboard(across)">
                                      <p:cBhvr>
                                        <p:cTn id="20" dur="500"/>
                                        <p:tgtEl>
                                          <p:spTgt spid="512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214"/>
                                        </p:tgtEl>
                                        <p:attrNameLst>
                                          <p:attrName>style.visibility</p:attrName>
                                        </p:attrNameLst>
                                      </p:cBhvr>
                                      <p:to>
                                        <p:strVal val="visible"/>
                                      </p:to>
                                    </p:set>
                                    <p:animEffect transition="in" filter="blinds(horizontal)">
                                      <p:cBhvr>
                                        <p:cTn id="25" dur="500"/>
                                        <p:tgtEl>
                                          <p:spTgt spid="512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1215"/>
                                        </p:tgtEl>
                                        <p:attrNameLst>
                                          <p:attrName>style.visibility</p:attrName>
                                        </p:attrNameLst>
                                      </p:cBhvr>
                                      <p:to>
                                        <p:strVal val="visible"/>
                                      </p:to>
                                    </p:set>
                                    <p:animEffect transition="in" filter="blinds(horizontal)">
                                      <p:cBhvr>
                                        <p:cTn id="30" dur="500"/>
                                        <p:tgtEl>
                                          <p:spTgt spid="512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16"/>
                                        </p:tgtEl>
                                        <p:attrNameLst>
                                          <p:attrName>style.visibility</p:attrName>
                                        </p:attrNameLst>
                                      </p:cBhvr>
                                      <p:to>
                                        <p:strVal val="visible"/>
                                      </p:to>
                                    </p:set>
                                    <p:animEffect transition="in" filter="blinds(horizontal)">
                                      <p:cBhvr>
                                        <p:cTn id="35" dur="500"/>
                                        <p:tgtEl>
                                          <p:spTgt spid="5121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1217"/>
                                        </p:tgtEl>
                                        <p:attrNameLst>
                                          <p:attrName>style.visibility</p:attrName>
                                        </p:attrNameLst>
                                      </p:cBhvr>
                                      <p:to>
                                        <p:strVal val="visible"/>
                                      </p:to>
                                    </p:set>
                                    <p:animEffect transition="in" filter="blinds(horizontal)">
                                      <p:cBhvr>
                                        <p:cTn id="40" dur="500"/>
                                        <p:tgtEl>
                                          <p:spTgt spid="51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51207" grpId="0"/>
      <p:bldP spid="51208" grpId="0" animBg="1"/>
      <p:bldP spid="51213" grpId="0" bldLvl="0" animBg="1"/>
      <p:bldP spid="51214" grpId="0" bldLvl="0" animBg="1"/>
      <p:bldP spid="51215" grpId="0" bldLvl="0" animBg="1"/>
      <p:bldP spid="51216" grpId="0" bldLvl="0" animBg="1"/>
      <p:bldP spid="5121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2232" name="矩形 52231"/>
          <p:cNvSpPr/>
          <p:nvPr/>
        </p:nvSpPr>
        <p:spPr>
          <a:xfrm>
            <a:off x="179705" y="1102995"/>
            <a:ext cx="8963660" cy="460375"/>
          </a:xfrm>
          <a:prstGeom prst="rect">
            <a:avLst/>
          </a:prstGeom>
          <a:noFill/>
          <a:ln w="9525">
            <a:noFill/>
          </a:ln>
        </p:spPr>
        <p:txBody>
          <a:bodyPr wrap="square" anchor="ctr">
            <a:spAutoFit/>
          </a:bodyPr>
          <a:p>
            <a:r>
              <a:rPr lang="en-US" altLang="zh-CN" sz="2400">
                <a:latin typeface="Times New Roman" panose="02020603050405020304" pitchFamily="18" charset="0"/>
              </a:rPr>
              <a:t>The company </a:t>
            </a:r>
            <a:r>
              <a:rPr lang="en-US" altLang="zh-CN" sz="2400">
                <a:solidFill>
                  <a:srgbClr val="9966FF"/>
                </a:solidFill>
                <a:latin typeface="Times New Roman" panose="02020603050405020304" pitchFamily="18" charset="0"/>
              </a:rPr>
              <a:t>places too much stress on</a:t>
            </a:r>
            <a:r>
              <a:rPr lang="en-US" altLang="zh-CN" sz="2400">
                <a:latin typeface="Times New Roman" panose="02020603050405020304" pitchFamily="18" charset="0"/>
              </a:rPr>
              <a:t> cost and not enough on quality.</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2233" name="矩形 52232"/>
          <p:cNvSpPr/>
          <p:nvPr/>
        </p:nvSpPr>
        <p:spPr>
          <a:xfrm>
            <a:off x="250508" y="1563529"/>
            <a:ext cx="4529455" cy="460375"/>
          </a:xfrm>
          <a:prstGeom prst="rect">
            <a:avLst/>
          </a:prstGeom>
          <a:solidFill>
            <a:srgbClr val="FFFFFF"/>
          </a:solidFill>
          <a:ln w="9525">
            <a:noFill/>
          </a:ln>
        </p:spPr>
        <p:txBody>
          <a:bodyPr wrap="none" anchor="ctr">
            <a:spAutoFit/>
          </a:bodyPr>
          <a:p>
            <a:r>
              <a:rPr lang="en-US" altLang="zh-CN" sz="2400">
                <a:latin typeface="Times New Roman" panose="02020603050405020304" pitchFamily="18" charset="0"/>
              </a:rPr>
              <a:t>She </a:t>
            </a:r>
            <a:r>
              <a:rPr lang="en-US" altLang="zh-CN" sz="2400">
                <a:solidFill>
                  <a:srgbClr val="9966FF"/>
                </a:solidFill>
                <a:latin typeface="Times New Roman" panose="02020603050405020304" pitchFamily="18" charset="0"/>
              </a:rPr>
              <a:t>lays great stress on</a:t>
            </a:r>
            <a:r>
              <a:rPr lang="en-US" altLang="zh-CN" sz="2400">
                <a:latin typeface="Times New Roman" panose="02020603050405020304" pitchFamily="18" charset="0"/>
              </a:rPr>
              <a:t> punctuality.</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2234" name="矩形 52233"/>
          <p:cNvSpPr/>
          <p:nvPr/>
        </p:nvSpPr>
        <p:spPr>
          <a:xfrm>
            <a:off x="272415" y="2512060"/>
            <a:ext cx="8646160" cy="460375"/>
          </a:xfrm>
          <a:prstGeom prst="rect">
            <a:avLst/>
          </a:prstGeom>
          <a:noFill/>
          <a:ln w="9525">
            <a:noFill/>
          </a:ln>
        </p:spPr>
        <p:txBody>
          <a:bodyPr wrap="square" anchor="ctr">
            <a:spAutoFit/>
          </a:bodyPr>
          <a:p>
            <a:pPr algn="l"/>
            <a:r>
              <a:rPr lang="en-US" altLang="zh-CN" sz="2400">
                <a:latin typeface="Times New Roman" panose="02020603050405020304" pitchFamily="18" charset="0"/>
              </a:rPr>
              <a:t>I must </a:t>
            </a:r>
            <a:r>
              <a:rPr lang="en-US" altLang="zh-CN" sz="2400">
                <a:solidFill>
                  <a:srgbClr val="9966FF"/>
                </a:solidFill>
                <a:latin typeface="Times New Roman" panose="02020603050405020304" pitchFamily="18" charset="0"/>
              </a:rPr>
              <a:t>stress</a:t>
            </a:r>
            <a:r>
              <a:rPr lang="en-US" altLang="zh-CN" sz="2400">
                <a:latin typeface="Times New Roman" panose="02020603050405020304" pitchFamily="18" charset="0"/>
              </a:rPr>
              <a:t> that every one of you must keep the project a secret. </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2237" name="矩形 52236"/>
          <p:cNvSpPr/>
          <p:nvPr/>
        </p:nvSpPr>
        <p:spPr>
          <a:xfrm>
            <a:off x="272415" y="3071654"/>
            <a:ext cx="6038850" cy="460375"/>
          </a:xfrm>
          <a:prstGeom prst="rect">
            <a:avLst/>
          </a:prstGeom>
          <a:noFill/>
          <a:ln w="9525">
            <a:noFill/>
          </a:ln>
        </p:spPr>
        <p:txBody>
          <a:bodyPr wrap="none" anchor="ctr">
            <a:spAutoFit/>
          </a:bodyPr>
          <a:p>
            <a:r>
              <a:rPr lang="en-US" altLang="zh-CN" sz="2400">
                <a:latin typeface="Times New Roman" panose="02020603050405020304" pitchFamily="18" charset="0"/>
              </a:rPr>
              <a:t>He </a:t>
            </a:r>
            <a:r>
              <a:rPr lang="en-US" altLang="zh-CN" sz="2400">
                <a:solidFill>
                  <a:srgbClr val="9966FF"/>
                </a:solidFill>
                <a:latin typeface="Times New Roman" panose="02020603050405020304" pitchFamily="18" charset="0"/>
              </a:rPr>
              <a:t>stressed the importance of</a:t>
            </a:r>
            <a:r>
              <a:rPr lang="en-US" altLang="zh-CN" sz="2400">
                <a:latin typeface="Times New Roman" panose="02020603050405020304" pitchFamily="18" charset="0"/>
              </a:rPr>
              <a:t> a good education. </a:t>
            </a:r>
            <a:endParaRPr lang="en-US" altLang="zh-CN" sz="2400">
              <a:latin typeface="Times New Roman" panose="02020603050405020304" pitchFamily="18" charset="0"/>
            </a:endParaRPr>
          </a:p>
        </p:txBody>
      </p:sp>
      <p:sp>
        <p:nvSpPr>
          <p:cNvPr id="36870" name="文本框 36869"/>
          <p:cNvSpPr txBox="1"/>
          <p:nvPr/>
        </p:nvSpPr>
        <p:spPr>
          <a:xfrm>
            <a:off x="272415" y="40068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break down</a:t>
            </a:r>
            <a:r>
              <a:rPr lang="en-US" altLang="zh-CN" sz="2400" b="1">
                <a:latin typeface="Times New Roman" panose="02020603050405020304" pitchFamily="18" charset="0"/>
              </a:rPr>
              <a:t> in the following sentences.</a:t>
            </a:r>
            <a:endParaRPr lang="en-US" altLang="zh-CN" sz="2400">
              <a:latin typeface="Arial" panose="020B0604020202020204" pitchFamily="34" charset="0"/>
            </a:endParaRPr>
          </a:p>
        </p:txBody>
      </p:sp>
      <p:sp>
        <p:nvSpPr>
          <p:cNvPr id="50198" name="矩形 50197"/>
          <p:cNvSpPr/>
          <p:nvPr/>
        </p:nvSpPr>
        <p:spPr>
          <a:xfrm>
            <a:off x="5357813" y="1956594"/>
            <a:ext cx="3598545" cy="398780"/>
          </a:xfrm>
          <a:prstGeom prst="rect">
            <a:avLst/>
          </a:prstGeom>
          <a:solidFill>
            <a:srgbClr val="E0F2FC"/>
          </a:solidFill>
          <a:ln w="9525">
            <a:noFill/>
          </a:ln>
        </p:spPr>
        <p:txBody>
          <a:bodyPr wrap="none" anchor="ctr">
            <a:spAutoFit/>
          </a:bodyPr>
          <a:p>
            <a:r>
              <a:rPr lang="en-US" altLang="zh-CN" sz="2000" i="1">
                <a:latin typeface="Times New Roman" panose="02020603050405020304" pitchFamily="18" charset="0"/>
              </a:rPr>
              <a:t>n.</a:t>
            </a:r>
            <a:r>
              <a:rPr lang="en-US" altLang="zh-CN" sz="2000">
                <a:latin typeface="Times New Roman" panose="02020603050405020304" pitchFamily="18" charset="0"/>
              </a:rPr>
              <a:t> special importance given to sth </a:t>
            </a:r>
            <a:endParaRPr lang="en-US" altLang="zh-CN" sz="2000">
              <a:latin typeface="Times New Roman" panose="02020603050405020304" pitchFamily="18" charset="0"/>
            </a:endParaRPr>
          </a:p>
        </p:txBody>
      </p:sp>
      <p:sp>
        <p:nvSpPr>
          <p:cNvPr id="2" name="矩形 1"/>
          <p:cNvSpPr/>
          <p:nvPr/>
        </p:nvSpPr>
        <p:spPr>
          <a:xfrm>
            <a:off x="5237163" y="3532029"/>
            <a:ext cx="3719195" cy="398780"/>
          </a:xfrm>
          <a:prstGeom prst="rect">
            <a:avLst/>
          </a:prstGeom>
          <a:solidFill>
            <a:srgbClr val="E0F2FC"/>
          </a:solidFill>
          <a:ln w="9525">
            <a:noFill/>
          </a:ln>
        </p:spPr>
        <p:txBody>
          <a:bodyPr wrap="none" anchor="ctr">
            <a:spAutoFit/>
          </a:bodyPr>
          <a:p>
            <a:r>
              <a:rPr lang="en-US" altLang="zh-CN" sz="2000" i="1">
                <a:latin typeface="Times New Roman" panose="02020603050405020304" pitchFamily="18" charset="0"/>
              </a:rPr>
              <a:t>v</a:t>
            </a:r>
            <a:r>
              <a:rPr lang="en-US" altLang="zh-CN" sz="2000">
                <a:latin typeface="Times New Roman" panose="02020603050405020304" pitchFamily="18" charset="0"/>
              </a:rPr>
              <a:t>. to emphasize a fact, an idea, etc.  </a:t>
            </a:r>
            <a:endParaRPr lang="en-US" altLang="zh-CN" sz="2000">
              <a:latin typeface="Times New Roman" panose="02020603050405020304" pitchFamily="18" charset="0"/>
            </a:endParaRPr>
          </a:p>
        </p:txBody>
      </p:sp>
      <p:sp>
        <p:nvSpPr>
          <p:cNvPr id="53254" name="矩形 53253"/>
          <p:cNvSpPr/>
          <p:nvPr/>
        </p:nvSpPr>
        <p:spPr>
          <a:xfrm>
            <a:off x="323850" y="3985736"/>
            <a:ext cx="6546215" cy="460375"/>
          </a:xfrm>
          <a:prstGeom prst="rect">
            <a:avLst/>
          </a:prstGeom>
          <a:noFill/>
          <a:ln w="9525">
            <a:noFill/>
          </a:ln>
        </p:spPr>
        <p:txBody>
          <a:bodyPr wrap="none" anchor="ctr">
            <a:spAutoFit/>
          </a:bodyPr>
          <a:p>
            <a:r>
              <a:rPr lang="en-US" altLang="zh-CN" sz="2400">
                <a:latin typeface="Times New Roman" panose="02020603050405020304" pitchFamily="18" charset="0"/>
              </a:rPr>
              <a:t>In “strategic”, the </a:t>
            </a:r>
            <a:r>
              <a:rPr lang="en-US" altLang="zh-CN" sz="2400">
                <a:solidFill>
                  <a:srgbClr val="9966FF"/>
                </a:solidFill>
                <a:latin typeface="Times New Roman" panose="02020603050405020304" pitchFamily="18" charset="0"/>
              </a:rPr>
              <a:t>stress</a:t>
            </a:r>
            <a:r>
              <a:rPr lang="en-US" altLang="zh-CN" sz="2400">
                <a:latin typeface="Times New Roman" panose="02020603050405020304" pitchFamily="18" charset="0"/>
              </a:rPr>
              <a:t> falls on the second syllable.</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3255" name="矩形 53254"/>
          <p:cNvSpPr/>
          <p:nvPr/>
        </p:nvSpPr>
        <p:spPr>
          <a:xfrm>
            <a:off x="179705" y="4967764"/>
            <a:ext cx="5483860" cy="460375"/>
          </a:xfrm>
          <a:prstGeom prst="rect">
            <a:avLst/>
          </a:prstGeom>
          <a:noFill/>
          <a:ln w="9525">
            <a:noFill/>
          </a:ln>
        </p:spPr>
        <p:txBody>
          <a:bodyPr wrap="none" anchor="ctr">
            <a:spAutoFit/>
          </a:bodyPr>
          <a:p>
            <a:r>
              <a:rPr lang="en-US" altLang="zh-CN" sz="2400">
                <a:latin typeface="Times New Roman" panose="02020603050405020304" pitchFamily="18" charset="0"/>
              </a:rPr>
              <a:t>You </a:t>
            </a:r>
            <a:r>
              <a:rPr lang="en-US" altLang="zh-CN" sz="2400">
                <a:solidFill>
                  <a:srgbClr val="9966FF"/>
                </a:solidFill>
                <a:latin typeface="Times New Roman" panose="02020603050405020304" pitchFamily="18" charset="0"/>
              </a:rPr>
              <a:t>stress </a:t>
            </a:r>
            <a:r>
              <a:rPr lang="en-US" altLang="zh-CN" sz="2400">
                <a:latin typeface="Times New Roman" panose="02020603050405020304" pitchFamily="18" charset="0"/>
              </a:rPr>
              <a:t>the first syllable in “happiness”.  </a:t>
            </a:r>
            <a:endParaRPr lang="en-US" altLang="zh-CN" sz="2400">
              <a:latin typeface="Times New Roman" panose="02020603050405020304" pitchFamily="18" charset="0"/>
            </a:endParaRPr>
          </a:p>
        </p:txBody>
      </p:sp>
      <p:sp>
        <p:nvSpPr>
          <p:cNvPr id="3" name="矩形 2"/>
          <p:cNvSpPr/>
          <p:nvPr/>
        </p:nvSpPr>
        <p:spPr>
          <a:xfrm>
            <a:off x="1652270" y="4446270"/>
            <a:ext cx="7304405" cy="398780"/>
          </a:xfrm>
          <a:prstGeom prst="rect">
            <a:avLst/>
          </a:prstGeom>
          <a:solidFill>
            <a:srgbClr val="E0F2FC"/>
          </a:solidFill>
          <a:ln w="9525">
            <a:noFill/>
          </a:ln>
        </p:spPr>
        <p:txBody>
          <a:bodyPr wrap="square" anchor="ctr">
            <a:spAutoFit/>
          </a:bodyPr>
          <a:p>
            <a:pPr algn="l"/>
            <a:r>
              <a:rPr lang="en-US" altLang="zh-CN" sz="2000" i="1">
                <a:latin typeface="Times New Roman" panose="02020603050405020304" pitchFamily="18" charset="0"/>
              </a:rPr>
              <a:t>n</a:t>
            </a:r>
            <a:r>
              <a:rPr lang="en-US" altLang="zh-CN" sz="2000">
                <a:latin typeface="Times New Roman" panose="02020603050405020304" pitchFamily="18" charset="0"/>
              </a:rPr>
              <a:t>. an extra force used when pronouncing a particular word or syllable   </a:t>
            </a:r>
            <a:endParaRPr lang="en-US" altLang="zh-CN" sz="2000">
              <a:latin typeface="Times New Roman" panose="02020603050405020304" pitchFamily="18" charset="0"/>
            </a:endParaRPr>
          </a:p>
        </p:txBody>
      </p:sp>
      <p:sp>
        <p:nvSpPr>
          <p:cNvPr id="4" name="矩形 3"/>
          <p:cNvSpPr/>
          <p:nvPr/>
        </p:nvSpPr>
        <p:spPr>
          <a:xfrm>
            <a:off x="2980373" y="5428139"/>
            <a:ext cx="5975985" cy="398780"/>
          </a:xfrm>
          <a:prstGeom prst="rect">
            <a:avLst/>
          </a:prstGeom>
          <a:solidFill>
            <a:srgbClr val="E0F2FC"/>
          </a:solidFill>
          <a:ln w="9525">
            <a:noFill/>
          </a:ln>
        </p:spPr>
        <p:txBody>
          <a:bodyPr wrap="none" anchor="ctr">
            <a:spAutoFit/>
          </a:bodyPr>
          <a:p>
            <a:pPr algn="l"/>
            <a:r>
              <a:rPr lang="en-US" altLang="zh-CN" sz="2000" i="1">
                <a:latin typeface="Times New Roman" panose="02020603050405020304" pitchFamily="18" charset="0"/>
              </a:rPr>
              <a:t>v</a:t>
            </a:r>
            <a:r>
              <a:rPr lang="en-US" altLang="zh-CN" sz="2000">
                <a:latin typeface="Times New Roman" panose="02020603050405020304" pitchFamily="18" charset="0"/>
              </a:rPr>
              <a:t>. to give extra force to a word or syllable when saying it   </a:t>
            </a:r>
            <a:endParaRPr lang="en-US" altLang="zh-CN" sz="2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blinds(horizontal)">
                                      <p:cBhvr>
                                        <p:cTn id="7" dur="500"/>
                                        <p:tgtEl>
                                          <p:spTgt spid="5223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diamond(in)">
                                      <p:cBhvr>
                                        <p:cTn id="12" dur="20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34"/>
                                        </p:tgtEl>
                                        <p:attrNameLst>
                                          <p:attrName>style.visibility</p:attrName>
                                        </p:attrNameLst>
                                      </p:cBhvr>
                                      <p:to>
                                        <p:strVal val="visible"/>
                                      </p:to>
                                    </p:set>
                                    <p:animEffect transition="in" filter="blinds(horizontal)">
                                      <p:cBhvr>
                                        <p:cTn id="17" dur="500"/>
                                        <p:tgtEl>
                                          <p:spTgt spid="522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237"/>
                                        </p:tgtEl>
                                        <p:attrNameLst>
                                          <p:attrName>style.visibility</p:attrName>
                                        </p:attrNameLst>
                                      </p:cBhvr>
                                      <p:to>
                                        <p:strVal val="visible"/>
                                      </p:to>
                                    </p:set>
                                    <p:animEffect transition="in" filter="blinds(horizontal)">
                                      <p:cBhvr>
                                        <p:cTn id="22" dur="500"/>
                                        <p:tgtEl>
                                          <p:spTgt spid="522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98"/>
                                        </p:tgtEl>
                                        <p:attrNameLst>
                                          <p:attrName>style.visibility</p:attrName>
                                        </p:attrNameLst>
                                      </p:cBhvr>
                                      <p:to>
                                        <p:strVal val="visible"/>
                                      </p:to>
                                    </p:set>
                                    <p:animEffect transition="in" filter="blinds(horizontal)">
                                      <p:cBhvr>
                                        <p:cTn id="27" dur="500"/>
                                        <p:tgtEl>
                                          <p:spTgt spid="5019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P spid="52233" grpId="0" bldLvl="0" animBg="1"/>
      <p:bldP spid="52234" grpId="0"/>
      <p:bldP spid="52237" grpId="0"/>
      <p:bldP spid="50198" grpId="0" bldLvl="0" animBg="1"/>
      <p:bldP spid="2" grpId="0" bldLvl="0" animBg="1"/>
      <p:bldP spid="3" grpId="0" bldLvl="0" animBg="1"/>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61" name="矩形 70660"/>
          <p:cNvSpPr/>
          <p:nvPr/>
        </p:nvSpPr>
        <p:spPr>
          <a:xfrm>
            <a:off x="179705" y="1127125"/>
            <a:ext cx="8552180" cy="4786630"/>
          </a:xfrm>
          <a:prstGeom prst="rect">
            <a:avLst/>
          </a:prstGeom>
          <a:noFill/>
          <a:ln w="9525">
            <a:noFill/>
          </a:ln>
        </p:spPr>
        <p:txBody>
          <a:bodyPr wrap="square" anchor="ctr">
            <a:spAutoFit/>
          </a:bodyPr>
          <a:p>
            <a:pPr marL="342900" indent="-342900" algn="l">
              <a:lnSpc>
                <a:spcPct val="110000"/>
              </a:lnSpc>
              <a:buAutoNum type="arabicPeriod"/>
            </a:pPr>
            <a:r>
              <a:rPr lang="zh-CN" altLang="en-US" sz="2800" dirty="0">
                <a:latin typeface="Times New Roman" panose="02020603050405020304" pitchFamily="18" charset="0"/>
              </a:rPr>
              <a:t>一些人受工作压力的影响，最后病倒了。</a:t>
            </a:r>
            <a:endParaRPr lang="zh-CN" altLang="en-US" sz="2800" dirty="0">
              <a:latin typeface="Times New Roman" panose="02020603050405020304" pitchFamily="18" charset="0"/>
            </a:endParaRPr>
          </a:p>
          <a:p>
            <a:pPr marL="342900" indent="-342900" algn="l">
              <a:lnSpc>
                <a:spcPct val="110000"/>
              </a:lnSpc>
            </a:pPr>
            <a:r>
              <a:rPr lang="zh-CN" altLang="en-US" sz="2800" dirty="0">
                <a:latin typeface="Times New Roman" panose="02020603050405020304" pitchFamily="18" charset="0"/>
              </a:rPr>
              <a:t>    </a:t>
            </a:r>
            <a:r>
              <a:rPr lang="en-US" altLang="zh-CN" sz="2800" dirty="0">
                <a:latin typeface="Times New Roman" panose="02020603050405020304" pitchFamily="18" charset="0"/>
              </a:rPr>
              <a:t>Some people suffer from </a:t>
            </a:r>
            <a:r>
              <a:rPr lang="en-US" altLang="zh-CN" sz="2800">
                <a:solidFill>
                  <a:srgbClr val="9933FF"/>
                </a:solidFill>
                <a:latin typeface="Times New Roman" panose="02020603050405020304" pitchFamily="18" charset="0"/>
              </a:rPr>
              <a:t>stress</a:t>
            </a:r>
            <a:r>
              <a:rPr lang="en-US" altLang="zh-CN" sz="2800" dirty="0">
                <a:latin typeface="Times New Roman" panose="02020603050405020304" pitchFamily="18" charset="0"/>
              </a:rPr>
              <a:t> at work and become ill as a result.</a:t>
            </a:r>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lgn="l">
              <a:lnSpc>
                <a:spcPct val="110000"/>
              </a:lnSpc>
            </a:pPr>
            <a:endParaRPr lang="en-US" altLang="zh-CN" sz="2800">
              <a:latin typeface="Times New Roman" panose="02020603050405020304" pitchFamily="18" charset="0"/>
            </a:endParaRPr>
          </a:p>
          <a:p>
            <a:pPr marL="342900" indent="-342900" algn="l">
              <a:lnSpc>
                <a:spcPct val="110000"/>
              </a:lnSpc>
            </a:pPr>
            <a:r>
              <a:rPr lang="en-US" altLang="zh-CN" sz="2800">
                <a:latin typeface="Times New Roman" panose="02020603050405020304" pitchFamily="18" charset="0"/>
              </a:rPr>
              <a:t>2. She </a:t>
            </a:r>
            <a:r>
              <a:rPr lang="en-US" altLang="zh-CN" sz="2800">
                <a:solidFill>
                  <a:srgbClr val="9933FF"/>
                </a:solidFill>
                <a:latin typeface="Times New Roman" panose="02020603050405020304" pitchFamily="18" charset="0"/>
              </a:rPr>
              <a:t>stresses</a:t>
            </a:r>
            <a:r>
              <a:rPr lang="en-US" altLang="zh-CN" sz="2800">
                <a:solidFill>
                  <a:schemeClr val="tx1"/>
                </a:solidFill>
                <a:latin typeface="Times New Roman" panose="02020603050405020304" pitchFamily="18" charset="0"/>
              </a:rPr>
              <a:t> the syllables</a:t>
            </a:r>
            <a:r>
              <a:rPr lang="en-US" altLang="zh-CN" sz="2800">
                <a:latin typeface="Times New Roman" panose="02020603050405020304" pitchFamily="18" charset="0"/>
              </a:rPr>
              <a:t> as though teaching a child .</a:t>
            </a:r>
            <a:endParaRPr lang="en-US" altLang="zh-CN" sz="2800">
              <a:latin typeface="Times New Roman" panose="02020603050405020304" pitchFamily="18" charset="0"/>
            </a:endParaRPr>
          </a:p>
          <a:p>
            <a:pPr marL="342900" indent="-342900" algn="l">
              <a:lnSpc>
                <a:spcPct val="110000"/>
              </a:lnSpc>
            </a:pPr>
            <a:r>
              <a:rPr lang="en-US" altLang="zh-CN" sz="2800">
                <a:latin typeface="Times New Roman" panose="02020603050405020304" pitchFamily="18" charset="0"/>
              </a:rPr>
              <a:t>    </a:t>
            </a:r>
            <a:r>
              <a:rPr lang="zh-CN" altLang="en-US" sz="2800" dirty="0">
                <a:latin typeface="Times New Roman" panose="02020603050405020304" pitchFamily="18" charset="0"/>
              </a:rPr>
              <a:t>她重读这些音节，像教小孩似的。</a:t>
            </a:r>
            <a:endParaRPr lang="zh-CN" altLang="en-US" sz="2800" dirty="0">
              <a:latin typeface="Times New Roman" panose="02020603050405020304" pitchFamily="18" charset="0"/>
            </a:endParaRPr>
          </a:p>
          <a:p>
            <a:pPr marL="342900" indent="-342900" algn="l">
              <a:lnSpc>
                <a:spcPct val="110000"/>
              </a:lnSpc>
            </a:pPr>
            <a:r>
              <a:rPr lang="zh-CN" altLang="en-US" sz="2800" dirty="0">
                <a:latin typeface="Times New Roman" panose="02020603050405020304" pitchFamily="18" charset="0"/>
              </a:rPr>
              <a:t> </a:t>
            </a:r>
            <a:endParaRPr lang="zh-CN" altLang="en-US" sz="2800" dirty="0">
              <a:latin typeface="Times New Roman" panose="02020603050405020304" pitchFamily="18" charset="0"/>
            </a:endParaRPr>
          </a:p>
          <a:p>
            <a:pPr marL="342900" indent="-342900" algn="l">
              <a:lnSpc>
                <a:spcPct val="110000"/>
              </a:lnSpc>
            </a:pPr>
            <a:r>
              <a:rPr lang="en-US" altLang="zh-CN" sz="2800">
                <a:latin typeface="Times New Roman" panose="02020603050405020304" pitchFamily="18" charset="0"/>
              </a:rPr>
              <a:t>3. </a:t>
            </a:r>
            <a:r>
              <a:rPr lang="zh-CN" altLang="en-US" sz="2800">
                <a:latin typeface="Times New Roman" panose="02020603050405020304" pitchFamily="18" charset="0"/>
              </a:rPr>
              <a:t>我总是一紧张就吃东西</a:t>
            </a:r>
            <a:r>
              <a:rPr lang="zh-CN" altLang="en-US" sz="2800" dirty="0">
                <a:latin typeface="Times New Roman" panose="02020603050405020304" pitchFamily="18" charset="0"/>
              </a:rPr>
              <a:t>。 </a:t>
            </a:r>
            <a:endParaRPr lang="zh-CN" altLang="en-US" sz="2800" dirty="0">
              <a:latin typeface="Times New Roman" panose="02020603050405020304" pitchFamily="18" charset="0"/>
            </a:endParaRPr>
          </a:p>
          <a:p>
            <a:pPr marL="342900" indent="-342900" algn="l">
              <a:lnSpc>
                <a:spcPct val="110000"/>
              </a:lnSpc>
            </a:pPr>
            <a:r>
              <a:rPr lang="en-US" altLang="zh-CN" sz="2800">
                <a:latin typeface="Times New Roman" panose="02020603050405020304" pitchFamily="18" charset="0"/>
              </a:rPr>
              <a:t>    I always eat when I'm </a:t>
            </a:r>
            <a:r>
              <a:rPr lang="en-US" altLang="zh-CN" sz="2800">
                <a:solidFill>
                  <a:srgbClr val="9933FF"/>
                </a:solidFill>
                <a:latin typeface="Times New Roman" panose="02020603050405020304" pitchFamily="18" charset="0"/>
              </a:rPr>
              <a:t>under stress</a:t>
            </a:r>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endParaRPr lang="en-US" altLang="zh-CN" sz="2800">
              <a:latin typeface="Times New Roman" panose="02020603050405020304" pitchFamily="18" charset="0"/>
            </a:endParaRPr>
          </a:p>
        </p:txBody>
      </p:sp>
      <p:sp>
        <p:nvSpPr>
          <p:cNvPr id="2" name="文本框 1"/>
          <p:cNvSpPr txBox="1"/>
          <p:nvPr/>
        </p:nvSpPr>
        <p:spPr>
          <a:xfrm>
            <a:off x="274955" y="256540"/>
            <a:ext cx="8938895" cy="650875"/>
          </a:xfrm>
          <a:prstGeom prst="rect">
            <a:avLst/>
          </a:prstGeom>
          <a:noFill/>
          <a:ln w="9525">
            <a:noFill/>
          </a:ln>
        </p:spPr>
        <p:txBody>
          <a:bodyPr wrap="square">
            <a:spAutoFit/>
          </a:bodyPr>
          <a:p>
            <a:pPr marL="342900" indent="-342900">
              <a:lnSpc>
                <a:spcPct val="130000"/>
              </a:lnSpc>
              <a:buFontTx/>
            </a:pPr>
            <a:r>
              <a:rPr lang="en-US" altLang="zh-CN" sz="2800" b="1">
                <a:latin typeface="Times New Roman" panose="02020603050405020304" pitchFamily="18" charset="0"/>
              </a:rPr>
              <a:t>Translate the following sentences.</a:t>
            </a:r>
            <a:endParaRPr lang="en-US" altLang="zh-CN"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61">
                                            <p:txEl>
                                              <p:charRg st="28" end="83"/>
                                            </p:txEl>
                                          </p:spTgt>
                                        </p:tgtEl>
                                        <p:attrNameLst>
                                          <p:attrName>style.visibility</p:attrName>
                                        </p:attrNameLst>
                                      </p:cBhvr>
                                      <p:to>
                                        <p:strVal val="visible"/>
                                      </p:to>
                                    </p:set>
                                    <p:animEffect transition="in" filter="blinds(horizontal)">
                                      <p:cBhvr>
                                        <p:cTn id="7" dur="500"/>
                                        <p:tgtEl>
                                          <p:spTgt spid="70661">
                                            <p:txEl>
                                              <p:charRg st="28" end="8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661">
                                            <p:txEl>
                                              <p:charRg st="188" end="205"/>
                                            </p:txEl>
                                          </p:spTgt>
                                        </p:tgtEl>
                                        <p:attrNameLst>
                                          <p:attrName>style.visibility</p:attrName>
                                        </p:attrNameLst>
                                      </p:cBhvr>
                                      <p:to>
                                        <p:strVal val="visible"/>
                                      </p:to>
                                    </p:set>
                                    <p:anim calcmode="lin" valueType="num">
                                      <p:cBhvr additive="base">
                                        <p:cTn id="12" dur="500" fill="hold"/>
                                        <p:tgtEl>
                                          <p:spTgt spid="70661">
                                            <p:txEl>
                                              <p:charRg st="188" end="20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0661">
                                            <p:txEl>
                                              <p:charRg st="188" end="20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0661">
                                            <p:txEl>
                                              <p:charRg st="229" end="278"/>
                                            </p:txEl>
                                          </p:spTgt>
                                        </p:tgtEl>
                                        <p:attrNameLst>
                                          <p:attrName>style.visibility</p:attrName>
                                        </p:attrNameLst>
                                      </p:cBhvr>
                                      <p:to>
                                        <p:strVal val="visible"/>
                                      </p:to>
                                    </p:set>
                                    <p:animEffect transition="in" filter="blinds(horizontal)">
                                      <p:cBhvr>
                                        <p:cTn id="18" dur="500"/>
                                        <p:tgtEl>
                                          <p:spTgt spid="70661">
                                            <p:txEl>
                                              <p:charRg st="229" end="2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6" name="Picture 2" descr="C:\Users\hp\Desktop\PPT-2.jpg"/>
          <p:cNvPicPr>
            <a:picLocks noChangeAspect="1"/>
          </p:cNvPicPr>
          <p:nvPr/>
        </p:nvPicPr>
        <p:blipFill>
          <a:blip r:embed="rId1"/>
          <a:stretch>
            <a:fillRect/>
          </a:stretch>
        </p:blipFill>
        <p:spPr>
          <a:xfrm>
            <a:off x="60325" y="0"/>
            <a:ext cx="9144000" cy="6858000"/>
          </a:xfrm>
          <a:prstGeom prst="rect">
            <a:avLst/>
          </a:prstGeom>
          <a:noFill/>
          <a:ln w="9525">
            <a:noFill/>
          </a:ln>
        </p:spPr>
      </p:pic>
      <p:sp>
        <p:nvSpPr>
          <p:cNvPr id="3" name="矩形 2"/>
          <p:cNvSpPr/>
          <p:nvPr/>
        </p:nvSpPr>
        <p:spPr>
          <a:xfrm>
            <a:off x="2016441" y="1271905"/>
            <a:ext cx="4683125" cy="4681855"/>
          </a:xfrm>
          <a:prstGeom prst="rect">
            <a:avLst/>
          </a:prstGeom>
          <a:solidFill>
            <a:schemeClr val="accent5"/>
          </a:solidFill>
          <a:ln>
            <a:noFill/>
          </a:ln>
          <a:effectLst>
            <a:glow rad="63500">
              <a:schemeClr val="accent1">
                <a:satMod val="175000"/>
                <a:alpha val="40000"/>
              </a:schemeClr>
            </a:glow>
            <a:outerShdw blurRad="50800" dist="38100" dir="5400000" algn="t" rotWithShape="0">
              <a:prstClr val="black">
                <a:alpha val="40000"/>
              </a:prstClr>
            </a:outerShdw>
            <a:softEdge rad="12700"/>
          </a:effectLst>
        </p:spPr>
        <p:txBody>
          <a:bodyPr anchor="ctr"/>
          <a:p>
            <a:pPr algn="ctr" eaLnBrk="1" fontAlgn="base" hangingPunct="1">
              <a:lnSpc>
                <a:spcPct val="100000"/>
              </a:lnSpc>
              <a:spcBef>
                <a:spcPct val="0"/>
              </a:spcBef>
              <a:buFont typeface="Arial" panose="020B0604020202020204" pitchFamily="34" charset="0"/>
              <a:buNone/>
            </a:pPr>
            <a:endParaRPr lang="zh-CN" altLang="en-US" sz="1800" strike="noStrike" noProof="1">
              <a:solidFill>
                <a:srgbClr val="FFFFFF"/>
              </a:solidFill>
              <a:latin typeface="宋体" panose="02010600030101010101" pitchFamily="2" charset="-122"/>
              <a:sym typeface="宋体" panose="02010600030101010101" pitchFamily="2" charset="-122"/>
            </a:endParaRPr>
          </a:p>
        </p:txBody>
      </p:sp>
      <p:sp>
        <p:nvSpPr>
          <p:cNvPr id="54278" name="文本框 54277"/>
          <p:cNvSpPr txBox="1"/>
          <p:nvPr/>
        </p:nvSpPr>
        <p:spPr>
          <a:xfrm>
            <a:off x="2493328" y="1271905"/>
            <a:ext cx="2383790" cy="4523105"/>
          </a:xfrm>
          <a:prstGeom prst="rect">
            <a:avLst/>
          </a:prstGeom>
          <a:noFill/>
          <a:ln w="9525">
            <a:noFill/>
          </a:ln>
        </p:spPr>
        <p:txBody>
          <a:bodyPr wrap="none" anchor="t">
            <a:spAutoFit/>
          </a:bodyPr>
          <a:p>
            <a:pPr>
              <a:buFontTx/>
            </a:pPr>
            <a:r>
              <a:rPr lang="en-US" altLang="zh-CN" sz="3600" b="1">
                <a:solidFill>
                  <a:schemeClr val="accent2"/>
                </a:solidFill>
                <a:latin typeface="Times New Roman" panose="02020603050405020304" pitchFamily="18" charset="0"/>
              </a:rPr>
              <a:t>rate</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shoot up</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struggle</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breakdown</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view</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go through</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concern</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stress</a:t>
            </a:r>
            <a:endParaRPr lang="en-US" altLang="zh-CN" sz="3600" b="1">
              <a:solidFill>
                <a:schemeClr val="accent2"/>
              </a:solidFill>
              <a:latin typeface="Times New Roman" panose="02020603050405020304" pitchFamily="18" charset="0"/>
            </a:endParaRPr>
          </a:p>
        </p:txBody>
      </p:sp>
      <p:sp>
        <p:nvSpPr>
          <p:cNvPr id="8" name="矩形 7"/>
          <p:cNvSpPr/>
          <p:nvPr/>
        </p:nvSpPr>
        <p:spPr>
          <a:xfrm>
            <a:off x="2149789" y="312419"/>
            <a:ext cx="4416425" cy="860425"/>
          </a:xfrm>
          <a:prstGeom prst="rect">
            <a:avLst/>
          </a:prstGeom>
          <a:noFill/>
          <a:ln>
            <a:noFill/>
          </a:ln>
        </p:spPr>
        <p:txBody>
          <a:bodyPr wrap="none" rtlCol="0" anchor="t">
            <a:spAutoFit/>
          </a:bodyPr>
          <a:p>
            <a:pPr algn="ctr" fontAlgn="base"/>
            <a:r>
              <a:rPr lang="en-US" altLang="zh-CN" sz="5000" b="1" strike="noStrike" noProof="1">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cs"/>
              </a:rPr>
              <a:t>Consolidation</a:t>
            </a:r>
            <a:endParaRPr lang="en-US" altLang="zh-CN" sz="5000" b="1" strike="noStrike" noProof="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2" name="图片 1" descr="5E8YU$)L)E3`M])[(_T}L33"/>
          <p:cNvPicPr>
            <a:picLocks noChangeAspect="1"/>
          </p:cNvPicPr>
          <p:nvPr/>
        </p:nvPicPr>
        <p:blipFill>
          <a:blip r:embed="rId2"/>
          <a:stretch>
            <a:fillRect/>
          </a:stretch>
        </p:blipFill>
        <p:spPr>
          <a:xfrm>
            <a:off x="657860" y="314960"/>
            <a:ext cx="8416290" cy="902970"/>
          </a:xfrm>
          <a:prstGeom prst="rect">
            <a:avLst/>
          </a:prstGeom>
        </p:spPr>
      </p:pic>
      <p:pic>
        <p:nvPicPr>
          <p:cNvPr id="3" name="图片 2"/>
          <p:cNvPicPr>
            <a:picLocks noChangeAspect="1"/>
          </p:cNvPicPr>
          <p:nvPr/>
        </p:nvPicPr>
        <p:blipFill>
          <a:blip r:embed="rId3"/>
          <a:stretch>
            <a:fillRect/>
          </a:stretch>
        </p:blipFill>
        <p:spPr>
          <a:xfrm>
            <a:off x="207645" y="1217930"/>
            <a:ext cx="8397875" cy="4826000"/>
          </a:xfrm>
          <a:prstGeom prst="rect">
            <a:avLst/>
          </a:prstGeom>
        </p:spPr>
      </p:pic>
      <p:sp>
        <p:nvSpPr>
          <p:cNvPr id="56327" name="文本框 56326"/>
          <p:cNvSpPr txBox="1"/>
          <p:nvPr/>
        </p:nvSpPr>
        <p:spPr>
          <a:xfrm>
            <a:off x="2626678" y="1903413"/>
            <a:ext cx="100139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struggle</a:t>
            </a:r>
            <a:endParaRPr lang="en-US" altLang="zh-CN" sz="2000">
              <a:solidFill>
                <a:srgbClr val="FF0000"/>
              </a:solidFill>
              <a:latin typeface="Times New Roman" panose="02020603050405020304" pitchFamily="18" charset="0"/>
            </a:endParaRPr>
          </a:p>
        </p:txBody>
      </p:sp>
      <p:sp>
        <p:nvSpPr>
          <p:cNvPr id="56328" name="文本框 56327"/>
          <p:cNvSpPr txBox="1"/>
          <p:nvPr/>
        </p:nvSpPr>
        <p:spPr>
          <a:xfrm>
            <a:off x="5116830" y="2200910"/>
            <a:ext cx="97345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anxious</a:t>
            </a:r>
            <a:endParaRPr lang="en-US" altLang="zh-CN" sz="2000">
              <a:solidFill>
                <a:srgbClr val="FF0000"/>
              </a:solidFill>
              <a:latin typeface="Times New Roman" panose="02020603050405020304" pitchFamily="18" charset="0"/>
            </a:endParaRPr>
          </a:p>
        </p:txBody>
      </p:sp>
      <p:sp>
        <p:nvSpPr>
          <p:cNvPr id="56329" name="文本框 56328"/>
          <p:cNvSpPr txBox="1"/>
          <p:nvPr/>
        </p:nvSpPr>
        <p:spPr>
          <a:xfrm>
            <a:off x="973773" y="3088958"/>
            <a:ext cx="90233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normal</a:t>
            </a:r>
            <a:endParaRPr lang="en-US" altLang="zh-CN" sz="2000">
              <a:solidFill>
                <a:srgbClr val="FF0000"/>
              </a:solidFill>
              <a:latin typeface="Times New Roman" panose="02020603050405020304" pitchFamily="18" charset="0"/>
            </a:endParaRPr>
          </a:p>
        </p:txBody>
      </p:sp>
      <p:sp>
        <p:nvSpPr>
          <p:cNvPr id="56330" name="文本框 56329"/>
          <p:cNvSpPr txBox="1"/>
          <p:nvPr/>
        </p:nvSpPr>
        <p:spPr>
          <a:xfrm>
            <a:off x="2153603" y="3431540"/>
            <a:ext cx="98742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concern</a:t>
            </a:r>
            <a:endParaRPr lang="en-US" altLang="zh-CN" sz="2000">
              <a:solidFill>
                <a:srgbClr val="FF0000"/>
              </a:solidFill>
              <a:latin typeface="Times New Roman" panose="02020603050405020304" pitchFamily="18" charset="0"/>
            </a:endParaRPr>
          </a:p>
        </p:txBody>
      </p:sp>
      <p:sp>
        <p:nvSpPr>
          <p:cNvPr id="56331" name="文本框 56330"/>
          <p:cNvSpPr txBox="1"/>
          <p:nvPr/>
        </p:nvSpPr>
        <p:spPr>
          <a:xfrm>
            <a:off x="5263833" y="3645853"/>
            <a:ext cx="113728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argument</a:t>
            </a:r>
            <a:endParaRPr lang="en-US" altLang="zh-CN" sz="2000">
              <a:solidFill>
                <a:srgbClr val="FF0000"/>
              </a:solidFill>
              <a:latin typeface="Times New Roman" panose="02020603050405020304" pitchFamily="18" charset="0"/>
            </a:endParaRPr>
          </a:p>
        </p:txBody>
      </p:sp>
      <p:sp>
        <p:nvSpPr>
          <p:cNvPr id="56332" name="文本框 56331"/>
          <p:cNvSpPr txBox="1"/>
          <p:nvPr/>
        </p:nvSpPr>
        <p:spPr>
          <a:xfrm>
            <a:off x="3417570" y="4044950"/>
            <a:ext cx="748030"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stress</a:t>
            </a:r>
            <a:endParaRPr lang="en-US" altLang="zh-CN" sz="2000">
              <a:solidFill>
                <a:srgbClr val="FF0000"/>
              </a:solidFill>
              <a:latin typeface="Times New Roman" panose="02020603050405020304" pitchFamily="18" charset="0"/>
            </a:endParaRPr>
          </a:p>
        </p:txBody>
      </p:sp>
      <p:sp>
        <p:nvSpPr>
          <p:cNvPr id="56333" name="文本框 56332"/>
          <p:cNvSpPr txBox="1"/>
          <p:nvPr/>
        </p:nvSpPr>
        <p:spPr>
          <a:xfrm>
            <a:off x="6089968" y="4286250"/>
            <a:ext cx="154495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calmed down</a:t>
            </a:r>
            <a:endParaRPr lang="en-US" altLang="zh-CN" sz="2000">
              <a:solidFill>
                <a:srgbClr val="FF0000"/>
              </a:solidFill>
              <a:latin typeface="Times New Roman" panose="02020603050405020304" pitchFamily="18" charset="0"/>
            </a:endParaRPr>
          </a:p>
        </p:txBody>
      </p:sp>
      <p:sp>
        <p:nvSpPr>
          <p:cNvPr id="56334" name="文本框 56333"/>
          <p:cNvSpPr txBox="1"/>
          <p:nvPr/>
        </p:nvSpPr>
        <p:spPr>
          <a:xfrm>
            <a:off x="863283" y="4920298"/>
            <a:ext cx="1290320"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go through</a:t>
            </a:r>
            <a:r>
              <a:rPr lang="en-US" altLang="zh-CN" sz="2000">
                <a:latin typeface="Arial" panose="020B0604020202020204" pitchFamily="34" charset="0"/>
              </a:rPr>
              <a:t> </a:t>
            </a:r>
            <a:endParaRPr lang="en-US" altLang="zh-CN" sz="2000">
              <a:latin typeface="Arial" panose="020B0604020202020204" pitchFamily="34" charset="0"/>
            </a:endParaRPr>
          </a:p>
        </p:txBody>
      </p:sp>
      <p:pic>
        <p:nvPicPr>
          <p:cNvPr id="4" name="图片 3"/>
          <p:cNvPicPr>
            <a:picLocks noChangeAspect="1"/>
          </p:cNvPicPr>
          <p:nvPr/>
        </p:nvPicPr>
        <p:blipFill>
          <a:blip r:embed="rId4"/>
          <a:stretch>
            <a:fillRect/>
          </a:stretch>
        </p:blipFill>
        <p:spPr>
          <a:xfrm>
            <a:off x="64770" y="474345"/>
            <a:ext cx="690245" cy="58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blinds(horizontal)">
                                      <p:cBhvr>
                                        <p:cTn id="7" dur="500"/>
                                        <p:tgtEl>
                                          <p:spTgt spid="563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blinds(horizontal)">
                                      <p:cBhvr>
                                        <p:cTn id="12" dur="500"/>
                                        <p:tgtEl>
                                          <p:spTgt spid="563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9"/>
                                        </p:tgtEl>
                                        <p:attrNameLst>
                                          <p:attrName>style.visibility</p:attrName>
                                        </p:attrNameLst>
                                      </p:cBhvr>
                                      <p:to>
                                        <p:strVal val="visible"/>
                                      </p:to>
                                    </p:set>
                                    <p:animEffect transition="in" filter="blinds(horizontal)">
                                      <p:cBhvr>
                                        <p:cTn id="17" dur="500"/>
                                        <p:tgtEl>
                                          <p:spTgt spid="563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30"/>
                                        </p:tgtEl>
                                        <p:attrNameLst>
                                          <p:attrName>style.visibility</p:attrName>
                                        </p:attrNameLst>
                                      </p:cBhvr>
                                      <p:to>
                                        <p:strVal val="visible"/>
                                      </p:to>
                                    </p:set>
                                    <p:animEffect transition="in" filter="blinds(horizontal)">
                                      <p:cBhvr>
                                        <p:cTn id="22" dur="500"/>
                                        <p:tgtEl>
                                          <p:spTgt spid="563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31"/>
                                        </p:tgtEl>
                                        <p:attrNameLst>
                                          <p:attrName>style.visibility</p:attrName>
                                        </p:attrNameLst>
                                      </p:cBhvr>
                                      <p:to>
                                        <p:strVal val="visible"/>
                                      </p:to>
                                    </p:set>
                                    <p:animEffect transition="in" filter="blinds(horizontal)">
                                      <p:cBhvr>
                                        <p:cTn id="27" dur="500"/>
                                        <p:tgtEl>
                                          <p:spTgt spid="563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6332"/>
                                        </p:tgtEl>
                                        <p:attrNameLst>
                                          <p:attrName>style.visibility</p:attrName>
                                        </p:attrNameLst>
                                      </p:cBhvr>
                                      <p:to>
                                        <p:strVal val="visible"/>
                                      </p:to>
                                    </p:set>
                                    <p:animEffect transition="in" filter="blinds(horizontal)">
                                      <p:cBhvr>
                                        <p:cTn id="32" dur="500"/>
                                        <p:tgtEl>
                                          <p:spTgt spid="563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6333"/>
                                        </p:tgtEl>
                                        <p:attrNameLst>
                                          <p:attrName>style.visibility</p:attrName>
                                        </p:attrNameLst>
                                      </p:cBhvr>
                                      <p:to>
                                        <p:strVal val="visible"/>
                                      </p:to>
                                    </p:set>
                                    <p:animEffect transition="in" filter="blinds(horizontal)">
                                      <p:cBhvr>
                                        <p:cTn id="37" dur="500"/>
                                        <p:tgtEl>
                                          <p:spTgt spid="563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334"/>
                                        </p:tgtEl>
                                        <p:attrNameLst>
                                          <p:attrName>style.visibility</p:attrName>
                                        </p:attrNameLst>
                                      </p:cBhvr>
                                      <p:to>
                                        <p:strVal val="visible"/>
                                      </p:to>
                                    </p:set>
                                    <p:animEffect transition="in" filter="blinds(horizontal)">
                                      <p:cBhvr>
                                        <p:cTn id="42" dur="5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28" grpId="0"/>
      <p:bldP spid="56329" grpId="0"/>
      <p:bldP spid="56330" grpId="0"/>
      <p:bldP spid="56331" grpId="0"/>
      <p:bldP spid="56332" grpId="0"/>
      <p:bldP spid="56333" grpId="0"/>
      <p:bldP spid="563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84785" y="232410"/>
            <a:ext cx="3601085" cy="633095"/>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formation   </a:t>
            </a:r>
            <a:endParaRPr lang="zh-CN" altLang="zh-CN" sz="3600" b="1" dirty="0">
              <a:latin typeface="Times New Roman" panose="02020603050405020304" pitchFamily="18" charset="0"/>
            </a:endParaRPr>
          </a:p>
        </p:txBody>
      </p:sp>
      <p:sp>
        <p:nvSpPr>
          <p:cNvPr id="57353" name="文本框 57352"/>
          <p:cNvSpPr txBox="1"/>
          <p:nvPr/>
        </p:nvSpPr>
        <p:spPr>
          <a:xfrm>
            <a:off x="929640" y="1046480"/>
            <a:ext cx="8073390" cy="1198880"/>
          </a:xfrm>
          <a:prstGeom prst="rect">
            <a:avLst/>
          </a:prstGeom>
          <a:noFill/>
          <a:ln w="9525">
            <a:noFill/>
          </a:ln>
        </p:spPr>
        <p:txBody>
          <a:bodyPr wrap="square" anchor="t">
            <a:spAutoFit/>
          </a:bodyPr>
          <a:p>
            <a:pPr>
              <a:buFontTx/>
            </a:pPr>
            <a:r>
              <a:rPr lang="en-US" altLang="zh-CN" sz="2400">
                <a:latin typeface="Times New Roman" panose="02020603050405020304" pitchFamily="18" charset="0"/>
              </a:rPr>
              <a:t>The article uses some abstract nouns. Note the following </a:t>
            </a:r>
            <a:r>
              <a:rPr lang="en-US" altLang="zh-CN" sz="2400">
                <a:solidFill>
                  <a:srgbClr val="FF0000"/>
                </a:solidFill>
                <a:latin typeface="Times New Roman" panose="02020603050405020304" pitchFamily="18" charset="0"/>
              </a:rPr>
              <a:t>suffixes</a:t>
            </a:r>
            <a:r>
              <a:rPr lang="en-US" altLang="zh-CN" sz="2400">
                <a:latin typeface="Times New Roman" panose="02020603050405020304" pitchFamily="18" charset="0"/>
              </a:rPr>
              <a:t> and think of more </a:t>
            </a:r>
            <a:r>
              <a:rPr lang="en-US" altLang="zh-CN" sz="2400">
                <a:solidFill>
                  <a:srgbClr val="FF0000"/>
                </a:solidFill>
                <a:latin typeface="Times New Roman" panose="02020603050405020304" pitchFamily="18" charset="0"/>
              </a:rPr>
              <a:t>abstract nouns</a:t>
            </a:r>
            <a:r>
              <a:rPr lang="en-US" altLang="zh-CN" sz="2400">
                <a:latin typeface="Times New Roman" panose="02020603050405020304" pitchFamily="18" charset="0"/>
              </a:rPr>
              <a:t> formed with them. Then fill in the tablebelow with as many words as you can.</a:t>
            </a:r>
            <a:r>
              <a:rPr lang="en-US" altLang="zh-CN" sz="2400">
                <a:latin typeface="Arial" panose="020B0604020202020204" pitchFamily="34" charset="0"/>
              </a:rPr>
              <a:t> </a:t>
            </a:r>
            <a:endParaRPr lang="en-US" altLang="zh-CN" sz="2400">
              <a:latin typeface="Arial" panose="020B0604020202020204" pitchFamily="34" charset="0"/>
            </a:endParaRPr>
          </a:p>
        </p:txBody>
      </p:sp>
      <p:graphicFrame>
        <p:nvGraphicFramePr>
          <p:cNvPr id="57379" name="表格 57378"/>
          <p:cNvGraphicFramePr/>
          <p:nvPr>
            <p:custDataLst>
              <p:tags r:id="rId2"/>
            </p:custDataLst>
          </p:nvPr>
        </p:nvGraphicFramePr>
        <p:xfrm>
          <a:off x="116523" y="2380298"/>
          <a:ext cx="8910955" cy="3973195"/>
        </p:xfrm>
        <a:graphic>
          <a:graphicData uri="http://schemas.openxmlformats.org/drawingml/2006/table">
            <a:tbl>
              <a:tblPr/>
              <a:tblGrid>
                <a:gridCol w="2028825"/>
                <a:gridCol w="1517650"/>
                <a:gridCol w="5364163"/>
              </a:tblGrid>
              <a:tr h="10064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Parts of speech</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Suffixes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rgbClr val="FFFFFF"/>
                          </a:solidFill>
                          <a:latin typeface="Times New Roman" panose="02020603050405020304" pitchFamily="18" charset="0"/>
                        </a:rPr>
                        <a:t>Words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597A0"/>
                    </a:solidFill>
                  </a:tcPr>
                </a:tc>
              </a:tr>
              <a:tr h="168084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r>
                        <a:rPr lang="en-US" altLang="zh-CN" sz="2500">
                          <a:solidFill>
                            <a:srgbClr val="000000"/>
                          </a:solidFill>
                          <a:latin typeface="Times New Roman" panose="02020603050405020304" pitchFamily="18" charset="0"/>
                        </a:rPr>
                        <a:t>Adjectives </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ce</a:t>
                      </a: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r>
              <a:tr h="128587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ty/ity</a:t>
                      </a: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 </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r>
            </a:tbl>
          </a:graphicData>
        </a:graphic>
      </p:graphicFrame>
      <p:sp>
        <p:nvSpPr>
          <p:cNvPr id="57375" name="文本框 57374"/>
          <p:cNvSpPr txBox="1"/>
          <p:nvPr/>
        </p:nvSpPr>
        <p:spPr>
          <a:xfrm>
            <a:off x="3848100" y="3386455"/>
            <a:ext cx="4956175" cy="1568450"/>
          </a:xfrm>
          <a:prstGeom prst="rect">
            <a:avLst/>
          </a:prstGeom>
          <a:noFill/>
          <a:ln w="9525">
            <a:noFill/>
          </a:ln>
        </p:spPr>
        <p:txBody>
          <a:bodyPr wrap="square">
            <a:spAutoFit/>
          </a:bodyPr>
          <a:p>
            <a:pPr>
              <a:buFontTx/>
            </a:pPr>
            <a:r>
              <a:rPr lang="en-US" altLang="zh-CN" sz="2400">
                <a:solidFill>
                  <a:schemeClr val="accent1">
                    <a:lumMod val="50000"/>
                  </a:schemeClr>
                </a:solidFill>
                <a:latin typeface="Times New Roman" panose="02020603050405020304" pitchFamily="18" charset="0"/>
                <a:ea typeface="华文行楷" panose="02010800040101010101" pitchFamily="2" charset="-122"/>
              </a:rPr>
              <a:t>independen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silen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absen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significan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patien</a:t>
            </a:r>
            <a:r>
              <a:rPr lang="en-US" altLang="zh-CN" sz="2400">
                <a:solidFill>
                  <a:srgbClr val="9933FF"/>
                </a:solidFill>
                <a:latin typeface="Times New Roman" panose="02020603050405020304" pitchFamily="18" charset="0"/>
              </a:rPr>
              <a:t>ce</a:t>
            </a:r>
            <a:r>
              <a:rPr lang="en-US" altLang="zh-CN" sz="2400">
                <a:solidFill>
                  <a:schemeClr val="tx1"/>
                </a:solidFill>
                <a:latin typeface="Times New Roman" panose="02020603050405020304" pitchFamily="18" charset="0"/>
                <a:ea typeface="华文行楷" panose="02010800040101010101" pitchFamily="2" charset="-122"/>
              </a:rPr>
              <a:t>, </a:t>
            </a:r>
            <a:r>
              <a:rPr lang="en-US" altLang="zh-CN" sz="2400">
                <a:latin typeface="Times New Roman" panose="02020603050405020304" pitchFamily="18" charset="0"/>
                <a:ea typeface="华文行楷" panose="02010800040101010101" pitchFamily="2" charset="-122"/>
              </a:rPr>
              <a:t>confiden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eviden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intelligen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distan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importan</a:t>
            </a:r>
            <a:r>
              <a:rPr lang="en-US" altLang="zh-CN" sz="2400">
                <a:solidFill>
                  <a:srgbClr val="9933FF"/>
                </a:solidFill>
                <a:latin typeface="Times New Roman" panose="02020603050405020304" pitchFamily="18" charset="0"/>
              </a:rPr>
              <a:t>ce</a:t>
            </a:r>
            <a:endParaRPr lang="en-US" altLang="zh-CN" sz="2400">
              <a:solidFill>
                <a:srgbClr val="FF0000"/>
              </a:solidFill>
              <a:latin typeface="Times New Roman" panose="02020603050405020304" pitchFamily="18" charset="0"/>
              <a:ea typeface="华文行楷" panose="02010800040101010101" pitchFamily="2" charset="-122"/>
            </a:endParaRPr>
          </a:p>
        </p:txBody>
      </p:sp>
      <p:sp>
        <p:nvSpPr>
          <p:cNvPr id="57380" name="文本框 57379"/>
          <p:cNvSpPr txBox="1"/>
          <p:nvPr/>
        </p:nvSpPr>
        <p:spPr>
          <a:xfrm>
            <a:off x="3785870" y="5118418"/>
            <a:ext cx="4585335" cy="1198880"/>
          </a:xfrm>
          <a:prstGeom prst="rect">
            <a:avLst/>
          </a:prstGeom>
          <a:noFill/>
          <a:ln w="9525">
            <a:noFill/>
          </a:ln>
        </p:spPr>
        <p:txBody>
          <a:bodyPr wrap="none" anchor="t">
            <a:spAutoFit/>
          </a:bodyPr>
          <a:p>
            <a:pPr>
              <a:buFontTx/>
            </a:pPr>
            <a:r>
              <a:rPr lang="en-US" altLang="zh-CN" sz="2400">
                <a:solidFill>
                  <a:schemeClr val="accent1">
                    <a:lumMod val="50000"/>
                  </a:schemeClr>
                </a:solidFill>
                <a:latin typeface="Times New Roman" panose="02020603050405020304" pitchFamily="18" charset="0"/>
              </a:rPr>
              <a:t>hones</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safe</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certain</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difficul</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loyal</a:t>
            </a:r>
            <a:r>
              <a:rPr lang="en-US" altLang="zh-CN" sz="2400">
                <a:solidFill>
                  <a:srgbClr val="9933FF"/>
                </a:solidFill>
                <a:latin typeface="Times New Roman" panose="02020603050405020304" pitchFamily="18" charset="0"/>
              </a:rPr>
              <a:t>ty</a:t>
            </a:r>
            <a:r>
              <a:rPr lang="en-US" altLang="zh-CN" sz="2400">
                <a:solidFill>
                  <a:schemeClr val="tx1"/>
                </a:solidFill>
                <a:latin typeface="Times New Roman" panose="02020603050405020304" pitchFamily="18" charset="0"/>
              </a:rPr>
              <a:t>,</a:t>
            </a:r>
            <a:r>
              <a:rPr lang="en-US" altLang="zh-CN" sz="2400">
                <a:solidFill>
                  <a:srgbClr val="FF0000"/>
                </a:solidFill>
                <a:latin typeface="Times New Roman" panose="02020603050405020304" pitchFamily="18" charset="0"/>
              </a:rPr>
              <a:t> </a:t>
            </a:r>
            <a:r>
              <a:rPr lang="en-US" altLang="zh-CN" sz="2400">
                <a:latin typeface="Times New Roman" panose="02020603050405020304" pitchFamily="18" charset="0"/>
              </a:rPr>
              <a:t>cruel</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naugh</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sincer</a:t>
            </a:r>
            <a:r>
              <a:rPr lang="en-US" altLang="zh-CN" sz="2400">
                <a:solidFill>
                  <a:srgbClr val="9933FF"/>
                </a:solidFill>
                <a:latin typeface="Times New Roman" panose="02020603050405020304" pitchFamily="18" charset="0"/>
              </a:rPr>
              <a:t>ity</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major</a:t>
            </a:r>
            <a:r>
              <a:rPr lang="en-US" altLang="zh-CN" sz="2400">
                <a:solidFill>
                  <a:srgbClr val="9933FF"/>
                </a:solidFill>
                <a:latin typeface="Times New Roman" panose="02020603050405020304" pitchFamily="18" charset="0"/>
              </a:rPr>
              <a:t>ity</a:t>
            </a:r>
            <a:r>
              <a:rPr lang="en-US" altLang="zh-CN" sz="2400">
                <a:latin typeface="Times New Roman" panose="02020603050405020304" pitchFamily="18" charset="0"/>
              </a:rPr>
              <a:t>, abil</a:t>
            </a:r>
            <a:r>
              <a:rPr lang="en-US" altLang="zh-CN" sz="2400">
                <a:solidFill>
                  <a:srgbClr val="9933FF"/>
                </a:solidFill>
                <a:latin typeface="Times New Roman" panose="02020603050405020304" pitchFamily="18" charset="0"/>
              </a:rPr>
              <a:t>ity</a:t>
            </a:r>
            <a:endParaRPr lang="en-US" altLang="zh-CN" sz="2400">
              <a:solidFill>
                <a:srgbClr val="FF0000"/>
              </a:solidFill>
              <a:latin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250825" y="1046480"/>
            <a:ext cx="527050" cy="438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75"/>
                                        </p:tgtEl>
                                        <p:attrNameLst>
                                          <p:attrName>style.visibility</p:attrName>
                                        </p:attrNameLst>
                                      </p:cBhvr>
                                      <p:to>
                                        <p:strVal val="visible"/>
                                      </p:to>
                                    </p:set>
                                    <p:animEffect transition="in" filter="blinds(horizontal)">
                                      <p:cBhvr>
                                        <p:cTn id="7" dur="500"/>
                                        <p:tgtEl>
                                          <p:spTgt spid="573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80"/>
                                        </p:tgtEl>
                                        <p:attrNameLst>
                                          <p:attrName>style.visibility</p:attrName>
                                        </p:attrNameLst>
                                      </p:cBhvr>
                                      <p:to>
                                        <p:strVal val="visible"/>
                                      </p:to>
                                    </p:set>
                                    <p:animEffect transition="in" filter="blinds(horizontal)">
                                      <p:cBhvr>
                                        <p:cTn id="12" dur="500"/>
                                        <p:tgtEl>
                                          <p:spTgt spid="57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57375" grpId="0"/>
      <p:bldP spid="573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169" name="文本框 6145"/>
          <p:cNvSpPr txBox="1"/>
          <p:nvPr/>
        </p:nvSpPr>
        <p:spPr>
          <a:xfrm>
            <a:off x="781685" y="1828800"/>
            <a:ext cx="7249795" cy="4010660"/>
          </a:xfrm>
          <a:prstGeom prst="rect">
            <a:avLst/>
          </a:prstGeom>
          <a:solidFill>
            <a:schemeClr val="accent1">
              <a:lumMod val="50000"/>
            </a:schemeClr>
          </a:solidFill>
          <a:ln w="28575">
            <a:noFill/>
          </a:ln>
          <a:effectLst>
            <a:outerShdw blurRad="50800" dist="38100" dir="2700000" algn="tl" rotWithShape="0">
              <a:prstClr val="black">
                <a:alpha val="40000"/>
              </a:prstClr>
            </a:outerShdw>
          </a:effectLst>
        </p:spPr>
        <p:txBody>
          <a:bodyPr wrap="square" tIns="36000" bIns="36000" anchor="t">
            <a:spAutoFit/>
          </a:bodyPr>
          <a:p>
            <a:pPr eaLnBrk="0" hangingPunct="0">
              <a:buSzTx/>
            </a:pPr>
            <a:r>
              <a:rPr lang="zh-CN" altLang="en-US" sz="3200" b="1" noProof="1" dirty="0">
                <a:solidFill>
                  <a:schemeClr val="bg1"/>
                </a:solidFill>
                <a:latin typeface="Times New Roman" panose="02020603050405020304" pitchFamily="18" charset="0"/>
                <a:ea typeface="宋体" panose="02010600030101010101" pitchFamily="2" charset="-122"/>
                <a:cs typeface="+mn-cs"/>
              </a:rPr>
              <a:t>☆ </a:t>
            </a:r>
            <a:r>
              <a:rPr lang="en-US" altLang="zh-CN" sz="3200" b="1" noProof="1">
                <a:solidFill>
                  <a:schemeClr val="bg1"/>
                </a:solidFill>
                <a:latin typeface="Comic Sans MS" panose="030F0702030302020204" pitchFamily="66" charset="0"/>
                <a:ea typeface="宋体" panose="02010600030101010101" pitchFamily="2" charset="-122"/>
                <a:cs typeface="+mn-cs"/>
              </a:rPr>
              <a:t>review the text; </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r>
              <a:rPr lang="zh-CN" altLang="en-US" sz="3200" b="1" noProof="1">
                <a:solidFill>
                  <a:schemeClr val="bg1"/>
                </a:solidFill>
                <a:latin typeface="Times New Roman" panose="02020603050405020304" pitchFamily="18" charset="0"/>
                <a:ea typeface="宋体" panose="02010600030101010101" pitchFamily="2" charset="-122"/>
                <a:cs typeface="+mn-cs"/>
              </a:rPr>
              <a:t>☆ </a:t>
            </a:r>
            <a:r>
              <a:rPr lang="en-US" altLang="zh-CN" sz="3200" b="1" noProof="1">
                <a:solidFill>
                  <a:schemeClr val="bg1"/>
                </a:solidFill>
                <a:latin typeface="Comic Sans MS" panose="030F0702030302020204" pitchFamily="66" charset="0"/>
                <a:ea typeface="宋体" panose="02010600030101010101" pitchFamily="2" charset="-122"/>
                <a:cs typeface="+mn-cs"/>
              </a:rPr>
              <a:t>discuss how to use some of the     </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r>
              <a:rPr lang="en-US" altLang="zh-CN" sz="3200" b="1" noProof="1">
                <a:solidFill>
                  <a:schemeClr val="bg1"/>
                </a:solidFill>
                <a:latin typeface="Comic Sans MS" panose="030F0702030302020204" pitchFamily="66" charset="0"/>
                <a:ea typeface="宋体" panose="02010600030101010101" pitchFamily="2" charset="-122"/>
                <a:cs typeface="+mn-cs"/>
              </a:rPr>
              <a:t>   words and phrases;</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r>
              <a:rPr lang="zh-CN" altLang="en-US" sz="3200" b="1" noProof="1">
                <a:solidFill>
                  <a:schemeClr val="bg1"/>
                </a:solidFill>
                <a:latin typeface="Times New Roman" panose="02020603050405020304" pitchFamily="18" charset="0"/>
                <a:ea typeface="宋体" panose="02010600030101010101" pitchFamily="2" charset="-122"/>
                <a:cs typeface="+mn-cs"/>
              </a:rPr>
              <a:t>☆ </a:t>
            </a:r>
            <a:r>
              <a:rPr lang="en-US" altLang="zh-CN" sz="3200" b="1" noProof="1">
                <a:solidFill>
                  <a:schemeClr val="bg1"/>
                </a:solidFill>
                <a:latin typeface="Comic Sans MS" panose="030F0702030302020204" pitchFamily="66" charset="0"/>
                <a:ea typeface="宋体" panose="02010600030101010101" pitchFamily="2" charset="-122"/>
                <a:cs typeface="+mn-cs"/>
              </a:rPr>
              <a:t>practise using them in different    </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r>
              <a:rPr lang="en-US" altLang="zh-CN" sz="3200" b="1" noProof="1">
                <a:solidFill>
                  <a:schemeClr val="bg1"/>
                </a:solidFill>
                <a:latin typeface="Comic Sans MS" panose="030F0702030302020204" pitchFamily="66" charset="0"/>
                <a:ea typeface="宋体" panose="02010600030101010101" pitchFamily="2" charset="-122"/>
                <a:cs typeface="+mn-cs"/>
              </a:rPr>
              <a:t>   situations. </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endParaRPr lang="en-US" altLang="zh-CN" sz="3200" b="1" noProof="1" dirty="0">
              <a:solidFill>
                <a:schemeClr val="bg1"/>
              </a:solidFill>
              <a:latin typeface="Comic Sans MS" panose="030F0702030302020204" pitchFamily="66" charset="0"/>
              <a:ea typeface="宋体" panose="02010600030101010101" pitchFamily="2" charset="-122"/>
            </a:endParaRPr>
          </a:p>
        </p:txBody>
      </p:sp>
      <p:sp>
        <p:nvSpPr>
          <p:cNvPr id="6147" name="文本框 6146"/>
          <p:cNvSpPr txBox="1"/>
          <p:nvPr/>
        </p:nvSpPr>
        <p:spPr>
          <a:xfrm>
            <a:off x="487680" y="640080"/>
            <a:ext cx="7708265" cy="706755"/>
          </a:xfrm>
          <a:prstGeom prst="rect">
            <a:avLst/>
          </a:prstGeom>
          <a:noFill/>
          <a:ln w="38100" cap="flat" cmpd="sng">
            <a:noFill/>
            <a:prstDash val="solid"/>
            <a:miter/>
            <a:headEnd type="none" w="med" len="med"/>
            <a:tailEnd type="none" w="med" len="med"/>
          </a:ln>
        </p:spPr>
        <p:txBody>
          <a:bodyPr wrap="square">
            <a:spAutoFit/>
            <a:scene3d>
              <a:camera prst="orthographicFront"/>
              <a:lightRig rig="threePt" dir="t"/>
            </a:scene3d>
          </a:bodyPr>
          <a:p>
            <a:pPr marR="0" defTabSz="914400" eaLnBrk="0" hangingPunct="0">
              <a:buClrTx/>
              <a:buSzTx/>
              <a:buFontTx/>
            </a:pPr>
            <a:r>
              <a:rPr kumimoji="0" lang="en-US" altLang="zh-CN" sz="4000" b="1" kern="1200" cap="none" spc="0" normalizeH="0" baseline="0" noProof="1" dirty="0">
                <a:solidFill>
                  <a:schemeClr val="accent1">
                    <a:lumMod val="50000"/>
                  </a:schemeClr>
                </a:solidFill>
                <a:effectLst>
                  <a:outerShdw blurRad="38100" dist="25400" dir="5400000" algn="ctr" rotWithShape="0">
                    <a:srgbClr val="6E747A">
                      <a:alpha val="43000"/>
                    </a:srgbClr>
                  </a:outerShdw>
                </a:effectLst>
                <a:latin typeface="Comic Sans MS" panose="030F0702030302020204" pitchFamily="66" charset="0"/>
                <a:ea typeface="宋体" panose="02010600030101010101" pitchFamily="2" charset="-122"/>
                <a:cs typeface="+mn-cs"/>
              </a:rPr>
              <a:t> </a:t>
            </a:r>
            <a:r>
              <a:rPr kumimoji="0" lang="en-US" altLang="zh-CN" sz="4000" b="1" kern="1200" cap="none" spc="0" normalizeH="0" baseline="0" noProof="1">
                <a:solidFill>
                  <a:schemeClr val="accent1">
                    <a:lumMod val="50000"/>
                  </a:schemeClr>
                </a:solidFill>
                <a:effectLst>
                  <a:outerShdw blurRad="38100" dist="25400" dir="5400000" algn="ctr" rotWithShape="0">
                    <a:srgbClr val="6E747A">
                      <a:alpha val="43000"/>
                    </a:srgbClr>
                  </a:outerShdw>
                </a:effectLst>
                <a:latin typeface="Comic Sans MS" panose="030F0702030302020204" pitchFamily="66" charset="0"/>
                <a:ea typeface="宋体" panose="02010600030101010101" pitchFamily="2" charset="-122"/>
                <a:cs typeface="+mn-cs"/>
              </a:rPr>
              <a:t>In today’s class, we shall</a:t>
            </a:r>
            <a:r>
              <a:rPr kumimoji="0" lang="zh-CN" altLang="en-US" sz="4000" b="1" kern="1200" cap="none" spc="0" normalizeH="0" baseline="0" noProof="1">
                <a:solidFill>
                  <a:schemeClr val="accent1">
                    <a:lumMod val="50000"/>
                  </a:schemeClr>
                </a:solidFill>
                <a:effectLst>
                  <a:outerShdw blurRad="38100" dist="25400" dir="5400000" algn="ctr" rotWithShape="0">
                    <a:srgbClr val="6E747A">
                      <a:alpha val="43000"/>
                    </a:srgbClr>
                  </a:outerShdw>
                </a:effectLst>
                <a:latin typeface="Comic Sans MS" panose="030F0702030302020204" pitchFamily="66" charset="0"/>
                <a:ea typeface="宋体" panose="02010600030101010101" pitchFamily="2" charset="-122"/>
                <a:cs typeface="+mn-cs"/>
              </a:rPr>
              <a:t>：</a:t>
            </a:r>
            <a:endParaRPr kumimoji="0" lang="zh-CN" altLang="en-US" sz="4000" b="1" kern="1200" cap="none" spc="0" normalizeH="0" baseline="0" noProof="1">
              <a:solidFill>
                <a:schemeClr val="accent1">
                  <a:lumMod val="50000"/>
                </a:schemeClr>
              </a:solidFill>
              <a:effectLst>
                <a:outerShdw blurRad="38100" dist="25400" dir="5400000" algn="ctr" rotWithShape="0">
                  <a:srgbClr val="6E747A">
                    <a:alpha val="43000"/>
                  </a:srgbClr>
                </a:outerShdw>
              </a:effectLst>
              <a:latin typeface="Comic Sans MS" panose="030F0702030302020204" pitchFamily="66" charset="0"/>
              <a:ea typeface="宋体" panose="02010600030101010101" pitchFamily="2"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2"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graphicFrame>
        <p:nvGraphicFramePr>
          <p:cNvPr id="58396" name="表格 58395"/>
          <p:cNvGraphicFramePr/>
          <p:nvPr>
            <p:custDataLst>
              <p:tags r:id="rId2"/>
            </p:custDataLst>
          </p:nvPr>
        </p:nvGraphicFramePr>
        <p:xfrm>
          <a:off x="434975" y="1271905"/>
          <a:ext cx="8412480" cy="3522345"/>
        </p:xfrm>
        <a:graphic>
          <a:graphicData uri="http://schemas.openxmlformats.org/drawingml/2006/table">
            <a:tbl>
              <a:tblPr/>
              <a:tblGrid>
                <a:gridCol w="1530350"/>
                <a:gridCol w="1511300"/>
                <a:gridCol w="5370513"/>
              </a:tblGrid>
              <a:tr h="1025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Parts of speech</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Suffixes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rgbClr val="FFFFFF"/>
                          </a:solidFill>
                          <a:latin typeface="Times New Roman" panose="02020603050405020304" pitchFamily="18" charset="0"/>
                        </a:rPr>
                        <a:t>Words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597A0"/>
                    </a:solidFill>
                  </a:tcPr>
                </a:tc>
              </a:tr>
              <a:tr h="138557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r>
                        <a:rPr lang="en-US" altLang="zh-CN" sz="2500">
                          <a:solidFill>
                            <a:srgbClr val="000000"/>
                          </a:solidFill>
                          <a:latin typeface="Times New Roman" panose="02020603050405020304" pitchFamily="18" charset="0"/>
                        </a:rPr>
                        <a:t>Nouns</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-hood</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r>
              <a:tr h="1111250">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-ship</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r>
            </a:tbl>
          </a:graphicData>
        </a:graphic>
      </p:graphicFrame>
      <p:sp>
        <p:nvSpPr>
          <p:cNvPr id="58394" name="文本框 58393"/>
          <p:cNvSpPr txBox="1"/>
          <p:nvPr/>
        </p:nvSpPr>
        <p:spPr>
          <a:xfrm>
            <a:off x="3640455" y="2334895"/>
            <a:ext cx="5060950" cy="1198880"/>
          </a:xfrm>
          <a:prstGeom prst="rect">
            <a:avLst/>
          </a:prstGeom>
          <a:noFill/>
          <a:ln w="9525">
            <a:noFill/>
          </a:ln>
        </p:spPr>
        <p:txBody>
          <a:bodyPr wrap="square" anchor="t">
            <a:spAutoFit/>
          </a:bodyPr>
          <a:p>
            <a:pPr>
              <a:buFontTx/>
            </a:pPr>
            <a:r>
              <a:rPr lang="en-US" altLang="zh-CN" sz="2400">
                <a:solidFill>
                  <a:schemeClr val="accent1">
                    <a:lumMod val="50000"/>
                  </a:schemeClr>
                </a:solidFill>
                <a:latin typeface="Times New Roman" panose="02020603050405020304" pitchFamily="18" charset="0"/>
              </a:rPr>
              <a:t>adult</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child</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likeli</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boy</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brother</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man</a:t>
            </a:r>
            <a:r>
              <a:rPr lang="en-US" altLang="zh-CN" sz="2400">
                <a:solidFill>
                  <a:srgbClr val="9933FF"/>
                </a:solidFill>
                <a:latin typeface="Times New Roman" panose="02020603050405020304" pitchFamily="18" charset="0"/>
              </a:rPr>
              <a:t>hood</a:t>
            </a:r>
            <a:r>
              <a:rPr lang="en-US" altLang="zh-CN" sz="2400">
                <a:solidFill>
                  <a:srgbClr val="FF0000"/>
                </a:solidFill>
                <a:latin typeface="Times New Roman" panose="02020603050405020304" pitchFamily="18" charset="0"/>
              </a:rPr>
              <a:t>,</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neighbor</a:t>
            </a:r>
            <a:r>
              <a:rPr lang="en-US" altLang="zh-CN" sz="2400">
                <a:solidFill>
                  <a:srgbClr val="9933FF"/>
                </a:solidFill>
                <a:latin typeface="Times New Roman" panose="02020603050405020304" pitchFamily="18" charset="0"/>
              </a:rPr>
              <a:t>hood</a:t>
            </a:r>
            <a:r>
              <a:rPr lang="en-US" altLang="zh-CN">
                <a:latin typeface="Arial" panose="020B0604020202020204" pitchFamily="34" charset="0"/>
              </a:rPr>
              <a:t> </a:t>
            </a:r>
            <a:endParaRPr lang="en-US" altLang="zh-CN">
              <a:latin typeface="Arial" panose="020B0604020202020204" pitchFamily="34" charset="0"/>
            </a:endParaRPr>
          </a:p>
        </p:txBody>
      </p:sp>
      <p:sp>
        <p:nvSpPr>
          <p:cNvPr id="58395" name="文本框 58394"/>
          <p:cNvSpPr txBox="1"/>
          <p:nvPr/>
        </p:nvSpPr>
        <p:spPr>
          <a:xfrm>
            <a:off x="3640455" y="3811270"/>
            <a:ext cx="4608830" cy="829945"/>
          </a:xfrm>
          <a:prstGeom prst="rect">
            <a:avLst/>
          </a:prstGeom>
          <a:noFill/>
          <a:ln w="9525">
            <a:noFill/>
          </a:ln>
        </p:spPr>
        <p:txBody>
          <a:bodyPr wrap="none" anchor="t">
            <a:spAutoFit/>
          </a:bodyPr>
          <a:p>
            <a:pPr>
              <a:buFontTx/>
            </a:pPr>
            <a:r>
              <a:rPr lang="en-US" altLang="zh-CN" sz="2400">
                <a:solidFill>
                  <a:schemeClr val="accent1">
                    <a:lumMod val="50000"/>
                  </a:schemeClr>
                </a:solidFill>
                <a:latin typeface="Times New Roman" panose="02020603050405020304" pitchFamily="18" charset="0"/>
              </a:rPr>
              <a:t>relation</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friend</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partner</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hard</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owner</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scholar</a:t>
            </a:r>
            <a:r>
              <a:rPr lang="en-US" altLang="zh-CN" sz="2400">
                <a:solidFill>
                  <a:srgbClr val="9933FF"/>
                </a:solidFill>
                <a:latin typeface="Times New Roman" panose="02020603050405020304" pitchFamily="18" charset="0"/>
              </a:rPr>
              <a:t>ship</a:t>
            </a:r>
            <a:endParaRPr lang="en-US" altLang="zh-CN"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94"/>
                                        </p:tgtEl>
                                        <p:attrNameLst>
                                          <p:attrName>style.visibility</p:attrName>
                                        </p:attrNameLst>
                                      </p:cBhvr>
                                      <p:to>
                                        <p:strVal val="visible"/>
                                      </p:to>
                                    </p:set>
                                    <p:animEffect transition="in" filter="blinds(horizontal)">
                                      <p:cBhvr>
                                        <p:cTn id="7" dur="500"/>
                                        <p:tgtEl>
                                          <p:spTgt spid="583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95"/>
                                        </p:tgtEl>
                                        <p:attrNameLst>
                                          <p:attrName>style.visibility</p:attrName>
                                        </p:attrNameLst>
                                      </p:cBhvr>
                                      <p:to>
                                        <p:strVal val="visible"/>
                                      </p:to>
                                    </p:set>
                                    <p:animEffect transition="in" filter="blinds(horizontal)">
                                      <p:cBhvr>
                                        <p:cTn id="12" dur="500"/>
                                        <p:tgtEl>
                                          <p:spTgt spid="58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4" grpId="0"/>
      <p:bldP spid="5839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6"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graphicFrame>
        <p:nvGraphicFramePr>
          <p:cNvPr id="59431" name="表格 59430"/>
          <p:cNvGraphicFramePr/>
          <p:nvPr>
            <p:custDataLst>
              <p:tags r:id="rId2"/>
            </p:custDataLst>
          </p:nvPr>
        </p:nvGraphicFramePr>
        <p:xfrm>
          <a:off x="292100" y="1980565"/>
          <a:ext cx="8559165" cy="3725545"/>
        </p:xfrm>
        <a:graphic>
          <a:graphicData uri="http://schemas.openxmlformats.org/drawingml/2006/table">
            <a:tbl>
              <a:tblPr/>
              <a:tblGrid>
                <a:gridCol w="1677035"/>
                <a:gridCol w="1511300"/>
                <a:gridCol w="5370830"/>
              </a:tblGrid>
              <a:tr h="1664335">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r>
                        <a:rPr lang="en-US" altLang="zh-CN" sz="2500">
                          <a:solidFill>
                            <a:srgbClr val="000000"/>
                          </a:solidFill>
                          <a:latin typeface="Times New Roman" panose="02020603050405020304" pitchFamily="18" charset="0"/>
                        </a:rPr>
                        <a:t>Verbs </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ment</a:t>
                      </a: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r>
              <a:tr h="133794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tion/sion</a:t>
                      </a: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r>
              <a:tr h="72326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th</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r>
            </a:tbl>
          </a:graphicData>
        </a:graphic>
      </p:graphicFrame>
      <p:graphicFrame>
        <p:nvGraphicFramePr>
          <p:cNvPr id="59428" name="表格 59427"/>
          <p:cNvGraphicFramePr/>
          <p:nvPr/>
        </p:nvGraphicFramePr>
        <p:xfrm>
          <a:off x="292100" y="877888"/>
          <a:ext cx="8559165" cy="1102995"/>
        </p:xfrm>
        <a:graphic>
          <a:graphicData uri="http://schemas.openxmlformats.org/drawingml/2006/table">
            <a:tbl>
              <a:tblPr/>
              <a:tblGrid>
                <a:gridCol w="1677035"/>
                <a:gridCol w="1511300"/>
                <a:gridCol w="5370513"/>
              </a:tblGrid>
              <a:tr h="110299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Parts of speech</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Suffixes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rgbClr val="FFFFFF"/>
                          </a:solidFill>
                          <a:latin typeface="Times New Roman" panose="02020603050405020304" pitchFamily="18" charset="0"/>
                        </a:rPr>
                        <a:t>Words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597A0"/>
                    </a:solidFill>
                  </a:tcPr>
                </a:tc>
              </a:tr>
            </a:tbl>
          </a:graphicData>
        </a:graphic>
      </p:graphicFrame>
      <p:sp>
        <p:nvSpPr>
          <p:cNvPr id="59429" name="文本框 59428"/>
          <p:cNvSpPr txBox="1"/>
          <p:nvPr/>
        </p:nvSpPr>
        <p:spPr>
          <a:xfrm>
            <a:off x="3575685" y="1980565"/>
            <a:ext cx="4488815" cy="1568450"/>
          </a:xfrm>
          <a:prstGeom prst="rect">
            <a:avLst/>
          </a:prstGeom>
          <a:noFill/>
          <a:ln w="9525">
            <a:noFill/>
          </a:ln>
        </p:spPr>
        <p:txBody>
          <a:bodyPr wrap="none" anchor="t">
            <a:spAutoFit/>
          </a:bodyPr>
          <a:p>
            <a:pPr>
              <a:buFontTx/>
            </a:pPr>
            <a:r>
              <a:rPr lang="en-US" altLang="zh-CN" sz="2400">
                <a:solidFill>
                  <a:schemeClr val="accent1">
                    <a:lumMod val="50000"/>
                  </a:schemeClr>
                </a:solidFill>
                <a:latin typeface="Times New Roman" panose="02020603050405020304" pitchFamily="18" charset="0"/>
              </a:rPr>
              <a:t>argu</a:t>
            </a:r>
            <a:r>
              <a:rPr lang="en-US" altLang="zh-CN" sz="2400">
                <a:solidFill>
                  <a:srgbClr val="9933FF"/>
                </a:solidFill>
                <a:latin typeface="Times New Roman" panose="02020603050405020304" pitchFamily="18" charset="0"/>
              </a:rPr>
              <a:t>ment</a:t>
            </a:r>
            <a:r>
              <a:rPr lang="en-US" altLang="zh-CN" sz="2400">
                <a:latin typeface="Times New Roman" panose="02020603050405020304" pitchFamily="18" charset="0"/>
              </a:rPr>
              <a:t>, move</a:t>
            </a:r>
            <a:r>
              <a:rPr lang="en-US" altLang="zh-CN" sz="2400">
                <a:solidFill>
                  <a:srgbClr val="9933FF"/>
                </a:solidFill>
                <a:latin typeface="Times New Roman" panose="02020603050405020304" pitchFamily="18" charset="0"/>
              </a:rPr>
              <a:t>ment</a:t>
            </a:r>
            <a:r>
              <a:rPr lang="en-US" altLang="zh-CN" sz="2400" dirty="0">
                <a:latin typeface="Times New Roman" panose="02020603050405020304" pitchFamily="18" charset="0"/>
              </a:rPr>
              <a:t>, </a:t>
            </a:r>
            <a:r>
              <a:rPr lang="en-US" altLang="zh-CN" sz="2400">
                <a:latin typeface="Times New Roman" panose="02020603050405020304" pitchFamily="18" charset="0"/>
              </a:rPr>
              <a:t>punish</a:t>
            </a:r>
            <a:r>
              <a:rPr lang="en-US" altLang="zh-CN" sz="2400">
                <a:solidFill>
                  <a:srgbClr val="9933FF"/>
                </a:solidFill>
                <a:latin typeface="Times New Roman" panose="02020603050405020304" pitchFamily="18" charset="0"/>
              </a:rPr>
              <a:t>ment</a:t>
            </a:r>
            <a:r>
              <a:rPr lang="en-US" altLang="zh-CN" sz="2400" dirty="0">
                <a:latin typeface="Times New Roman" panose="02020603050405020304" pitchFamily="18" charset="0"/>
              </a:rPr>
              <a:t>, </a:t>
            </a:r>
            <a:endParaRPr lang="zh-CN" altLang="en-US" sz="2400" dirty="0">
              <a:latin typeface="Times New Roman" panose="02020603050405020304" pitchFamily="18" charset="0"/>
            </a:endParaRPr>
          </a:p>
          <a:p>
            <a:pPr>
              <a:buFontTx/>
            </a:pPr>
            <a:r>
              <a:rPr lang="en-US" altLang="zh-CN" sz="2400">
                <a:latin typeface="Times New Roman" panose="02020603050405020304" pitchFamily="18" charset="0"/>
              </a:rPr>
              <a:t>achieve</a:t>
            </a:r>
            <a:r>
              <a:rPr lang="en-US" altLang="zh-CN" sz="2400">
                <a:solidFill>
                  <a:srgbClr val="9933FF"/>
                </a:solidFill>
                <a:latin typeface="Times New Roman" panose="02020603050405020304" pitchFamily="18" charset="0"/>
              </a:rPr>
              <a:t>ment</a:t>
            </a:r>
            <a:r>
              <a:rPr lang="en-US" altLang="zh-CN" sz="2400">
                <a:solidFill>
                  <a:schemeClr val="tx1"/>
                </a:solidFill>
                <a:latin typeface="Times New Roman" panose="02020603050405020304" pitchFamily="18" charset="0"/>
              </a:rPr>
              <a:t>, </a:t>
            </a:r>
            <a:r>
              <a:rPr lang="en-US" altLang="zh-CN" sz="2400">
                <a:latin typeface="Times New Roman" panose="02020603050405020304" pitchFamily="18" charset="0"/>
              </a:rPr>
              <a:t>develop</a:t>
            </a:r>
            <a:r>
              <a:rPr lang="en-US" altLang="zh-CN" sz="2400">
                <a:solidFill>
                  <a:srgbClr val="9933FF"/>
                </a:solidFill>
                <a:latin typeface="Times New Roman" panose="02020603050405020304" pitchFamily="18" charset="0"/>
              </a:rPr>
              <a:t>ment</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improve</a:t>
            </a:r>
            <a:r>
              <a:rPr lang="en-US" altLang="zh-CN" sz="2400">
                <a:solidFill>
                  <a:srgbClr val="9933FF"/>
                </a:solidFill>
                <a:latin typeface="Times New Roman" panose="02020603050405020304" pitchFamily="18" charset="0"/>
              </a:rPr>
              <a:t>ment</a:t>
            </a:r>
            <a:r>
              <a:rPr lang="en-US" altLang="zh-CN" sz="2400">
                <a:latin typeface="Times New Roman" panose="02020603050405020304" pitchFamily="18" charset="0"/>
              </a:rPr>
              <a:t>, treat</a:t>
            </a:r>
            <a:r>
              <a:rPr lang="en-US" altLang="zh-CN" sz="2400">
                <a:solidFill>
                  <a:srgbClr val="9933FF"/>
                </a:solidFill>
                <a:latin typeface="Times New Roman" panose="02020603050405020304" pitchFamily="18" charset="0"/>
              </a:rPr>
              <a:t>ment</a:t>
            </a:r>
            <a:r>
              <a:rPr lang="en-US" altLang="zh-CN" sz="2400">
                <a:solidFill>
                  <a:schemeClr val="tx1"/>
                </a:solidFill>
                <a:latin typeface="Times New Roman" panose="02020603050405020304" pitchFamily="18" charset="0"/>
              </a:rPr>
              <a:t>, </a:t>
            </a:r>
            <a:r>
              <a:rPr lang="en-US" altLang="zh-CN" sz="2400">
                <a:latin typeface="Times New Roman" panose="02020603050405020304" pitchFamily="18" charset="0"/>
              </a:rPr>
              <a:t>judg</a:t>
            </a:r>
            <a:r>
              <a:rPr lang="en-US" altLang="zh-CN" sz="2400">
                <a:solidFill>
                  <a:srgbClr val="9933FF"/>
                </a:solidFill>
                <a:latin typeface="Times New Roman" panose="02020603050405020304" pitchFamily="18" charset="0"/>
              </a:rPr>
              <a:t>ment</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agree</a:t>
            </a:r>
            <a:r>
              <a:rPr lang="en-US" altLang="zh-CN" sz="2400">
                <a:solidFill>
                  <a:srgbClr val="9933FF"/>
                </a:solidFill>
                <a:latin typeface="Times New Roman" panose="02020603050405020304" pitchFamily="18" charset="0"/>
              </a:rPr>
              <a:t>ment</a:t>
            </a:r>
            <a:endParaRPr lang="en-US" altLang="zh-CN" sz="2400">
              <a:latin typeface="Times New Roman" panose="02020603050405020304" pitchFamily="18" charset="0"/>
            </a:endParaRPr>
          </a:p>
        </p:txBody>
      </p:sp>
      <p:sp>
        <p:nvSpPr>
          <p:cNvPr id="59430" name="文本框 59429"/>
          <p:cNvSpPr txBox="1"/>
          <p:nvPr/>
        </p:nvSpPr>
        <p:spPr>
          <a:xfrm>
            <a:off x="3609340" y="3610610"/>
            <a:ext cx="5257800" cy="1198880"/>
          </a:xfrm>
          <a:prstGeom prst="rect">
            <a:avLst/>
          </a:prstGeom>
          <a:noFill/>
          <a:ln w="9525">
            <a:noFill/>
          </a:ln>
        </p:spPr>
        <p:txBody>
          <a:bodyPr>
            <a:spAutoFit/>
          </a:bodyPr>
          <a:p>
            <a:pPr>
              <a:buFontTx/>
            </a:pPr>
            <a:r>
              <a:rPr lang="en-US" altLang="zh-CN" sz="2400">
                <a:solidFill>
                  <a:schemeClr val="accent1">
                    <a:lumMod val="50000"/>
                  </a:schemeClr>
                </a:solidFill>
                <a:latin typeface="Times New Roman" panose="02020603050405020304" pitchFamily="18" charset="0"/>
                <a:ea typeface="华文行楷" panose="02010800040101010101" pitchFamily="2" charset="-122"/>
              </a:rPr>
              <a:t>communica</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deci</a:t>
            </a:r>
            <a:r>
              <a:rPr lang="en-US" altLang="zh-CN" sz="2400">
                <a:solidFill>
                  <a:srgbClr val="9933FF"/>
                </a:solidFill>
                <a:latin typeface="Times New Roman" panose="02020603050405020304" pitchFamily="18" charset="0"/>
              </a:rPr>
              <a:t>sion</a:t>
            </a:r>
            <a:r>
              <a:rPr lang="en-US" altLang="zh-CN" sz="2400">
                <a:latin typeface="Times New Roman" panose="02020603050405020304" pitchFamily="18" charset="0"/>
                <a:ea typeface="华文行楷" panose="02010800040101010101" pitchFamily="2" charset="-122"/>
              </a:rPr>
              <a:t>, </a:t>
            </a:r>
            <a:r>
              <a:rPr lang="en-US" altLang="zh-CN" sz="2400">
                <a:solidFill>
                  <a:schemeClr val="tx1"/>
                </a:solidFill>
                <a:latin typeface="Times New Roman" panose="02020603050405020304" pitchFamily="18" charset="0"/>
              </a:rPr>
              <a:t>conclu</a:t>
            </a:r>
            <a:r>
              <a:rPr lang="en-US" altLang="zh-CN" sz="2400">
                <a:solidFill>
                  <a:srgbClr val="9933FF"/>
                </a:solidFill>
                <a:latin typeface="Times New Roman" panose="02020603050405020304" pitchFamily="18" charset="0"/>
              </a:rPr>
              <a:t>sion</a:t>
            </a:r>
            <a:r>
              <a:rPr lang="en-US" altLang="zh-CN" sz="2400">
                <a:latin typeface="Times New Roman" panose="02020603050405020304" pitchFamily="18" charset="0"/>
                <a:ea typeface="华文行楷" panose="02010800040101010101" pitchFamily="2" charset="-122"/>
              </a:rPr>
              <a:t>, ac</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solu</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devo</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educa</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descrip</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educa</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discus</a:t>
            </a:r>
            <a:r>
              <a:rPr lang="en-US" altLang="zh-CN" sz="2400">
                <a:solidFill>
                  <a:srgbClr val="9933FF"/>
                </a:solidFill>
                <a:latin typeface="Times New Roman" panose="02020603050405020304" pitchFamily="18" charset="0"/>
              </a:rPr>
              <a:t>sion</a:t>
            </a:r>
            <a:endParaRPr lang="en-US" altLang="zh-CN" sz="2400">
              <a:solidFill>
                <a:srgbClr val="FF0000"/>
              </a:solidFill>
              <a:latin typeface="Times New Roman" panose="02020603050405020304" pitchFamily="18" charset="0"/>
              <a:ea typeface="华文行楷" panose="02010800040101010101" pitchFamily="2" charset="-122"/>
            </a:endParaRPr>
          </a:p>
        </p:txBody>
      </p:sp>
      <p:sp>
        <p:nvSpPr>
          <p:cNvPr id="59432" name="文本框 59431"/>
          <p:cNvSpPr txBox="1"/>
          <p:nvPr/>
        </p:nvSpPr>
        <p:spPr>
          <a:xfrm>
            <a:off x="3609340" y="5059998"/>
            <a:ext cx="1960245" cy="460375"/>
          </a:xfrm>
          <a:prstGeom prst="rect">
            <a:avLst/>
          </a:prstGeom>
          <a:noFill/>
          <a:ln w="9525">
            <a:noFill/>
          </a:ln>
        </p:spPr>
        <p:txBody>
          <a:bodyPr wrap="none" anchor="t">
            <a:spAutoFit/>
          </a:bodyPr>
          <a:p>
            <a:pPr>
              <a:buFontTx/>
            </a:pPr>
            <a:r>
              <a:rPr lang="en-US" altLang="zh-CN" sz="2400">
                <a:solidFill>
                  <a:schemeClr val="accent1">
                    <a:lumMod val="50000"/>
                  </a:schemeClr>
                </a:solidFill>
                <a:latin typeface="Times New Roman" panose="02020603050405020304" pitchFamily="18" charset="0"/>
              </a:rPr>
              <a:t>grow</a:t>
            </a:r>
            <a:r>
              <a:rPr lang="en-US" altLang="zh-CN" sz="2400">
                <a:solidFill>
                  <a:srgbClr val="9933FF"/>
                </a:solidFill>
                <a:latin typeface="Times New Roman" panose="02020603050405020304" pitchFamily="18" charset="0"/>
              </a:rPr>
              <a:t>th</a:t>
            </a:r>
            <a:r>
              <a:rPr lang="en-US" altLang="zh-CN" sz="2400">
                <a:latin typeface="Times New Roman" panose="02020603050405020304" pitchFamily="18" charset="0"/>
              </a:rPr>
              <a:t>, brea</a:t>
            </a:r>
            <a:r>
              <a:rPr lang="en-US" altLang="zh-CN" sz="2400">
                <a:solidFill>
                  <a:srgbClr val="9933FF"/>
                </a:solidFill>
                <a:latin typeface="Times New Roman" panose="02020603050405020304" pitchFamily="18" charset="0"/>
              </a:rPr>
              <a:t>th</a:t>
            </a:r>
            <a:endParaRPr lang="zh-CN" altLang="en-US" sz="24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29"/>
                                        </p:tgtEl>
                                        <p:attrNameLst>
                                          <p:attrName>style.visibility</p:attrName>
                                        </p:attrNameLst>
                                      </p:cBhvr>
                                      <p:to>
                                        <p:strVal val="visible"/>
                                      </p:to>
                                    </p:set>
                                    <p:animEffect transition="in" filter="blinds(horizontal)">
                                      <p:cBhvr>
                                        <p:cTn id="7" dur="500"/>
                                        <p:tgtEl>
                                          <p:spTgt spid="594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430"/>
                                        </p:tgtEl>
                                        <p:attrNameLst>
                                          <p:attrName>style.visibility</p:attrName>
                                        </p:attrNameLst>
                                      </p:cBhvr>
                                      <p:to>
                                        <p:strVal val="visible"/>
                                      </p:to>
                                    </p:set>
                                    <p:animEffect transition="in" filter="blinds(horizontal)">
                                      <p:cBhvr>
                                        <p:cTn id="12" dur="500"/>
                                        <p:tgtEl>
                                          <p:spTgt spid="594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432"/>
                                        </p:tgtEl>
                                        <p:attrNameLst>
                                          <p:attrName>style.visibility</p:attrName>
                                        </p:attrNameLst>
                                      </p:cBhvr>
                                      <p:to>
                                        <p:strVal val="visible"/>
                                      </p:to>
                                    </p:set>
                                    <p:animEffect transition="in" filter="blinds(horizontal)">
                                      <p:cBhvr>
                                        <p:cTn id="17" dur="500"/>
                                        <p:tgtEl>
                                          <p:spTgt spid="59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9" grpId="0"/>
      <p:bldP spid="59430" grpId="0"/>
      <p:bldP spid="594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388" y="188913"/>
            <a:ext cx="2952750" cy="719137"/>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Mini Writing   </a:t>
            </a:r>
            <a:endParaRPr lang="zh-CN" altLang="zh-CN" sz="3600" b="1" dirty="0">
              <a:latin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473075" y="2123440"/>
            <a:ext cx="6675755" cy="2421255"/>
          </a:xfrm>
          <a:prstGeom prst="rect">
            <a:avLst/>
          </a:prstGeom>
        </p:spPr>
      </p:pic>
      <p:sp>
        <p:nvSpPr>
          <p:cNvPr id="61445" name="矩形 61444"/>
          <p:cNvSpPr>
            <a:spLocks noChangeAspect="1"/>
          </p:cNvSpPr>
          <p:nvPr/>
        </p:nvSpPr>
        <p:spPr>
          <a:xfrm>
            <a:off x="4419600" y="3276600"/>
            <a:ext cx="304800" cy="304800"/>
          </a:xfrm>
          <a:prstGeom prst="rect">
            <a:avLst/>
          </a:prstGeom>
          <a:noFill/>
          <a:ln w="9525">
            <a:noFill/>
          </a:ln>
        </p:spPr>
        <p:txBody>
          <a:bodyPr/>
          <a:p>
            <a:endParaRPr lang="zh-CN" altLang="en-US"/>
          </a:p>
        </p:txBody>
      </p:sp>
      <p:sp>
        <p:nvSpPr>
          <p:cNvPr id="61446" name="矩形 61445"/>
          <p:cNvSpPr>
            <a:spLocks noChangeAspect="1"/>
          </p:cNvSpPr>
          <p:nvPr/>
        </p:nvSpPr>
        <p:spPr>
          <a:xfrm>
            <a:off x="4419600" y="3276600"/>
            <a:ext cx="304800" cy="304800"/>
          </a:xfrm>
          <a:prstGeom prst="rect">
            <a:avLst/>
          </a:prstGeom>
          <a:noFill/>
          <a:ln w="9525">
            <a:noFill/>
          </a:ln>
        </p:spPr>
        <p:txBody>
          <a:bodyPr/>
          <a:p>
            <a:endParaRPr lang="zh-CN" altLang="en-US"/>
          </a:p>
        </p:txBody>
      </p:sp>
      <p:sp>
        <p:nvSpPr>
          <p:cNvPr id="61447" name="矩形 61446"/>
          <p:cNvSpPr>
            <a:spLocks noChangeAspect="1"/>
          </p:cNvSpPr>
          <p:nvPr/>
        </p:nvSpPr>
        <p:spPr>
          <a:xfrm>
            <a:off x="4419600" y="3276600"/>
            <a:ext cx="304800" cy="304800"/>
          </a:xfrm>
          <a:prstGeom prst="rect">
            <a:avLst/>
          </a:prstGeom>
          <a:noFill/>
          <a:ln w="9525">
            <a:noFill/>
          </a:ln>
        </p:spPr>
        <p:txBody>
          <a:bodyPr/>
          <a:p>
            <a:endParaRPr lang="zh-CN" altLang="en-US"/>
          </a:p>
        </p:txBody>
      </p:sp>
      <p:sp>
        <p:nvSpPr>
          <p:cNvPr id="61450" name="流程图: 联系 61449"/>
          <p:cNvSpPr/>
          <p:nvPr/>
        </p:nvSpPr>
        <p:spPr>
          <a:xfrm>
            <a:off x="1286193" y="2479358"/>
            <a:ext cx="360362"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61451" name="流程图: 联系 61450"/>
          <p:cNvSpPr/>
          <p:nvPr/>
        </p:nvSpPr>
        <p:spPr>
          <a:xfrm>
            <a:off x="3509010" y="2911158"/>
            <a:ext cx="360363"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61452" name="流程图: 联系 61451"/>
          <p:cNvSpPr/>
          <p:nvPr/>
        </p:nvSpPr>
        <p:spPr>
          <a:xfrm>
            <a:off x="5838825" y="3276283"/>
            <a:ext cx="360363"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4" name="文本框 3"/>
          <p:cNvSpPr txBox="1"/>
          <p:nvPr/>
        </p:nvSpPr>
        <p:spPr>
          <a:xfrm>
            <a:off x="544195" y="4777105"/>
            <a:ext cx="8055610" cy="95313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p>
            <a:pPr algn="l"/>
            <a:r>
              <a:rPr lang="en-US" altLang="zh-CN" sz="2800">
                <a:solidFill>
                  <a:schemeClr val="tx1"/>
                </a:solidFill>
                <a:latin typeface="Times New Roman" panose="02020603050405020304" pitchFamily="18" charset="0"/>
                <a:cs typeface="Times New Roman" panose="02020603050405020304" pitchFamily="18" charset="0"/>
              </a:rPr>
              <a:t>To </a:t>
            </a:r>
            <a:r>
              <a:rPr lang="zh-CN" altLang="en-US" sz="2800">
                <a:solidFill>
                  <a:schemeClr val="tx1"/>
                </a:solidFill>
                <a:latin typeface="Times New Roman" panose="02020603050405020304" pitchFamily="18" charset="0"/>
                <a:cs typeface="Times New Roman" panose="02020603050405020304" pitchFamily="18" charset="0"/>
              </a:rPr>
              <a:t>draw the reader</a:t>
            </a:r>
            <a:r>
              <a:rPr lang="en-US" altLang="zh-CN" sz="2800">
                <a:solidFill>
                  <a:schemeClr val="tx1"/>
                </a:solidFill>
                <a:latin typeface="Times New Roman" panose="02020603050405020304" pitchFamily="18" charset="0"/>
                <a:cs typeface="Times New Roman" panose="02020603050405020304" pitchFamily="18" charset="0"/>
              </a:rPr>
              <a:t>’</a:t>
            </a:r>
            <a:r>
              <a:rPr lang="zh-CN" altLang="en-US" sz="2800">
                <a:solidFill>
                  <a:schemeClr val="tx1"/>
                </a:solidFill>
                <a:latin typeface="Times New Roman" panose="02020603050405020304" pitchFamily="18" charset="0"/>
                <a:cs typeface="Times New Roman" panose="02020603050405020304" pitchFamily="18" charset="0"/>
              </a:rPr>
              <a:t>s attention to the topic and make them think about and take an interest in it</a:t>
            </a:r>
            <a:endParaRPr lang="zh-CN" altLang="en-US" sz="2800">
              <a:solidFill>
                <a:schemeClr val="tx1"/>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295275" y="1128395"/>
            <a:ext cx="643890" cy="513715"/>
          </a:xfrm>
          <a:prstGeom prst="rect">
            <a:avLst/>
          </a:prstGeom>
        </p:spPr>
      </p:pic>
      <p:sp>
        <p:nvSpPr>
          <p:cNvPr id="6" name="文本框 5"/>
          <p:cNvSpPr txBox="1"/>
          <p:nvPr/>
        </p:nvSpPr>
        <p:spPr>
          <a:xfrm>
            <a:off x="1148080" y="1008380"/>
            <a:ext cx="6555105" cy="101473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The magazine article uses a group of questions to introduce the topic of parent-child tensions. Read the first paragraph of the magazine article</a:t>
            </a:r>
            <a:r>
              <a:rPr lang="en-US" altLang="zh-CN" sz="2000">
                <a:latin typeface="Times New Roman" panose="02020603050405020304" pitchFamily="18" charset="0"/>
                <a:cs typeface="Times New Roman" panose="02020603050405020304" pitchFamily="18" charset="0"/>
              </a:rPr>
              <a:t>.</a:t>
            </a:r>
            <a:endParaRPr lang="en-US" altLang="zh-CN"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blinds(horizontal)">
                                      <p:cBhvr>
                                        <p:cTn id="7" dur="500"/>
                                        <p:tgtEl>
                                          <p:spTgt spid="614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51"/>
                                        </p:tgtEl>
                                        <p:attrNameLst>
                                          <p:attrName>style.visibility</p:attrName>
                                        </p:attrNameLst>
                                      </p:cBhvr>
                                      <p:to>
                                        <p:strVal val="visible"/>
                                      </p:to>
                                    </p:set>
                                    <p:animEffect transition="in" filter="box(in)">
                                      <p:cBhvr>
                                        <p:cTn id="12" dur="500"/>
                                        <p:tgtEl>
                                          <p:spTgt spid="614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1452"/>
                                        </p:tgtEl>
                                        <p:attrNameLst>
                                          <p:attrName>style.visibility</p:attrName>
                                        </p:attrNameLst>
                                      </p:cBhvr>
                                      <p:to>
                                        <p:strVal val="visible"/>
                                      </p:to>
                                    </p:set>
                                    <p:animEffect transition="in" filter="box(in)">
                                      <p:cBhvr>
                                        <p:cTn id="17" dur="5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2469" name="矩形 62468"/>
          <p:cNvSpPr/>
          <p:nvPr/>
        </p:nvSpPr>
        <p:spPr>
          <a:xfrm>
            <a:off x="111125" y="362903"/>
            <a:ext cx="8816975" cy="5629275"/>
          </a:xfrm>
          <a:prstGeom prst="rect">
            <a:avLst/>
          </a:prstGeom>
          <a:noFill/>
          <a:ln w="9525">
            <a:noFill/>
          </a:ln>
        </p:spPr>
        <p:txBody>
          <a:bodyPr anchor="ctr">
            <a:spAutoFit/>
          </a:bodyPr>
          <a:p>
            <a:pPr>
              <a:lnSpc>
                <a:spcPct val="120000"/>
              </a:lnSpc>
            </a:pPr>
            <a:r>
              <a:rPr lang="en-US" altLang="zh-CN" sz="2400">
                <a:latin typeface="Times New Roman" panose="02020603050405020304" pitchFamily="18" charset="0"/>
              </a:rPr>
              <a:t>    Have you ever gone to a masquerade party (</a:t>
            </a:r>
            <a:r>
              <a:rPr lang="zh-CN" altLang="en-US" sz="2400">
                <a:latin typeface="Times New Roman" panose="02020603050405020304" pitchFamily="18" charset="0"/>
              </a:rPr>
              <a:t>假面</a:t>
            </a:r>
            <a:r>
              <a:rPr lang="zh-CN" altLang="en-US" sz="2400" dirty="0">
                <a:latin typeface="Times New Roman" panose="02020603050405020304" pitchFamily="18" charset="0"/>
              </a:rPr>
              <a:t>舞会</a:t>
            </a:r>
            <a:r>
              <a:rPr lang="en-US" altLang="zh-CN" sz="2400" dirty="0">
                <a:latin typeface="Times New Roman" panose="02020603050405020304" pitchFamily="18" charset="0"/>
              </a:rPr>
              <a:t>)</a:t>
            </a:r>
            <a:r>
              <a:rPr lang="zh-CN" altLang="en-US" sz="2400" dirty="0">
                <a:latin typeface="Times New Roman" panose="02020603050405020304" pitchFamily="18" charset="0"/>
              </a:rPr>
              <a:t> </a:t>
            </a:r>
            <a:r>
              <a:rPr lang="en-US" altLang="zh-CN" sz="2400">
                <a:latin typeface="Times New Roman" panose="02020603050405020304" pitchFamily="18" charset="0"/>
              </a:rPr>
              <a:t>where you dressed up as someone else with a full costume including wearing a head mask so no one would recognize you? And, while you at this party, did you take on the attitudes, manners, or characteristics of a person totally different than yourself? If you have, was this different you more appealing to you, or did it feel totally foreign? </a:t>
            </a:r>
            <a:br>
              <a:rPr lang="en-US" altLang="zh-CN" sz="2400">
                <a:latin typeface="Times New Roman" panose="02020603050405020304" pitchFamily="18" charset="0"/>
              </a:rPr>
            </a:br>
            <a:r>
              <a:rPr lang="en-US" altLang="zh-CN" sz="2400">
                <a:latin typeface="Times New Roman" panose="02020603050405020304" pitchFamily="18" charset="0"/>
              </a:rPr>
              <a:t>    Well, what is interesting is that there are a lot of people who constantly masquerade in real life on a regular basis. No, I do not mean that they attend a lot of parties—I mean that they are not who they really are while at work, while talking with family, or hanging out with friends. </a:t>
            </a:r>
            <a:br>
              <a:rPr lang="en-US" altLang="zh-CN">
                <a:latin typeface="Arial" panose="020B0604020202020204" pitchFamily="34" charset="0"/>
              </a:rPr>
            </a:br>
            <a:br>
              <a:rPr lang="en-US" altLang="zh-CN">
                <a:latin typeface="Arial" panose="020B0604020202020204" pitchFamily="34" charset="0"/>
              </a:rPr>
            </a:br>
            <a:endParaRPr lang="en-US" altLang="zh-CN">
              <a:latin typeface="Arial" panose="020B0604020202020204" pitchFamily="34" charset="0"/>
            </a:endParaRPr>
          </a:p>
        </p:txBody>
      </p:sp>
      <p:sp>
        <p:nvSpPr>
          <p:cNvPr id="62470" name="矩形 62469"/>
          <p:cNvSpPr/>
          <p:nvPr/>
        </p:nvSpPr>
        <p:spPr>
          <a:xfrm>
            <a:off x="2505710" y="5409248"/>
            <a:ext cx="6052185" cy="398780"/>
          </a:xfrm>
          <a:prstGeom prst="rect">
            <a:avLst/>
          </a:prstGeom>
          <a:noFill/>
          <a:ln w="9525">
            <a:noFill/>
          </a:ln>
        </p:spPr>
        <p:txBody>
          <a:bodyPr wrap="square" anchor="ctr">
            <a:spAutoFit/>
          </a:bodyPr>
          <a:p>
            <a:pPr fontAlgn="t"/>
            <a:r>
              <a:rPr lang="en-US" altLang="zh-CN" sz="2000" i="1">
                <a:latin typeface="Times New Roman" panose="02020603050405020304" pitchFamily="18" charset="0"/>
              </a:rPr>
              <a:t>—</a:t>
            </a:r>
            <a:r>
              <a:rPr lang="en-US" altLang="zh-CN" sz="2000">
                <a:latin typeface="Times New Roman" panose="02020603050405020304" pitchFamily="18" charset="0"/>
              </a:rPr>
              <a:t>“Are You Really Who You Are”,</a:t>
            </a:r>
            <a:r>
              <a:rPr lang="en-US" altLang="zh-CN" sz="2000" i="1">
                <a:latin typeface="Times New Roman" panose="02020603050405020304" pitchFamily="18" charset="0"/>
              </a:rPr>
              <a:t> </a:t>
            </a:r>
            <a:r>
              <a:rPr lang="en-US" altLang="zh-CN" sz="2000">
                <a:latin typeface="Times New Roman" panose="02020603050405020304" pitchFamily="18" charset="0"/>
              </a:rPr>
              <a:t>by Catherine </a:t>
            </a:r>
            <a:r>
              <a:rPr lang="en-US" altLang="zh-CN" sz="2000" err="1">
                <a:latin typeface="Times New Roman" panose="02020603050405020304" pitchFamily="18" charset="0"/>
              </a:rPr>
              <a:t>Pulsifer</a:t>
            </a:r>
            <a:endParaRPr lang="en-US" altLang="zh-CN" sz="2000">
              <a:latin typeface="Times New Roman" panose="02020603050405020304" pitchFamily="18" charset="0"/>
            </a:endParaRPr>
          </a:p>
        </p:txBody>
      </p:sp>
      <p:sp>
        <p:nvSpPr>
          <p:cNvPr id="62472" name="流程图: 联系 62471"/>
          <p:cNvSpPr/>
          <p:nvPr/>
        </p:nvSpPr>
        <p:spPr>
          <a:xfrm>
            <a:off x="5327650" y="1363345"/>
            <a:ext cx="360363"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62473" name="流程图: 联系 62472"/>
          <p:cNvSpPr/>
          <p:nvPr/>
        </p:nvSpPr>
        <p:spPr>
          <a:xfrm>
            <a:off x="4535488" y="2307590"/>
            <a:ext cx="360362"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62474" name="流程图: 联系 62473"/>
          <p:cNvSpPr/>
          <p:nvPr/>
        </p:nvSpPr>
        <p:spPr>
          <a:xfrm>
            <a:off x="6856095" y="2670175"/>
            <a:ext cx="360363"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blinds(horizontal)">
                                      <p:cBhvr>
                                        <p:cTn id="7" dur="500"/>
                                        <p:tgtEl>
                                          <p:spTgt spid="624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73"/>
                                        </p:tgtEl>
                                        <p:attrNameLst>
                                          <p:attrName>style.visibility</p:attrName>
                                        </p:attrNameLst>
                                      </p:cBhvr>
                                      <p:to>
                                        <p:strVal val="visible"/>
                                      </p:to>
                                    </p:set>
                                    <p:animEffect transition="in" filter="blinds(horizontal)">
                                      <p:cBhvr>
                                        <p:cTn id="12" dur="500"/>
                                        <p:tgtEl>
                                          <p:spTgt spid="624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474"/>
                                        </p:tgtEl>
                                        <p:attrNameLst>
                                          <p:attrName>style.visibility</p:attrName>
                                        </p:attrNameLst>
                                      </p:cBhvr>
                                      <p:to>
                                        <p:strVal val="visible"/>
                                      </p:to>
                                    </p:set>
                                    <p:animEffect transition="in" filter="blinds(horizontal)">
                                      <p:cBhvr>
                                        <p:cTn id="17"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框 20482"/>
          <p:cNvSpPr txBox="1"/>
          <p:nvPr/>
        </p:nvSpPr>
        <p:spPr>
          <a:xfrm>
            <a:off x="376238" y="947738"/>
            <a:ext cx="184150" cy="579437"/>
          </a:xfrm>
          <a:prstGeom prst="rect">
            <a:avLst/>
          </a:prstGeom>
          <a:noFill/>
          <a:ln w="9525">
            <a:noFill/>
          </a:ln>
        </p:spPr>
        <p:txBody>
          <a:bodyPr wrap="none" anchor="t">
            <a:spAutoFit/>
          </a:bodyPr>
          <a:p>
            <a:pPr>
              <a:buFontTx/>
            </a:pPr>
            <a:endParaRPr lang="zh-CN" altLang="en-US" sz="3200" dirty="0">
              <a:latin typeface="Arial" panose="020B0604020202020204" pitchFamily="34" charset="0"/>
            </a:endParaRPr>
          </a:p>
        </p:txBody>
      </p:sp>
      <p:pic>
        <p:nvPicPr>
          <p:cNvPr id="20485" name="Picture 2" descr="C:\Users\hp\Desktop\PPT-2.jpg"/>
          <p:cNvPicPr>
            <a:picLocks noChangeAspect="1"/>
          </p:cNvPicPr>
          <p:nvPr/>
        </p:nvPicPr>
        <p:blipFill>
          <a:blip r:embed="rId1"/>
          <a:stretch>
            <a:fillRect/>
          </a:stretch>
        </p:blipFill>
        <p:spPr>
          <a:xfrm>
            <a:off x="0" y="-171450"/>
            <a:ext cx="9144000" cy="6858000"/>
          </a:xfrm>
          <a:prstGeom prst="rect">
            <a:avLst/>
          </a:prstGeom>
          <a:noFill/>
          <a:ln w="9525">
            <a:noFill/>
          </a:ln>
        </p:spPr>
      </p:pic>
      <p:sp>
        <p:nvSpPr>
          <p:cNvPr id="20489" name="文本框 20488"/>
          <p:cNvSpPr txBox="1"/>
          <p:nvPr/>
        </p:nvSpPr>
        <p:spPr>
          <a:xfrm>
            <a:off x="376555" y="819150"/>
            <a:ext cx="8289290" cy="3636010"/>
          </a:xfrm>
          <a:prstGeom prst="rect">
            <a:avLst/>
          </a:prstGeom>
          <a:noFill/>
          <a:ln w="9525">
            <a:noFill/>
          </a:ln>
        </p:spPr>
        <p:txBody>
          <a:bodyPr wrap="square" anchor="t">
            <a:spAutoFit/>
          </a:bodyPr>
          <a:p>
            <a:pPr algn="l">
              <a:lnSpc>
                <a:spcPct val="120000"/>
              </a:lnSpc>
              <a:buClrTx/>
              <a:buSzTx/>
            </a:pPr>
            <a:r>
              <a:rPr lang="en-US" altLang="zh-CN" sz="2400">
                <a:latin typeface="Times New Roman" panose="02020603050405020304" pitchFamily="18" charset="0"/>
              </a:rPr>
              <a:t>What is the charm of necklaces? Why would anyone put something extra around their neck and then invest it with special significance? A necklace doesn’t afford warmth in cold weather, like a scarf, or protection in combat, like chain mail; it only decorates. We might say, it borrows meaning from what it surrounds and sets off, the head with its supremely important material contents, and the face, that register of the soul.</a:t>
            </a:r>
            <a:endParaRPr lang="en-US" altLang="zh-CN" sz="2400">
              <a:latin typeface="Times New Roman" panose="02020603050405020304" pitchFamily="18" charset="0"/>
            </a:endParaRPr>
          </a:p>
          <a:p>
            <a:pPr algn="l">
              <a:lnSpc>
                <a:spcPct val="120000"/>
              </a:lnSpc>
              <a:buClrTx/>
              <a:buSzTx/>
            </a:pPr>
            <a:endParaRPr lang="en-US" altLang="zh-CN" sz="2400">
              <a:latin typeface="Times New Roman" panose="02020603050405020304" pitchFamily="18" charset="0"/>
            </a:endParaRPr>
          </a:p>
        </p:txBody>
      </p:sp>
      <p:sp>
        <p:nvSpPr>
          <p:cNvPr id="62470" name="矩形 62469"/>
          <p:cNvSpPr/>
          <p:nvPr/>
        </p:nvSpPr>
        <p:spPr>
          <a:xfrm>
            <a:off x="1779905" y="4395153"/>
            <a:ext cx="6885940" cy="398780"/>
          </a:xfrm>
          <a:prstGeom prst="rect">
            <a:avLst/>
          </a:prstGeom>
          <a:noFill/>
          <a:ln w="9525">
            <a:noFill/>
          </a:ln>
        </p:spPr>
        <p:txBody>
          <a:bodyPr wrap="square" anchor="ctr">
            <a:spAutoFit/>
          </a:bodyPr>
          <a:p>
            <a:pPr fontAlgn="t"/>
            <a:r>
              <a:rPr lang="en-US" altLang="zh-CN" sz="2000" i="1">
                <a:latin typeface="Times New Roman" panose="02020603050405020304" pitchFamily="18" charset="0"/>
              </a:rPr>
              <a:t>—</a:t>
            </a:r>
            <a:r>
              <a:rPr lang="en-US" altLang="zh-CN" sz="2000">
                <a:latin typeface="Times New Roman" panose="02020603050405020304" pitchFamily="18" charset="0"/>
              </a:rPr>
              <a:t>“On Necklaces” in Prairie Schooner, by Emily R. Grosholz</a:t>
            </a:r>
            <a:endParaRPr lang="en-US" altLang="zh-CN" sz="2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0489"/>
                                        </p:tgtEl>
                                      </p:cBhvr>
                                    </p:animEffect>
                                    <p:set>
                                      <p:cBhvr>
                                        <p:cTn id="7" dur="1" fill="hold">
                                          <p:stCondLst>
                                            <p:cond delay="499"/>
                                          </p:stCondLst>
                                        </p:cTn>
                                        <p:tgtEl>
                                          <p:spTgt spid="204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框 20482"/>
          <p:cNvSpPr txBox="1"/>
          <p:nvPr/>
        </p:nvSpPr>
        <p:spPr>
          <a:xfrm>
            <a:off x="376238" y="947738"/>
            <a:ext cx="184150" cy="579437"/>
          </a:xfrm>
          <a:prstGeom prst="rect">
            <a:avLst/>
          </a:prstGeom>
          <a:noFill/>
          <a:ln w="9525">
            <a:noFill/>
          </a:ln>
        </p:spPr>
        <p:txBody>
          <a:bodyPr wrap="none" anchor="t">
            <a:spAutoFit/>
          </a:bodyPr>
          <a:p>
            <a:pPr>
              <a:buFontTx/>
            </a:pPr>
            <a:endParaRPr lang="zh-CN" altLang="en-US" sz="3200" dirty="0">
              <a:latin typeface="Arial" panose="020B0604020202020204" pitchFamily="34" charset="0"/>
            </a:endParaRPr>
          </a:p>
        </p:txBody>
      </p:sp>
      <p:pic>
        <p:nvPicPr>
          <p:cNvPr id="20485"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4" name="图片 3" descr="dreamstime_l_51082768"/>
          <p:cNvPicPr>
            <a:picLocks noChangeAspect="1"/>
          </p:cNvPicPr>
          <p:nvPr/>
        </p:nvPicPr>
        <p:blipFill>
          <a:blip r:embed="rId2"/>
          <a:stretch>
            <a:fillRect/>
          </a:stretch>
        </p:blipFill>
        <p:spPr>
          <a:xfrm>
            <a:off x="0" y="-635"/>
            <a:ext cx="9144000" cy="4001135"/>
          </a:xfrm>
          <a:prstGeom prst="rect">
            <a:avLst/>
          </a:prstGeom>
        </p:spPr>
      </p:pic>
      <p:sp>
        <p:nvSpPr>
          <p:cNvPr id="62470" name="矩形 62469"/>
          <p:cNvSpPr/>
          <p:nvPr/>
        </p:nvSpPr>
        <p:spPr>
          <a:xfrm>
            <a:off x="560705" y="4528185"/>
            <a:ext cx="7752715" cy="1198880"/>
          </a:xfrm>
          <a:prstGeom prst="rect">
            <a:avLst/>
          </a:prstGeom>
          <a:noFill/>
          <a:ln w="9525">
            <a:noFill/>
          </a:ln>
        </p:spPr>
        <p:txBody>
          <a:bodyPr wrap="square" anchor="ctr">
            <a:spAutoFit/>
          </a:bodyPr>
          <a:p>
            <a:pPr fontAlgn="t"/>
            <a:r>
              <a:rPr lang="en-US" altLang="zh-CN" sz="3600">
                <a:latin typeface="Times New Roman" panose="02020603050405020304" pitchFamily="18" charset="0"/>
              </a:rPr>
              <a:t>Introduce the topic of </a:t>
            </a:r>
            <a:r>
              <a:rPr lang="en-US" altLang="zh-CN" sz="3600">
                <a:solidFill>
                  <a:schemeClr val="accent1">
                    <a:lumMod val="50000"/>
                  </a:schemeClr>
                </a:solidFill>
                <a:latin typeface="Times New Roman" panose="02020603050405020304" pitchFamily="18" charset="0"/>
              </a:rPr>
              <a:t>parents’ love for their children</a:t>
            </a:r>
            <a:r>
              <a:rPr lang="en-US" altLang="zh-CN" sz="3600">
                <a:latin typeface="Times New Roman" panose="02020603050405020304" pitchFamily="18" charset="0"/>
              </a:rPr>
              <a:t> by asking questions. </a:t>
            </a:r>
            <a:endParaRPr lang="zh-CN" altLang="en-US" sz="36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框 20482"/>
          <p:cNvSpPr txBox="1"/>
          <p:nvPr/>
        </p:nvSpPr>
        <p:spPr>
          <a:xfrm>
            <a:off x="376238" y="947738"/>
            <a:ext cx="184150" cy="579437"/>
          </a:xfrm>
          <a:prstGeom prst="rect">
            <a:avLst/>
          </a:prstGeom>
          <a:noFill/>
          <a:ln w="9525">
            <a:noFill/>
          </a:ln>
        </p:spPr>
        <p:txBody>
          <a:bodyPr wrap="none" anchor="t">
            <a:spAutoFit/>
          </a:bodyPr>
          <a:p>
            <a:pPr>
              <a:buFontTx/>
            </a:pPr>
            <a:endParaRPr lang="zh-CN" altLang="en-US" sz="3200" dirty="0">
              <a:latin typeface="Arial" panose="020B0604020202020204" pitchFamily="34" charset="0"/>
            </a:endParaRPr>
          </a:p>
        </p:txBody>
      </p:sp>
      <p:pic>
        <p:nvPicPr>
          <p:cNvPr id="20485"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2470" name="矩形 62469"/>
          <p:cNvSpPr/>
          <p:nvPr/>
        </p:nvSpPr>
        <p:spPr>
          <a:xfrm>
            <a:off x="629285" y="2232343"/>
            <a:ext cx="7752715" cy="1753235"/>
          </a:xfrm>
          <a:prstGeom prst="rect">
            <a:avLst/>
          </a:prstGeom>
          <a:noFill/>
          <a:ln w="9525">
            <a:noFill/>
          </a:ln>
        </p:spPr>
        <p:txBody>
          <a:bodyPr wrap="square" anchor="ctr">
            <a:spAutoFit/>
          </a:bodyPr>
          <a:p>
            <a:pPr fontAlgn="t">
              <a:lnSpc>
                <a:spcPct val="150000"/>
              </a:lnSpc>
            </a:pPr>
            <a:r>
              <a:rPr lang="en-US" altLang="zh-CN" sz="2400">
                <a:latin typeface="Times New Roman" panose="02020603050405020304" pitchFamily="18" charset="0"/>
              </a:rPr>
              <a:t>Do your parents always let you know they are proud of you? Do they always stand by you no matter what decisions you make? Do they love you the way you are? </a:t>
            </a:r>
            <a:endParaRPr lang="en-US" altLang="zh-CN" sz="2400">
              <a:latin typeface="Times New Roman" panose="02020603050405020304" pitchFamily="18" charset="0"/>
            </a:endParaRPr>
          </a:p>
        </p:txBody>
      </p:sp>
      <p:sp>
        <p:nvSpPr>
          <p:cNvPr id="2" name="文本框 1"/>
          <p:cNvSpPr txBox="1"/>
          <p:nvPr/>
        </p:nvSpPr>
        <p:spPr>
          <a:xfrm>
            <a:off x="3540125" y="1161415"/>
            <a:ext cx="1732280" cy="645160"/>
          </a:xfrm>
          <a:prstGeom prst="rect">
            <a:avLst/>
          </a:prstGeom>
          <a:noFill/>
        </p:spPr>
        <p:txBody>
          <a:bodyPr wrap="none" rtlCol="0">
            <a:spAutoFit/>
          </a:bodyPr>
          <a:p>
            <a:r>
              <a:rPr lang="en-US" altLang="zh-CN" sz="3600"/>
              <a:t>Sample</a:t>
            </a:r>
            <a:endParaRPr lang="en-US" altLang="zh-CN" sz="36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框 20482"/>
          <p:cNvSpPr txBox="1"/>
          <p:nvPr/>
        </p:nvSpPr>
        <p:spPr>
          <a:xfrm>
            <a:off x="376238" y="947738"/>
            <a:ext cx="184150" cy="579437"/>
          </a:xfrm>
          <a:prstGeom prst="rect">
            <a:avLst/>
          </a:prstGeom>
          <a:noFill/>
          <a:ln w="9525">
            <a:noFill/>
          </a:ln>
        </p:spPr>
        <p:txBody>
          <a:bodyPr wrap="none" anchor="t">
            <a:spAutoFit/>
          </a:bodyPr>
          <a:p>
            <a:pPr>
              <a:buFontTx/>
            </a:pPr>
            <a:endParaRPr lang="zh-CN" altLang="en-US" sz="3200" dirty="0">
              <a:latin typeface="Arial" panose="020B0604020202020204" pitchFamily="34" charset="0"/>
            </a:endParaRPr>
          </a:p>
        </p:txBody>
      </p:sp>
      <p:pic>
        <p:nvPicPr>
          <p:cNvPr id="20485"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2470" name="矩形 62469"/>
          <p:cNvSpPr/>
          <p:nvPr/>
        </p:nvSpPr>
        <p:spPr>
          <a:xfrm>
            <a:off x="629285" y="2232343"/>
            <a:ext cx="7752715" cy="1753235"/>
          </a:xfrm>
          <a:prstGeom prst="rect">
            <a:avLst/>
          </a:prstGeom>
          <a:noFill/>
          <a:ln w="9525">
            <a:noFill/>
          </a:ln>
        </p:spPr>
        <p:txBody>
          <a:bodyPr wrap="square" anchor="ctr">
            <a:spAutoFit/>
          </a:bodyPr>
          <a:p>
            <a:pPr fontAlgn="t">
              <a:lnSpc>
                <a:spcPct val="150000"/>
              </a:lnSpc>
            </a:pPr>
            <a:r>
              <a:rPr lang="en-US" altLang="zh-CN" sz="2400">
                <a:latin typeface="Times New Roman" panose="02020603050405020304" pitchFamily="18" charset="0"/>
              </a:rPr>
              <a:t>Write a paragraph to give your suggestions about teenagers’ relationship with parents. Try to use questions in the beginning of the paragraph. </a:t>
            </a:r>
            <a:endParaRPr lang="en-US" altLang="zh-CN" sz="2400">
              <a:latin typeface="Times New Roman" panose="02020603050405020304" pitchFamily="18" charset="0"/>
            </a:endParaRPr>
          </a:p>
        </p:txBody>
      </p:sp>
      <p:sp>
        <p:nvSpPr>
          <p:cNvPr id="2" name="文本框 1"/>
          <p:cNvSpPr txBox="1"/>
          <p:nvPr/>
        </p:nvSpPr>
        <p:spPr>
          <a:xfrm>
            <a:off x="3540125" y="1161415"/>
            <a:ext cx="2367280" cy="645160"/>
          </a:xfrm>
          <a:prstGeom prst="rect">
            <a:avLst/>
          </a:prstGeom>
          <a:noFill/>
        </p:spPr>
        <p:txBody>
          <a:bodyPr wrap="none" rtlCol="0">
            <a:spAutoFit/>
          </a:bodyPr>
          <a:p>
            <a:r>
              <a:rPr lang="en-US" altLang="zh-CN" sz="3600"/>
              <a:t>Homework</a:t>
            </a:r>
            <a:endParaRPr lang="en-US" altLang="zh-CN" sz="36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p>
            <a:r>
              <a:rPr lang="zh-CN" altLang="en-US" sz="4400" b="1" dirty="0">
                <a:effectLst>
                  <a:outerShdw blurRad="38100" dist="38100" dir="2700000">
                    <a:srgbClr val="C0C0C0"/>
                  </a:outerShdw>
                </a:effectLst>
                <a:latin typeface="Arial" panose="020B0604020202020204" pitchFamily="34" charset="0"/>
              </a:rPr>
              <a:t> </a:t>
            </a:r>
            <a:r>
              <a:rPr lang="en-US" altLang="zh-CN" sz="3600" b="1">
                <a:solidFill>
                  <a:srgbClr val="00CCFF"/>
                </a:solidFill>
                <a:latin typeface="Times New Roman" panose="02020603050405020304" pitchFamily="18" charset="0"/>
              </a:rPr>
              <a:t>            </a:t>
            </a:r>
            <a:endParaRPr lang="zh-CN" altLang="en-US" sz="3600" b="1" dirty="0">
              <a:solidFill>
                <a:srgbClr val="00CCFF"/>
              </a:solidFill>
              <a:latin typeface="Times New Roman" panose="02020603050405020304" pitchFamily="18" charset="0"/>
            </a:endParaRPr>
          </a:p>
        </p:txBody>
      </p:sp>
      <p:pic>
        <p:nvPicPr>
          <p:cNvPr id="18434" name="Picture 2"/>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62" name="Picture 2" descr="C:\Users\hp\Desktop\PPT-2.jpg"/>
          <p:cNvPicPr>
            <a:picLocks noChangeAspect="1"/>
          </p:cNvPicPr>
          <p:nvPr/>
        </p:nvPicPr>
        <p:blipFill>
          <a:blip r:embed="rId1"/>
          <a:stretch>
            <a:fillRect/>
          </a:stretch>
        </p:blipFill>
        <p:spPr>
          <a:xfrm>
            <a:off x="250825" y="0"/>
            <a:ext cx="9144000" cy="6858000"/>
          </a:xfrm>
          <a:prstGeom prst="rect">
            <a:avLst/>
          </a:prstGeom>
          <a:noFill/>
          <a:ln w="9525">
            <a:noFill/>
          </a:ln>
        </p:spPr>
      </p:pic>
      <p:pic>
        <p:nvPicPr>
          <p:cNvPr id="2" name="图片 1" descr="XFIRM1NS8VIE6~([T@}}PT5"/>
          <p:cNvPicPr>
            <a:picLocks noChangeAspect="1"/>
          </p:cNvPicPr>
          <p:nvPr/>
        </p:nvPicPr>
        <p:blipFill>
          <a:blip r:embed="rId2"/>
          <a:stretch>
            <a:fillRect/>
          </a:stretch>
        </p:blipFill>
        <p:spPr>
          <a:xfrm>
            <a:off x="751840" y="1059815"/>
            <a:ext cx="7514590" cy="5392420"/>
          </a:xfrm>
          <a:prstGeom prst="rect">
            <a:avLst/>
          </a:prstGeom>
        </p:spPr>
      </p:pic>
      <p:sp>
        <p:nvSpPr>
          <p:cNvPr id="67592" name="折角形 67591"/>
          <p:cNvSpPr/>
          <p:nvPr/>
        </p:nvSpPr>
        <p:spPr>
          <a:xfrm>
            <a:off x="179388" y="188913"/>
            <a:ext cx="1800225" cy="719137"/>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Review </a:t>
            </a:r>
            <a:endParaRPr lang="zh-CN" altLang="zh-CN" sz="3600" b="1" dirty="0">
              <a:latin typeface="Times New Roman" panose="02020603050405020304" pitchFamily="18" charset="0"/>
            </a:endParaRPr>
          </a:p>
        </p:txBody>
      </p:sp>
      <p:sp>
        <p:nvSpPr>
          <p:cNvPr id="19467" name="文本框 19466"/>
          <p:cNvSpPr txBox="1"/>
          <p:nvPr/>
        </p:nvSpPr>
        <p:spPr>
          <a:xfrm>
            <a:off x="1554163" y="3141663"/>
            <a:ext cx="2273300" cy="460375"/>
          </a:xfrm>
          <a:prstGeom prst="rect">
            <a:avLst/>
          </a:prstGeom>
          <a:noFill/>
          <a:ln w="9525">
            <a:noFill/>
          </a:ln>
        </p:spPr>
        <p:txBody>
          <a:bodyPr wrap="none" anchor="t">
            <a:spAutoFit/>
          </a:bodyPr>
          <a:p>
            <a:pPr>
              <a:buFontTx/>
            </a:pPr>
            <a:r>
              <a:rPr lang="en-US" altLang="zh-CN" sz="2400">
                <a:solidFill>
                  <a:srgbClr val="0000FF"/>
                </a:solidFill>
                <a:latin typeface="Times New Roman" panose="02020603050405020304" pitchFamily="18" charset="0"/>
              </a:rPr>
              <a:t>Physical changes</a:t>
            </a:r>
            <a:endParaRPr lang="en-US" altLang="zh-CN" sz="2400">
              <a:solidFill>
                <a:srgbClr val="0000FF"/>
              </a:solidFill>
              <a:latin typeface="Times New Roman" panose="02020603050405020304" pitchFamily="18" charset="0"/>
            </a:endParaRPr>
          </a:p>
        </p:txBody>
      </p:sp>
      <p:sp>
        <p:nvSpPr>
          <p:cNvPr id="19468" name="文本框 19467"/>
          <p:cNvSpPr txBox="1"/>
          <p:nvPr/>
        </p:nvSpPr>
        <p:spPr>
          <a:xfrm>
            <a:off x="5508625" y="3141663"/>
            <a:ext cx="1816100" cy="460375"/>
          </a:xfrm>
          <a:prstGeom prst="rect">
            <a:avLst/>
          </a:prstGeom>
          <a:noFill/>
          <a:ln w="9525">
            <a:noFill/>
          </a:ln>
        </p:spPr>
        <p:txBody>
          <a:bodyPr wrap="none" anchor="t">
            <a:spAutoFit/>
          </a:bodyPr>
          <a:p>
            <a:pPr>
              <a:buFontTx/>
            </a:pPr>
            <a:r>
              <a:rPr lang="en-US" altLang="zh-CN" sz="2400">
                <a:solidFill>
                  <a:srgbClr val="0000FF"/>
                </a:solidFill>
                <a:latin typeface="Times New Roman" panose="02020603050405020304" pitchFamily="18" charset="0"/>
              </a:rPr>
              <a:t>Mental needs</a:t>
            </a:r>
            <a:endParaRPr lang="en-US" altLang="zh-CN" sz="2400">
              <a:solidFill>
                <a:srgbClr val="0000FF"/>
              </a:solidFill>
              <a:latin typeface="Times New Roman" panose="02020603050405020304" pitchFamily="18" charset="0"/>
            </a:endParaRPr>
          </a:p>
        </p:txBody>
      </p:sp>
      <p:sp>
        <p:nvSpPr>
          <p:cNvPr id="19469" name="文本框 19468"/>
          <p:cNvSpPr txBox="1"/>
          <p:nvPr/>
        </p:nvSpPr>
        <p:spPr>
          <a:xfrm>
            <a:off x="2246313" y="4478973"/>
            <a:ext cx="4506595" cy="460375"/>
          </a:xfrm>
          <a:prstGeom prst="rect">
            <a:avLst/>
          </a:prstGeom>
          <a:noFill/>
          <a:ln w="9525">
            <a:noFill/>
          </a:ln>
        </p:spPr>
        <p:txBody>
          <a:bodyPr wrap="none" anchor="t">
            <a:spAutoFit/>
          </a:bodyPr>
          <a:p>
            <a:pPr>
              <a:buFontTx/>
            </a:pPr>
            <a:r>
              <a:rPr lang="en-US" altLang="zh-CN" sz="2400">
                <a:solidFill>
                  <a:srgbClr val="0000FF"/>
                </a:solidFill>
                <a:latin typeface="Times New Roman" panose="02020603050405020304" pitchFamily="18" charset="0"/>
              </a:rPr>
              <a:t>Regular and honest communication</a:t>
            </a:r>
            <a:endParaRPr lang="en-US" altLang="zh-CN" sz="2400">
              <a:solidFill>
                <a:srgbClr val="0000FF"/>
              </a:solidFill>
              <a:latin typeface="Times New Roman" panose="02020603050405020304" pitchFamily="18" charset="0"/>
            </a:endParaRPr>
          </a:p>
        </p:txBody>
      </p:sp>
      <p:sp>
        <p:nvSpPr>
          <p:cNvPr id="19470" name="文本框 19469"/>
          <p:cNvSpPr txBox="1"/>
          <p:nvPr/>
        </p:nvSpPr>
        <p:spPr>
          <a:xfrm>
            <a:off x="1874203" y="5680075"/>
            <a:ext cx="5504815" cy="460375"/>
          </a:xfrm>
          <a:prstGeom prst="rect">
            <a:avLst/>
          </a:prstGeom>
          <a:noFill/>
          <a:ln w="9525">
            <a:noFill/>
          </a:ln>
        </p:spPr>
        <p:txBody>
          <a:bodyPr wrap="none" anchor="t">
            <a:spAutoFit/>
          </a:bodyPr>
          <a:p>
            <a:pPr algn="l">
              <a:buFontTx/>
            </a:pPr>
            <a:r>
              <a:rPr lang="en-US" altLang="zh-CN" sz="2400">
                <a:solidFill>
                  <a:srgbClr val="0000FF"/>
                </a:solidFill>
                <a:latin typeface="Times New Roman" panose="02020603050405020304" pitchFamily="18" charset="0"/>
              </a:rPr>
              <a:t>Everything will turn out all right in the end.</a:t>
            </a:r>
            <a:endParaRPr lang="en-US" altLang="zh-CN" sz="240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additive="base">
                                        <p:cTn id="7" dur="500" fill="hold"/>
                                        <p:tgtEl>
                                          <p:spTgt spid="67592"/>
                                        </p:tgtEl>
                                        <p:attrNameLst>
                                          <p:attrName>ppt_x</p:attrName>
                                        </p:attrNameLst>
                                      </p:cBhvr>
                                      <p:tavLst>
                                        <p:tav tm="0">
                                          <p:val>
                                            <p:strVal val="#ppt_x"/>
                                          </p:val>
                                        </p:tav>
                                        <p:tav tm="100000">
                                          <p:val>
                                            <p:strVal val="#ppt_x"/>
                                          </p:val>
                                        </p:tav>
                                      </p:tavLst>
                                    </p:anim>
                                    <p:anim calcmode="lin" valueType="num">
                                      <p:cBhvr additive="base">
                                        <p:cTn id="8"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9467">
                                            <p:txEl>
                                              <p:charRg st="0" end="17"/>
                                            </p:txEl>
                                          </p:spTgt>
                                        </p:tgtEl>
                                        <p:attrNameLst>
                                          <p:attrName>style.visibility</p:attrName>
                                        </p:attrNameLst>
                                      </p:cBhvr>
                                      <p:to>
                                        <p:strVal val="visible"/>
                                      </p:to>
                                    </p:set>
                                    <p:animEffect transition="in" filter="blinds(horizontal)">
                                      <p:cBhvr>
                                        <p:cTn id="13" dur="500"/>
                                        <p:tgtEl>
                                          <p:spTgt spid="19467">
                                            <p:txEl>
                                              <p:charRg st="0" end="1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468">
                                            <p:txEl>
                                              <p:charRg st="0" end="13"/>
                                            </p:txEl>
                                          </p:spTgt>
                                        </p:tgtEl>
                                        <p:attrNameLst>
                                          <p:attrName>style.visibility</p:attrName>
                                        </p:attrNameLst>
                                      </p:cBhvr>
                                      <p:to>
                                        <p:strVal val="visible"/>
                                      </p:to>
                                    </p:set>
                                    <p:animEffect transition="in" filter="blinds(horizontal)">
                                      <p:cBhvr>
                                        <p:cTn id="18" dur="500"/>
                                        <p:tgtEl>
                                          <p:spTgt spid="19468">
                                            <p:txEl>
                                              <p:charRg st="0" end="1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9469">
                                            <p:txEl>
                                              <p:charRg st="0" end="33"/>
                                            </p:txEl>
                                          </p:spTgt>
                                        </p:tgtEl>
                                        <p:attrNameLst>
                                          <p:attrName>style.visibility</p:attrName>
                                        </p:attrNameLst>
                                      </p:cBhvr>
                                      <p:to>
                                        <p:strVal val="visible"/>
                                      </p:to>
                                    </p:set>
                                    <p:animEffect transition="in" filter="blinds(horizontal)">
                                      <p:cBhvr>
                                        <p:cTn id="23" dur="500"/>
                                        <p:tgtEl>
                                          <p:spTgt spid="19469">
                                            <p:txEl>
                                              <p:charRg st="0" end="3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9470">
                                            <p:txEl>
                                              <p:charRg st="0" end="44"/>
                                            </p:txEl>
                                          </p:spTgt>
                                        </p:tgtEl>
                                        <p:attrNameLst>
                                          <p:attrName>style.visibility</p:attrName>
                                        </p:attrNameLst>
                                      </p:cBhvr>
                                      <p:to>
                                        <p:strVal val="visible"/>
                                      </p:to>
                                    </p:set>
                                    <p:animEffect transition="in" filter="blinds(horizontal)">
                                      <p:cBhvr>
                                        <p:cTn id="28" dur="500"/>
                                        <p:tgtEl>
                                          <p:spTgt spid="19470">
                                            <p:txEl>
                                              <p:charRg st="0"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animBg="1"/>
      <p:bldP spid="6759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357378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rate</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35846" name="文本框 35845"/>
          <p:cNvSpPr txBox="1"/>
          <p:nvPr/>
        </p:nvSpPr>
        <p:spPr>
          <a:xfrm>
            <a:off x="329565" y="1003300"/>
            <a:ext cx="8814435" cy="1383665"/>
          </a:xfrm>
          <a:prstGeom prst="rect">
            <a:avLst/>
          </a:prstGeom>
          <a:noFill/>
          <a:ln w="9525">
            <a:noFill/>
          </a:ln>
        </p:spPr>
        <p:txBody>
          <a:bodyPr wrap="square" anchor="t">
            <a:spAutoFit/>
          </a:bodyPr>
          <a:p>
            <a:pPr marL="342900" indent="-342900">
              <a:buFontTx/>
              <a:buAutoNum type="arabicPeriod"/>
            </a:pPr>
            <a:r>
              <a:rPr lang="en-US" altLang="zh-CN" sz="2800">
                <a:latin typeface="Times New Roman" panose="02020603050405020304" pitchFamily="18" charset="0"/>
              </a:rPr>
              <a:t>You may feel anxious that you are developing at a</a:t>
            </a:r>
            <a:endParaRPr lang="en-US" altLang="zh-CN" sz="2800">
              <a:latin typeface="Times New Roman" panose="02020603050405020304" pitchFamily="18" charset="0"/>
            </a:endParaRPr>
          </a:p>
          <a:p>
            <a:pPr marL="342900" indent="-342900">
              <a:buFontTx/>
            </a:pPr>
            <a:r>
              <a:rPr lang="en-US" altLang="zh-CN" sz="2800">
                <a:latin typeface="Times New Roman" panose="02020603050405020304" pitchFamily="18" charset="0"/>
              </a:rPr>
              <a:t>different </a:t>
            </a:r>
            <a:r>
              <a:rPr lang="en-US" altLang="zh-CN" sz="2800">
                <a:solidFill>
                  <a:srgbClr val="FFC000"/>
                </a:solidFill>
                <a:latin typeface="Times New Roman" panose="02020603050405020304" pitchFamily="18" charset="0"/>
              </a:rPr>
              <a:t>rate</a:t>
            </a:r>
            <a:r>
              <a:rPr lang="en-US" altLang="zh-CN" sz="2800">
                <a:latin typeface="Times New Roman" panose="02020603050405020304" pitchFamily="18" charset="0"/>
              </a:rPr>
              <a:t> to your friends, shooting up in height or</a:t>
            </a:r>
            <a:endParaRPr lang="en-US" altLang="zh-CN" sz="2800">
              <a:latin typeface="Times New Roman" panose="02020603050405020304" pitchFamily="18" charset="0"/>
            </a:endParaRPr>
          </a:p>
          <a:p>
            <a:pPr marL="342900" indent="-342900">
              <a:buFontTx/>
            </a:pPr>
            <a:r>
              <a:rPr lang="en-US" altLang="zh-CN" sz="2800">
                <a:latin typeface="Times New Roman" panose="02020603050405020304" pitchFamily="18" charset="0"/>
              </a:rPr>
              <a:t>getting left far behind</a:t>
            </a:r>
            <a:r>
              <a:rPr lang="en-US" altLang="zh-CN" sz="2800">
                <a:latin typeface="Arial" panose="020B0604020202020204" pitchFamily="34" charset="0"/>
              </a:rPr>
              <a:t>. </a:t>
            </a:r>
            <a:r>
              <a:rPr lang="en-US" altLang="zh-CN" sz="2800">
                <a:latin typeface="Times New Roman" panose="02020603050405020304" pitchFamily="18" charset="0"/>
                <a:cs typeface="Times New Roman" panose="02020603050405020304" pitchFamily="18" charset="0"/>
              </a:rPr>
              <a:t>(para. 2)</a:t>
            </a:r>
            <a:endParaRPr lang="zh-CN" altLang="en-US" sz="2800">
              <a:latin typeface="Times New Roman" panose="02020603050405020304" pitchFamily="18" charset="0"/>
              <a:cs typeface="Times New Roman" panose="02020603050405020304" pitchFamily="18" charset="0"/>
            </a:endParaRPr>
          </a:p>
        </p:txBody>
      </p:sp>
      <p:sp>
        <p:nvSpPr>
          <p:cNvPr id="35848" name="矩形 35847"/>
          <p:cNvSpPr/>
          <p:nvPr/>
        </p:nvSpPr>
        <p:spPr>
          <a:xfrm>
            <a:off x="1008380" y="2564130"/>
            <a:ext cx="6388735" cy="576580"/>
          </a:xfrm>
          <a:prstGeom prst="rect">
            <a:avLst/>
          </a:prstGeom>
          <a:noFill/>
          <a:ln w="12700" cap="flat" cmpd="sng">
            <a:solidFill>
              <a:srgbClr val="9933FF"/>
            </a:solidFill>
            <a:prstDash val="solid"/>
            <a:miter/>
            <a:headEnd type="none" w="med" len="med"/>
            <a:tailEnd type="none" w="med" len="med"/>
          </a:ln>
        </p:spPr>
        <p:txBody>
          <a:bodyPr/>
          <a:p>
            <a:endParaRPr lang="zh-CN" altLang="en-US"/>
          </a:p>
        </p:txBody>
      </p:sp>
      <p:sp>
        <p:nvSpPr>
          <p:cNvPr id="35847" name="矩形 35846"/>
          <p:cNvSpPr/>
          <p:nvPr/>
        </p:nvSpPr>
        <p:spPr>
          <a:xfrm>
            <a:off x="1116013" y="2622233"/>
            <a:ext cx="6553200" cy="460375"/>
          </a:xfrm>
          <a:prstGeom prst="rect">
            <a:avLst/>
          </a:prstGeom>
          <a:noFill/>
          <a:ln w="9525">
            <a:noFill/>
          </a:ln>
        </p:spPr>
        <p:txBody>
          <a:bodyPr anchor="ctr">
            <a:spAutoFit/>
          </a:bodyPr>
          <a:p>
            <a:r>
              <a:rPr lang="en-US" altLang="zh-CN" sz="2400">
                <a:latin typeface="Times New Roman" panose="02020603050405020304" pitchFamily="18" charset="0"/>
              </a:rPr>
              <a:t>a measurement of the speed at which </a:t>
            </a:r>
            <a:r>
              <a:rPr lang="en-US" altLang="zh-CN" sz="2400" err="1">
                <a:latin typeface="Times New Roman" panose="02020603050405020304" pitchFamily="18" charset="0"/>
              </a:rPr>
              <a:t>sth</a:t>
            </a:r>
            <a:r>
              <a:rPr lang="en-US" altLang="zh-CN" sz="2400">
                <a:latin typeface="Times New Roman" panose="02020603050405020304" pitchFamily="18" charset="0"/>
              </a:rPr>
              <a:t> happens </a:t>
            </a:r>
            <a:r>
              <a:rPr lang="en-US" altLang="zh-CN">
                <a:latin typeface="Arial" panose="020B0604020202020204" pitchFamily="34" charset="0"/>
              </a:rPr>
              <a:t> </a:t>
            </a:r>
            <a:endParaRPr lang="en-US" altLang="zh-CN">
              <a:latin typeface="Arial" panose="020B0604020202020204" pitchFamily="34" charset="0"/>
            </a:endParaRPr>
          </a:p>
        </p:txBody>
      </p:sp>
      <p:sp>
        <p:nvSpPr>
          <p:cNvPr id="35849" name="文本框 35848"/>
          <p:cNvSpPr txBox="1"/>
          <p:nvPr/>
        </p:nvSpPr>
        <p:spPr>
          <a:xfrm>
            <a:off x="1370330" y="4170363"/>
            <a:ext cx="1233488" cy="579437"/>
          </a:xfrm>
          <a:prstGeom prst="rect">
            <a:avLst/>
          </a:prstGeom>
          <a:noFill/>
          <a:ln w="9525">
            <a:noFill/>
          </a:ln>
        </p:spPr>
        <p:txBody>
          <a:bodyPr wrap="none" anchor="t">
            <a:spAutoFit/>
          </a:bodyPr>
          <a:p>
            <a:pPr>
              <a:buFontTx/>
            </a:pPr>
            <a:r>
              <a:rPr lang="en-US" altLang="zh-CN" sz="3200">
                <a:latin typeface="Times New Roman" panose="02020603050405020304" pitchFamily="18" charset="0"/>
              </a:rPr>
              <a:t>at </a:t>
            </a:r>
            <a:r>
              <a:rPr lang="en-US" altLang="zh-CN" sz="3200" err="1">
                <a:latin typeface="Times New Roman" panose="02020603050405020304" pitchFamily="18" charset="0"/>
              </a:rPr>
              <a:t>a(n</a:t>
            </a:r>
            <a:r>
              <a:rPr lang="en-US" altLang="zh-CN" sz="3200">
                <a:latin typeface="Times New Roman" panose="02020603050405020304" pitchFamily="18" charset="0"/>
              </a:rPr>
              <a:t>)</a:t>
            </a:r>
            <a:endParaRPr lang="en-US" altLang="zh-CN" sz="3200">
              <a:latin typeface="Times New Roman" panose="02020603050405020304" pitchFamily="18" charset="0"/>
            </a:endParaRPr>
          </a:p>
        </p:txBody>
      </p:sp>
      <p:sp>
        <p:nvSpPr>
          <p:cNvPr id="35850" name="文本框 35849"/>
          <p:cNvSpPr txBox="1"/>
          <p:nvPr/>
        </p:nvSpPr>
        <p:spPr>
          <a:xfrm>
            <a:off x="5330825" y="4170363"/>
            <a:ext cx="793750" cy="579437"/>
          </a:xfrm>
          <a:prstGeom prst="rect">
            <a:avLst/>
          </a:prstGeom>
          <a:noFill/>
          <a:ln w="9525">
            <a:noFill/>
          </a:ln>
        </p:spPr>
        <p:txBody>
          <a:bodyPr wrap="none" anchor="t">
            <a:spAutoFit/>
          </a:bodyPr>
          <a:p>
            <a:pPr>
              <a:buFontTx/>
            </a:pPr>
            <a:r>
              <a:rPr lang="en-US" altLang="zh-CN" sz="3200">
                <a:latin typeface="Times New Roman" panose="02020603050405020304" pitchFamily="18" charset="0"/>
              </a:rPr>
              <a:t>rate</a:t>
            </a:r>
            <a:endParaRPr lang="en-US" altLang="zh-CN" sz="3200">
              <a:latin typeface="Times New Roman" panose="02020603050405020304" pitchFamily="18" charset="0"/>
            </a:endParaRPr>
          </a:p>
        </p:txBody>
      </p:sp>
      <p:sp>
        <p:nvSpPr>
          <p:cNvPr id="35851" name="文本框 35850"/>
          <p:cNvSpPr txBox="1"/>
          <p:nvPr/>
        </p:nvSpPr>
        <p:spPr>
          <a:xfrm>
            <a:off x="2856548" y="3970338"/>
            <a:ext cx="1628775" cy="579437"/>
          </a:xfrm>
          <a:prstGeom prst="rect">
            <a:avLst/>
          </a:prstGeom>
          <a:solidFill>
            <a:srgbClr val="CCCCFF"/>
          </a:solidFill>
          <a:ln w="9525">
            <a:noFill/>
          </a:ln>
        </p:spPr>
        <p:txBody>
          <a:bodyPr wrap="none" anchor="t">
            <a:spAutoFit/>
          </a:bodyPr>
          <a:p>
            <a:pPr>
              <a:buFontTx/>
            </a:pPr>
            <a:r>
              <a:rPr lang="en-US" altLang="zh-CN" sz="3200">
                <a:latin typeface="Times New Roman" panose="02020603050405020304" pitchFamily="18" charset="0"/>
              </a:rPr>
              <a:t>alarming</a:t>
            </a:r>
            <a:endParaRPr lang="en-US" altLang="zh-CN" sz="3200">
              <a:latin typeface="Times New Roman" panose="02020603050405020304" pitchFamily="18" charset="0"/>
            </a:endParaRPr>
          </a:p>
        </p:txBody>
      </p:sp>
      <p:sp>
        <p:nvSpPr>
          <p:cNvPr id="35852" name="文本框 35851"/>
          <p:cNvSpPr txBox="1"/>
          <p:nvPr/>
        </p:nvSpPr>
        <p:spPr>
          <a:xfrm>
            <a:off x="2880043" y="4617720"/>
            <a:ext cx="1449387" cy="579438"/>
          </a:xfrm>
          <a:prstGeom prst="rect">
            <a:avLst/>
          </a:prstGeom>
          <a:solidFill>
            <a:srgbClr val="CCECFF"/>
          </a:solidFill>
          <a:ln w="9525">
            <a:noFill/>
          </a:ln>
        </p:spPr>
        <p:txBody>
          <a:bodyPr wrap="none" anchor="t">
            <a:spAutoFit/>
          </a:bodyPr>
          <a:p>
            <a:pPr>
              <a:buFontTx/>
            </a:pPr>
            <a:r>
              <a:rPr lang="en-US" altLang="zh-CN" sz="3200">
                <a:latin typeface="Times New Roman" panose="02020603050405020304" pitchFamily="18" charset="0"/>
              </a:rPr>
              <a:t>average</a:t>
            </a:r>
            <a:endParaRPr lang="en-US" altLang="zh-CN" sz="3200">
              <a:latin typeface="Times New Roman" panose="02020603050405020304" pitchFamily="18" charset="0"/>
            </a:endParaRPr>
          </a:p>
        </p:txBody>
      </p:sp>
      <p:sp>
        <p:nvSpPr>
          <p:cNvPr id="35853" name="文本框 35852"/>
          <p:cNvSpPr txBox="1"/>
          <p:nvPr/>
        </p:nvSpPr>
        <p:spPr>
          <a:xfrm>
            <a:off x="2880043" y="3306763"/>
            <a:ext cx="1582737" cy="579437"/>
          </a:xfrm>
          <a:prstGeom prst="rect">
            <a:avLst/>
          </a:prstGeom>
          <a:solidFill>
            <a:srgbClr val="CCECFF"/>
          </a:solidFill>
          <a:ln w="9525">
            <a:noFill/>
          </a:ln>
        </p:spPr>
        <p:txBody>
          <a:bodyPr wrap="none" anchor="t">
            <a:spAutoFit/>
          </a:bodyPr>
          <a:p>
            <a:pPr>
              <a:buFontTx/>
            </a:pPr>
            <a:r>
              <a:rPr lang="en-US" altLang="zh-CN" sz="3200">
                <a:latin typeface="Times New Roman" panose="02020603050405020304" pitchFamily="18" charset="0"/>
              </a:rPr>
              <a:t>different</a:t>
            </a:r>
            <a:endParaRPr lang="en-US" altLang="zh-CN" sz="3200">
              <a:latin typeface="Times New Roman" panose="02020603050405020304" pitchFamily="18" charset="0"/>
            </a:endParaRPr>
          </a:p>
        </p:txBody>
      </p:sp>
      <p:sp>
        <p:nvSpPr>
          <p:cNvPr id="35854" name="文本框 35853"/>
          <p:cNvSpPr txBox="1"/>
          <p:nvPr/>
        </p:nvSpPr>
        <p:spPr>
          <a:xfrm>
            <a:off x="2857818" y="5273675"/>
            <a:ext cx="1493837" cy="579438"/>
          </a:xfrm>
          <a:prstGeom prst="rect">
            <a:avLst/>
          </a:prstGeom>
          <a:solidFill>
            <a:srgbClr val="CCCCFF"/>
          </a:solidFill>
          <a:ln w="9525">
            <a:noFill/>
          </a:ln>
        </p:spPr>
        <p:txBody>
          <a:bodyPr wrap="none" anchor="t">
            <a:spAutoFit/>
          </a:bodyPr>
          <a:p>
            <a:pPr>
              <a:buFontTx/>
            </a:pPr>
            <a:r>
              <a:rPr lang="en-US" altLang="zh-CN" sz="3200">
                <a:latin typeface="Times New Roman" panose="02020603050405020304" pitchFamily="18" charset="0"/>
              </a:rPr>
              <a:t>fast/low</a:t>
            </a:r>
            <a:endParaRPr lang="en-US" altLang="zh-CN" sz="3200">
              <a:latin typeface="Times New Roman" panose="02020603050405020304" pitchFamily="18" charset="0"/>
            </a:endParaRPr>
          </a:p>
        </p:txBody>
      </p:sp>
      <p:sp>
        <p:nvSpPr>
          <p:cNvPr id="35855" name="文本框 35854"/>
          <p:cNvSpPr txBox="1"/>
          <p:nvPr/>
        </p:nvSpPr>
        <p:spPr>
          <a:xfrm>
            <a:off x="2856548" y="5969000"/>
            <a:ext cx="1989137" cy="579438"/>
          </a:xfrm>
          <a:prstGeom prst="rect">
            <a:avLst/>
          </a:prstGeom>
          <a:solidFill>
            <a:srgbClr val="CCECFF"/>
          </a:solidFill>
          <a:ln w="9525">
            <a:noFill/>
          </a:ln>
        </p:spPr>
        <p:txBody>
          <a:bodyPr wrap="none" anchor="t">
            <a:spAutoFit/>
          </a:bodyPr>
          <a:p>
            <a:pPr>
              <a:buFontTx/>
            </a:pPr>
            <a:r>
              <a:rPr lang="en-US" altLang="zh-CN" sz="3200">
                <a:latin typeface="Times New Roman" panose="02020603050405020304" pitchFamily="18" charset="0"/>
              </a:rPr>
              <a:t>frightening</a:t>
            </a:r>
            <a:endParaRPr lang="en-US" altLang="zh-CN"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blinds(horizontal)">
                                      <p:cBhvr>
                                        <p:cTn id="7" dur="500"/>
                                        <p:tgtEl>
                                          <p:spTgt spid="35847"/>
                                        </p:tgtEl>
                                      </p:cBhvr>
                                    </p:animEffect>
                                  </p:childTnLst>
                                </p:cTn>
                              </p:par>
                              <p:par>
                                <p:cTn id="8" presetID="3" presetClass="entr" presetSubtype="10" fill="hold" nodeType="withEffect">
                                  <p:stCondLst>
                                    <p:cond delay="0"/>
                                  </p:stCondLst>
                                  <p:childTnLst>
                                    <p:set>
                                      <p:cBhvr>
                                        <p:cTn id="9" dur="1" fill="hold">
                                          <p:stCondLst>
                                            <p:cond delay="0"/>
                                          </p:stCondLst>
                                        </p:cTn>
                                        <p:tgtEl>
                                          <p:spTgt spid="35848"/>
                                        </p:tgtEl>
                                        <p:attrNameLst>
                                          <p:attrName>style.visibility</p:attrName>
                                        </p:attrNameLst>
                                      </p:cBhvr>
                                      <p:to>
                                        <p:strVal val="visible"/>
                                      </p:to>
                                    </p:set>
                                    <p:animEffect transition="in" filter="blinds(horizontal)">
                                      <p:cBhvr>
                                        <p:cTn id="10" dur="500"/>
                                        <p:tgtEl>
                                          <p:spTgt spid="358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blinds(horizontal)">
                                      <p:cBhvr>
                                        <p:cTn id="15" dur="500"/>
                                        <p:tgtEl>
                                          <p:spTgt spid="3584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5850">
                                            <p:txEl>
                                              <p:charRg st="0" end="5"/>
                                            </p:txEl>
                                          </p:spTgt>
                                        </p:tgtEl>
                                        <p:attrNameLst>
                                          <p:attrName>style.visibility</p:attrName>
                                        </p:attrNameLst>
                                      </p:cBhvr>
                                      <p:to>
                                        <p:strVal val="visible"/>
                                      </p:to>
                                    </p:set>
                                    <p:animEffect transition="in" filter="blinds(horizontal)">
                                      <p:cBhvr>
                                        <p:cTn id="20" dur="500"/>
                                        <p:tgtEl>
                                          <p:spTgt spid="35850">
                                            <p:txEl>
                                              <p:charRg st="0"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5853"/>
                                        </p:tgtEl>
                                        <p:attrNameLst>
                                          <p:attrName>style.visibility</p:attrName>
                                        </p:attrNameLst>
                                      </p:cBhvr>
                                      <p:to>
                                        <p:strVal val="visible"/>
                                      </p:to>
                                    </p:set>
                                    <p:animEffect transition="in" filter="blinds(horizontal)">
                                      <p:cBhvr>
                                        <p:cTn id="25" dur="500"/>
                                        <p:tgtEl>
                                          <p:spTgt spid="3585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5851"/>
                                        </p:tgtEl>
                                        <p:attrNameLst>
                                          <p:attrName>style.visibility</p:attrName>
                                        </p:attrNameLst>
                                      </p:cBhvr>
                                      <p:to>
                                        <p:strVal val="visible"/>
                                      </p:to>
                                    </p:set>
                                    <p:animEffect transition="in" filter="blinds(horizontal)">
                                      <p:cBhvr>
                                        <p:cTn id="30" dur="500"/>
                                        <p:tgtEl>
                                          <p:spTgt spid="3585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5852"/>
                                        </p:tgtEl>
                                        <p:attrNameLst>
                                          <p:attrName>style.visibility</p:attrName>
                                        </p:attrNameLst>
                                      </p:cBhvr>
                                      <p:to>
                                        <p:strVal val="visible"/>
                                      </p:to>
                                    </p:set>
                                    <p:animEffect transition="in" filter="blinds(horizontal)">
                                      <p:cBhvr>
                                        <p:cTn id="35" dur="500"/>
                                        <p:tgtEl>
                                          <p:spTgt spid="3585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5854">
                                            <p:txEl>
                                              <p:charRg st="0" end="9"/>
                                            </p:txEl>
                                          </p:spTgt>
                                        </p:tgtEl>
                                        <p:attrNameLst>
                                          <p:attrName>style.visibility</p:attrName>
                                        </p:attrNameLst>
                                      </p:cBhvr>
                                      <p:to>
                                        <p:strVal val="visible"/>
                                      </p:to>
                                    </p:set>
                                    <p:animEffect transition="in" filter="blinds(horizontal)">
                                      <p:cBhvr>
                                        <p:cTn id="40" dur="500"/>
                                        <p:tgtEl>
                                          <p:spTgt spid="35854">
                                            <p:txEl>
                                              <p:charRg st="0"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5855">
                                            <p:txEl>
                                              <p:charRg st="0" end="12"/>
                                            </p:txEl>
                                          </p:spTgt>
                                        </p:tgtEl>
                                        <p:attrNameLst>
                                          <p:attrName>style.visibility</p:attrName>
                                        </p:attrNameLst>
                                      </p:cBhvr>
                                      <p:to>
                                        <p:strVal val="visible"/>
                                      </p:to>
                                    </p:set>
                                    <p:animEffect transition="in" filter="blinds(horizontal)">
                                      <p:cBhvr>
                                        <p:cTn id="45" dur="500"/>
                                        <p:tgtEl>
                                          <p:spTgt spid="35855">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35847" grpId="0"/>
      <p:bldP spid="35849" grpId="0"/>
      <p:bldP spid="35851" grpId="0" bldLvl="0" animBg="1"/>
      <p:bldP spid="35852" grpId="0" bldLvl="0" animBg="1"/>
      <p:bldP spid="3585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6870" name="文本框 36869"/>
          <p:cNvSpPr txBox="1"/>
          <p:nvPr/>
        </p:nvSpPr>
        <p:spPr>
          <a:xfrm>
            <a:off x="102235" y="142875"/>
            <a:ext cx="8938895" cy="891540"/>
          </a:xfrm>
          <a:prstGeom prst="rect">
            <a:avLst/>
          </a:prstGeom>
          <a:noFill/>
          <a:ln w="9525">
            <a:noFill/>
          </a:ln>
        </p:spPr>
        <p:txBody>
          <a:bodyPr wrap="square">
            <a:spAutoFit/>
          </a:bodyPr>
          <a:p>
            <a:pPr>
              <a:buFontTx/>
            </a:pPr>
            <a:r>
              <a:rPr lang="en-US" altLang="zh-CN" sz="2400" b="1">
                <a:latin typeface="Times New Roman" panose="02020603050405020304" pitchFamily="18" charset="0"/>
                <a:sym typeface="+mn-ea"/>
              </a:rPr>
              <a:t>Guess the meanings of  </a:t>
            </a:r>
            <a:r>
              <a:rPr lang="en-US" altLang="zh-CN" sz="2400" b="1" i="1">
                <a:latin typeface="Times New Roman" panose="02020603050405020304" pitchFamily="18" charset="0"/>
                <a:sym typeface="+mn-ea"/>
              </a:rPr>
              <a:t>rate</a:t>
            </a:r>
            <a:r>
              <a:rPr lang="en-US" altLang="zh-CN" sz="2400" b="1">
                <a:latin typeface="Times New Roman" panose="02020603050405020304" pitchFamily="18" charset="0"/>
                <a:sym typeface="+mn-ea"/>
              </a:rPr>
              <a:t> in the following sentences.</a:t>
            </a:r>
            <a:endParaRPr lang="en-US" altLang="zh-CN" sz="2400" b="1">
              <a:latin typeface="Times New Roman" panose="02020603050405020304" pitchFamily="18" charset="0"/>
              <a:sym typeface="+mn-ea"/>
            </a:endParaRPr>
          </a:p>
          <a:p>
            <a:pPr marL="342900" indent="-342900">
              <a:buFontTx/>
              <a:buAutoNum type="arabicPeriod"/>
            </a:pPr>
            <a:r>
              <a:rPr lang="en-US" altLang="zh-CN" sz="2800">
                <a:latin typeface="Times New Roman" panose="02020603050405020304" pitchFamily="18" charset="0"/>
              </a:rPr>
              <a:t>Australia</a:t>
            </a:r>
            <a:r>
              <a:rPr lang="en-US" altLang="zh-CN" sz="2800">
                <a:latin typeface="Times New Roman" panose="02020603050405020304" pitchFamily="18" charset="0"/>
                <a:sym typeface="+mn-ea"/>
              </a:rPr>
              <a:t>’</a:t>
            </a:r>
            <a:r>
              <a:rPr lang="en-US" altLang="zh-CN" sz="2800">
                <a:latin typeface="Times New Roman" panose="02020603050405020304" pitchFamily="18" charset="0"/>
              </a:rPr>
              <a:t>s unemployment </a:t>
            </a:r>
            <a:r>
              <a:rPr lang="en-US" altLang="zh-CN" sz="2800">
                <a:solidFill>
                  <a:srgbClr val="6600FF"/>
                </a:solidFill>
                <a:latin typeface="Times New Roman" panose="02020603050405020304" pitchFamily="18" charset="0"/>
              </a:rPr>
              <a:t>rate</a:t>
            </a:r>
            <a:r>
              <a:rPr lang="en-US" altLang="zh-CN" sz="2800">
                <a:latin typeface="Times New Roman" panose="02020603050405020304" pitchFamily="18" charset="0"/>
              </a:rPr>
              <a:t> rose to 6.5% in February.</a:t>
            </a:r>
            <a:endParaRPr lang="en-US" altLang="zh-CN" sz="2800">
              <a:latin typeface="Arial" panose="020B0604020202020204" pitchFamily="34" charset="0"/>
            </a:endParaRPr>
          </a:p>
        </p:txBody>
      </p:sp>
      <p:sp>
        <p:nvSpPr>
          <p:cNvPr id="36871" name="文本框 36870"/>
          <p:cNvSpPr txBox="1"/>
          <p:nvPr/>
        </p:nvSpPr>
        <p:spPr>
          <a:xfrm>
            <a:off x="621665" y="1173480"/>
            <a:ext cx="8034020" cy="829945"/>
          </a:xfrm>
          <a:prstGeom prst="rect">
            <a:avLst/>
          </a:prstGeom>
          <a:solidFill>
            <a:srgbClr val="E0F2FC"/>
          </a:solidFill>
          <a:ln w="9525">
            <a:noFill/>
          </a:ln>
        </p:spPr>
        <p:txBody>
          <a:bodyPr wrap="square" anchor="t">
            <a:spAutoFit/>
          </a:bodyPr>
          <a:p>
            <a:pPr>
              <a:buFontTx/>
            </a:pPr>
            <a:r>
              <a:rPr lang="en-US" altLang="zh-CN" sz="2400" i="1">
                <a:latin typeface="Times New Roman" panose="02020603050405020304" pitchFamily="18" charset="0"/>
              </a:rPr>
              <a:t>n. </a:t>
            </a:r>
            <a:r>
              <a:rPr lang="en-US" altLang="zh-CN" sz="2400">
                <a:latin typeface="Times New Roman" panose="02020603050405020304" pitchFamily="18" charset="0"/>
              </a:rPr>
              <a:t>a</a:t>
            </a:r>
            <a:r>
              <a:rPr lang="en-US" altLang="zh-CN" sz="2400">
                <a:latin typeface="Times New Roman" panose="02020603050405020304" pitchFamily="18" charset="0"/>
              </a:rPr>
              <a:t> measurement of the number of times </a:t>
            </a:r>
            <a:r>
              <a:rPr lang="en-US" altLang="zh-CN" sz="2400" err="1">
                <a:latin typeface="Times New Roman" panose="02020603050405020304" pitchFamily="18" charset="0"/>
              </a:rPr>
              <a:t>sth</a:t>
            </a:r>
            <a:r>
              <a:rPr lang="en-US" altLang="zh-CN" sz="2400">
                <a:latin typeface="Times New Roman" panose="02020603050405020304" pitchFamily="18" charset="0"/>
              </a:rPr>
              <a:t> happens or exists during a particular period</a:t>
            </a:r>
            <a:endParaRPr lang="en-US" altLang="zh-CN" sz="2400">
              <a:latin typeface="Times New Roman" panose="02020603050405020304" pitchFamily="18" charset="0"/>
            </a:endParaRPr>
          </a:p>
        </p:txBody>
      </p:sp>
      <p:sp>
        <p:nvSpPr>
          <p:cNvPr id="36872" name="文本框 36871"/>
          <p:cNvSpPr txBox="1"/>
          <p:nvPr/>
        </p:nvSpPr>
        <p:spPr>
          <a:xfrm>
            <a:off x="57150" y="2003425"/>
            <a:ext cx="6988175" cy="521970"/>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2. We offer special reduced </a:t>
            </a:r>
            <a:r>
              <a:rPr lang="en-US" altLang="zh-CN" sz="2800">
                <a:solidFill>
                  <a:srgbClr val="6600FF"/>
                </a:solidFill>
                <a:latin typeface="Times New Roman" panose="02020603050405020304" pitchFamily="18" charset="0"/>
              </a:rPr>
              <a:t>rates</a:t>
            </a:r>
            <a:r>
              <a:rPr lang="en-US" altLang="zh-CN" sz="2800" b="1">
                <a:latin typeface="Times New Roman" panose="02020603050405020304" pitchFamily="18" charset="0"/>
              </a:rPr>
              <a:t> </a:t>
            </a:r>
            <a:r>
              <a:rPr lang="en-US" altLang="zh-CN" sz="2800">
                <a:latin typeface="Times New Roman" panose="02020603050405020304" pitchFamily="18" charset="0"/>
              </a:rPr>
              <a:t>this week. </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36873" name="矩形 36872"/>
          <p:cNvSpPr/>
          <p:nvPr/>
        </p:nvSpPr>
        <p:spPr>
          <a:xfrm>
            <a:off x="1271270" y="2525395"/>
            <a:ext cx="7385050" cy="460375"/>
          </a:xfrm>
          <a:prstGeom prst="rect">
            <a:avLst/>
          </a:prstGeom>
          <a:solidFill>
            <a:srgbClr val="E0F2FC"/>
          </a:solidFill>
          <a:ln w="9525">
            <a:noFill/>
          </a:ln>
        </p:spPr>
        <p:txBody>
          <a:bodyPr wrap="square" anchor="ctr">
            <a:spAutoFit/>
          </a:bodyPr>
          <a:p>
            <a:r>
              <a:rPr lang="en-US" altLang="zh-CN" sz="2400" i="1">
                <a:latin typeface="Times New Roman" panose="02020603050405020304" pitchFamily="18" charset="0"/>
              </a:rPr>
              <a:t>n. </a:t>
            </a:r>
            <a:r>
              <a:rPr lang="en-US" altLang="zh-CN" sz="2400">
                <a:latin typeface="Times New Roman" panose="02020603050405020304" pitchFamily="18" charset="0"/>
              </a:rPr>
              <a:t>a fixed amount of money that is charged or paid for </a:t>
            </a:r>
            <a:r>
              <a:rPr lang="en-US" altLang="zh-CN" sz="2400" err="1">
                <a:latin typeface="Times New Roman" panose="02020603050405020304" pitchFamily="18" charset="0"/>
              </a:rPr>
              <a:t>sth</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36876" name="矩形 36875"/>
          <p:cNvSpPr/>
          <p:nvPr/>
        </p:nvSpPr>
        <p:spPr>
          <a:xfrm>
            <a:off x="57150" y="3109595"/>
            <a:ext cx="8832215" cy="953135"/>
          </a:xfrm>
          <a:prstGeom prst="rect">
            <a:avLst/>
          </a:prstGeom>
          <a:noFill/>
          <a:ln w="9525">
            <a:noFill/>
          </a:ln>
        </p:spPr>
        <p:txBody>
          <a:bodyPr wrap="square" anchor="ctr">
            <a:spAutoFit/>
          </a:bodyPr>
          <a:p>
            <a:r>
              <a:rPr lang="en-US" altLang="zh-CN" sz="2800">
                <a:latin typeface="Times New Roman" panose="02020603050405020304" pitchFamily="18" charset="0"/>
              </a:rPr>
              <a:t>3. I may be away next week but </a:t>
            </a:r>
            <a:r>
              <a:rPr lang="en-US" altLang="zh-CN" sz="2800">
                <a:solidFill>
                  <a:srgbClr val="6600FF"/>
                </a:solidFill>
                <a:latin typeface="Times New Roman" panose="02020603050405020304" pitchFamily="18" charset="0"/>
              </a:rPr>
              <a:t>at any rate</a:t>
            </a:r>
            <a:r>
              <a:rPr lang="en-US" altLang="zh-CN" sz="2800">
                <a:latin typeface="Times New Roman" panose="02020603050405020304" pitchFamily="18" charset="0"/>
              </a:rPr>
              <a:t> I</a:t>
            </a:r>
            <a:r>
              <a:rPr lang="en-US" altLang="zh-CN" sz="2800">
                <a:latin typeface="Times New Roman" panose="02020603050405020304" pitchFamily="18" charset="0"/>
                <a:sym typeface="+mn-ea"/>
              </a:rPr>
              <a:t>’</a:t>
            </a:r>
            <a:r>
              <a:rPr lang="en-US" altLang="zh-CN" sz="2800">
                <a:latin typeface="Times New Roman" panose="02020603050405020304" pitchFamily="18" charset="0"/>
              </a:rPr>
              <a:t>ll be back before the meeting.</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36877" name="矩形 36876"/>
          <p:cNvSpPr/>
          <p:nvPr/>
        </p:nvSpPr>
        <p:spPr>
          <a:xfrm>
            <a:off x="3487420" y="3587750"/>
            <a:ext cx="5168265" cy="1198880"/>
          </a:xfrm>
          <a:prstGeom prst="rect">
            <a:avLst/>
          </a:prstGeom>
          <a:solidFill>
            <a:srgbClr val="E0F2FC"/>
          </a:solidFill>
          <a:ln w="9525">
            <a:noFill/>
          </a:ln>
        </p:spPr>
        <p:txBody>
          <a:bodyPr wrap="square" anchor="ctr">
            <a:spAutoFit/>
          </a:bodyPr>
          <a:p>
            <a:r>
              <a:rPr lang="en-US" altLang="zh-CN" sz="2400">
                <a:latin typeface="Times New Roman" panose="02020603050405020304" pitchFamily="18" charset="0"/>
              </a:rPr>
              <a:t>used to say that a particular fact is true despite what has happened in the past or what may happen in the future</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36878" name="文本框 36877"/>
          <p:cNvSpPr txBox="1"/>
          <p:nvPr/>
        </p:nvSpPr>
        <p:spPr>
          <a:xfrm>
            <a:off x="57150" y="4866640"/>
            <a:ext cx="8378825" cy="521970"/>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4. </a:t>
            </a:r>
            <a:r>
              <a:rPr lang="en-US" altLang="zh-CN" sz="2800">
                <a:solidFill>
                  <a:srgbClr val="6600FF"/>
                </a:solidFill>
                <a:latin typeface="Times New Roman" panose="02020603050405020304" pitchFamily="18" charset="0"/>
              </a:rPr>
              <a:t>At this rate</a:t>
            </a:r>
            <a:r>
              <a:rPr lang="en-US" altLang="zh-CN" sz="2800">
                <a:latin typeface="Times New Roman" panose="02020603050405020304" pitchFamily="18" charset="0"/>
              </a:rPr>
              <a:t> we won’t ever be able to afford a holiday.</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36879" name="矩形 36878"/>
          <p:cNvSpPr/>
          <p:nvPr/>
        </p:nvSpPr>
        <p:spPr>
          <a:xfrm>
            <a:off x="734060" y="5388610"/>
            <a:ext cx="7922260" cy="891540"/>
          </a:xfrm>
          <a:prstGeom prst="rect">
            <a:avLst/>
          </a:prstGeom>
          <a:solidFill>
            <a:srgbClr val="E0F2FC"/>
          </a:solidFill>
          <a:ln w="9525">
            <a:noFill/>
          </a:ln>
        </p:spPr>
        <p:txBody>
          <a:bodyPr wrap="square" anchor="ctr">
            <a:spAutoFit/>
          </a:bodyPr>
          <a:p>
            <a:r>
              <a:rPr lang="en-US" altLang="zh-CN" sz="2400">
                <a:latin typeface="Times New Roman" panose="02020603050405020304" pitchFamily="18" charset="0"/>
              </a:rPr>
              <a:t>(</a:t>
            </a:r>
            <a:r>
              <a:rPr lang="en-US" altLang="zh-CN" sz="2400" i="1">
                <a:latin typeface="Times New Roman" panose="02020603050405020304" pitchFamily="18" charset="0"/>
              </a:rPr>
              <a:t>informal</a:t>
            </a:r>
            <a:r>
              <a:rPr lang="en-US" altLang="zh-CN" sz="2400">
                <a:latin typeface="Times New Roman" panose="02020603050405020304" pitchFamily="18" charset="0"/>
              </a:rPr>
              <a:t>) used to say what will happen if a particular situation continues to develop in the same way</a:t>
            </a:r>
            <a:r>
              <a:rPr lang="en-US" altLang="zh-CN" sz="2800">
                <a:latin typeface="Times New Roman" panose="02020603050405020304" pitchFamily="18" charset="0"/>
              </a:rPr>
              <a:t>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73">
                                            <p:txEl>
                                              <p:charRg st="0" end="61"/>
                                            </p:txEl>
                                          </p:spTgt>
                                        </p:tgtEl>
                                        <p:attrNameLst>
                                          <p:attrName>style.visibility</p:attrName>
                                        </p:attrNameLst>
                                      </p:cBhvr>
                                      <p:to>
                                        <p:strVal val="visible"/>
                                      </p:to>
                                    </p:set>
                                    <p:animEffect transition="in" filter="blinds(horizontal)">
                                      <p:cBhvr>
                                        <p:cTn id="12" dur="500"/>
                                        <p:tgtEl>
                                          <p:spTgt spid="36873">
                                            <p:txEl>
                                              <p:charRg st="0" end="6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77"/>
                                        </p:tgtEl>
                                        <p:attrNameLst>
                                          <p:attrName>style.visibility</p:attrName>
                                        </p:attrNameLst>
                                      </p:cBhvr>
                                      <p:to>
                                        <p:strVal val="visible"/>
                                      </p:to>
                                    </p:set>
                                    <p:animEffect transition="in" filter="blinds(horizontal)">
                                      <p:cBhvr>
                                        <p:cTn id="17" dur="500"/>
                                        <p:tgtEl>
                                          <p:spTgt spid="3687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79"/>
                                        </p:tgtEl>
                                        <p:attrNameLst>
                                          <p:attrName>style.visibility</p:attrName>
                                        </p:attrNameLst>
                                      </p:cBhvr>
                                      <p:to>
                                        <p:strVal val="visible"/>
                                      </p:to>
                                    </p:set>
                                    <p:animEffect transition="in" filter="blinds(horizontal)">
                                      <p:cBhvr>
                                        <p:cTn id="22" dur="500"/>
                                        <p:tgtEl>
                                          <p:spTgt spid="3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bldLvl="0" animBg="1"/>
      <p:bldP spid="36877" grpId="0" bldLvl="0" animBg="1"/>
      <p:bldP spid="3687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2"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7894" name="矩形 37893"/>
          <p:cNvSpPr/>
          <p:nvPr/>
        </p:nvSpPr>
        <p:spPr>
          <a:xfrm>
            <a:off x="323850" y="1314133"/>
            <a:ext cx="7578725" cy="549275"/>
          </a:xfrm>
          <a:prstGeom prst="rect">
            <a:avLst/>
          </a:prstGeom>
          <a:solidFill>
            <a:srgbClr val="FFFFFF"/>
          </a:solidFill>
          <a:ln w="9525">
            <a:noFill/>
          </a:ln>
        </p:spPr>
        <p:txBody>
          <a:bodyPr wrap="none" anchor="ctr">
            <a:spAutoFit/>
          </a:bodyPr>
          <a:p>
            <a:r>
              <a:rPr lang="en-US" altLang="zh-CN" sz="3000">
                <a:latin typeface="Times New Roman" panose="02020603050405020304" pitchFamily="18" charset="0"/>
              </a:rPr>
              <a:t>1. The university </a:t>
            </a:r>
            <a:r>
              <a:rPr lang="en-US" altLang="zh-CN" sz="3000">
                <a:solidFill>
                  <a:srgbClr val="6600FF"/>
                </a:solidFill>
                <a:latin typeface="Times New Roman" panose="02020603050405020304" pitchFamily="18" charset="0"/>
              </a:rPr>
              <a:t>is</a:t>
            </a:r>
            <a:r>
              <a:rPr lang="en-US" altLang="zh-CN" sz="3000">
                <a:latin typeface="Times New Roman" panose="02020603050405020304" pitchFamily="18" charset="0"/>
              </a:rPr>
              <a:t> </a:t>
            </a:r>
            <a:r>
              <a:rPr lang="en-US" altLang="zh-CN" sz="3000">
                <a:solidFill>
                  <a:srgbClr val="6600FF"/>
                </a:solidFill>
                <a:latin typeface="Times New Roman" panose="02020603050405020304" pitchFamily="18" charset="0"/>
              </a:rPr>
              <a:t>highly rated</a:t>
            </a:r>
            <a:r>
              <a:rPr lang="en-US" altLang="zh-CN" sz="3000" b="1">
                <a:latin typeface="Times New Roman" panose="02020603050405020304" pitchFamily="18" charset="0"/>
              </a:rPr>
              <a:t> </a:t>
            </a:r>
            <a:r>
              <a:rPr lang="en-US" altLang="zh-CN" sz="3000">
                <a:latin typeface="Times New Roman" panose="02020603050405020304" pitchFamily="18" charset="0"/>
              </a:rPr>
              <a:t>for its research.</a:t>
            </a:r>
            <a:r>
              <a:rPr lang="en-US" altLang="zh-CN">
                <a:latin typeface="Arial" panose="020B0604020202020204" pitchFamily="34" charset="0"/>
              </a:rPr>
              <a:t> </a:t>
            </a:r>
            <a:endParaRPr lang="en-US" altLang="zh-CN">
              <a:latin typeface="Arial" panose="020B0604020202020204" pitchFamily="34" charset="0"/>
            </a:endParaRPr>
          </a:p>
        </p:txBody>
      </p:sp>
      <p:sp>
        <p:nvSpPr>
          <p:cNvPr id="37895" name="矩形 37894"/>
          <p:cNvSpPr/>
          <p:nvPr/>
        </p:nvSpPr>
        <p:spPr>
          <a:xfrm>
            <a:off x="1501775" y="2015808"/>
            <a:ext cx="7011670" cy="953135"/>
          </a:xfrm>
          <a:prstGeom prst="rect">
            <a:avLst/>
          </a:prstGeom>
          <a:solidFill>
            <a:srgbClr val="E0F2FC"/>
          </a:solidFill>
          <a:ln w="9525">
            <a:noFill/>
          </a:ln>
        </p:spPr>
        <p:txBody>
          <a:bodyPr wrap="none" anchor="ctr">
            <a:spAutoFit/>
          </a:bodyPr>
          <a:p>
            <a:r>
              <a:rPr lang="en-US" altLang="zh-CN" sz="2800">
                <a:latin typeface="Times New Roman" panose="02020603050405020304" pitchFamily="18" charset="0"/>
              </a:rPr>
              <a:t>to have or think that </a:t>
            </a:r>
            <a:r>
              <a:rPr lang="en-US" altLang="zh-CN" sz="2800" err="1">
                <a:latin typeface="Times New Roman" panose="02020603050405020304" pitchFamily="18" charset="0"/>
              </a:rPr>
              <a:t>sb/sth</a:t>
            </a:r>
            <a:r>
              <a:rPr lang="en-US" altLang="zh-CN" sz="2800">
                <a:latin typeface="Times New Roman" panose="02020603050405020304" pitchFamily="18" charset="0"/>
              </a:rPr>
              <a:t> has a particular level </a:t>
            </a:r>
            <a:endParaRPr lang="en-US" altLang="zh-CN" sz="2800">
              <a:latin typeface="Times New Roman" panose="02020603050405020304" pitchFamily="18" charset="0"/>
            </a:endParaRPr>
          </a:p>
          <a:p>
            <a:r>
              <a:rPr lang="en-US" altLang="zh-CN" sz="2800">
                <a:latin typeface="Times New Roman" panose="02020603050405020304" pitchFamily="18" charset="0"/>
              </a:rPr>
              <a:t>of quality, value, etc.</a:t>
            </a:r>
            <a:r>
              <a:rPr lang="en-US" altLang="zh-CN">
                <a:latin typeface="Times New Roman" panose="02020603050405020304" pitchFamily="18" charset="0"/>
              </a:rPr>
              <a:t> </a:t>
            </a:r>
            <a:endParaRPr lang="en-US" altLang="zh-CN">
              <a:latin typeface="Times New Roman" panose="02020603050405020304" pitchFamily="18" charset="0"/>
            </a:endParaRPr>
          </a:p>
        </p:txBody>
      </p:sp>
      <p:sp>
        <p:nvSpPr>
          <p:cNvPr id="37896" name="矩形 37895"/>
          <p:cNvSpPr/>
          <p:nvPr/>
        </p:nvSpPr>
        <p:spPr>
          <a:xfrm>
            <a:off x="323850" y="3431858"/>
            <a:ext cx="7927340" cy="553085"/>
          </a:xfrm>
          <a:prstGeom prst="rect">
            <a:avLst/>
          </a:prstGeom>
          <a:noFill/>
          <a:ln w="9525">
            <a:noFill/>
          </a:ln>
        </p:spPr>
        <p:txBody>
          <a:bodyPr wrap="none" anchor="ctr">
            <a:spAutoFit/>
          </a:bodyPr>
          <a:p>
            <a:r>
              <a:rPr lang="en-US" altLang="zh-CN" sz="3000">
                <a:latin typeface="Times New Roman" panose="02020603050405020304" pitchFamily="18" charset="0"/>
              </a:rPr>
              <a:t>2. He is currently </a:t>
            </a:r>
            <a:r>
              <a:rPr lang="en-US" altLang="zh-CN" sz="3000">
                <a:solidFill>
                  <a:srgbClr val="6600FF"/>
                </a:solidFill>
                <a:latin typeface="Times New Roman" panose="02020603050405020304" pitchFamily="18" charset="0"/>
              </a:rPr>
              <a:t>rated number three</a:t>
            </a:r>
            <a:r>
              <a:rPr lang="en-US" altLang="zh-CN" sz="3000">
                <a:latin typeface="Times New Roman" panose="02020603050405020304" pitchFamily="18" charset="0"/>
              </a:rPr>
              <a:t> in the world. </a:t>
            </a:r>
            <a:r>
              <a:rPr lang="en-US" altLang="zh-CN">
                <a:latin typeface="Arial" panose="020B0604020202020204" pitchFamily="34" charset="0"/>
              </a:rPr>
              <a:t> </a:t>
            </a:r>
            <a:endParaRPr lang="en-US" altLang="zh-CN">
              <a:latin typeface="Arial" panose="020B0604020202020204" pitchFamily="34" charset="0"/>
            </a:endParaRPr>
          </a:p>
        </p:txBody>
      </p:sp>
      <p:sp>
        <p:nvSpPr>
          <p:cNvPr id="37897" name="矩形 37896"/>
          <p:cNvSpPr/>
          <p:nvPr/>
        </p:nvSpPr>
        <p:spPr>
          <a:xfrm>
            <a:off x="1500823" y="4127183"/>
            <a:ext cx="7012305" cy="953135"/>
          </a:xfrm>
          <a:prstGeom prst="rect">
            <a:avLst/>
          </a:prstGeom>
          <a:solidFill>
            <a:srgbClr val="E0F2FC"/>
          </a:solidFill>
          <a:ln w="9525">
            <a:noFill/>
          </a:ln>
        </p:spPr>
        <p:txBody>
          <a:bodyPr wrap="none" anchor="ctr">
            <a:spAutoFit/>
          </a:bodyPr>
          <a:p>
            <a:r>
              <a:rPr lang="en-US" altLang="zh-CN" sz="2800">
                <a:latin typeface="Times New Roman" panose="02020603050405020304" pitchFamily="18" charset="0"/>
              </a:rPr>
              <a:t>to place </a:t>
            </a:r>
            <a:r>
              <a:rPr lang="en-US" altLang="zh-CN" sz="2800" err="1">
                <a:latin typeface="Times New Roman" panose="02020603050405020304" pitchFamily="18" charset="0"/>
              </a:rPr>
              <a:t>sb/sth</a:t>
            </a:r>
            <a:r>
              <a:rPr lang="en-US" altLang="zh-CN" sz="2800">
                <a:latin typeface="Times New Roman" panose="02020603050405020304" pitchFamily="18" charset="0"/>
              </a:rPr>
              <a:t> in a particular position on a scale </a:t>
            </a:r>
            <a:endParaRPr lang="en-US" altLang="zh-CN" sz="2800">
              <a:latin typeface="Times New Roman" panose="02020603050405020304" pitchFamily="18" charset="0"/>
            </a:endParaRPr>
          </a:p>
          <a:p>
            <a:r>
              <a:rPr lang="en-US" altLang="zh-CN" sz="2800">
                <a:latin typeface="Times New Roman" panose="02020603050405020304" pitchFamily="18" charset="0"/>
              </a:rPr>
              <a:t>in relation to similar people or things</a:t>
            </a:r>
            <a:r>
              <a:rPr lang="en-US" altLang="zh-CN" sz="2800">
                <a:latin typeface="Arial" panose="020B0604020202020204" pitchFamily="34" charset="0"/>
              </a:rPr>
              <a:t> </a:t>
            </a:r>
            <a:r>
              <a:rPr lang="en-US" altLang="zh-CN">
                <a:latin typeface="Arial" panose="020B0604020202020204" pitchFamily="34" charset="0"/>
              </a:rPr>
              <a:t> </a:t>
            </a:r>
            <a:endParaRPr lang="en-US" altLang="zh-CN">
              <a:latin typeface="Arial" panose="020B0604020202020204" pitchFamily="34" charset="0"/>
            </a:endParaRPr>
          </a:p>
        </p:txBody>
      </p:sp>
      <p:sp>
        <p:nvSpPr>
          <p:cNvPr id="36870" name="文本框 36869"/>
          <p:cNvSpPr txBox="1"/>
          <p:nvPr/>
        </p:nvSpPr>
        <p:spPr>
          <a:xfrm>
            <a:off x="323850" y="40957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 rate</a:t>
            </a:r>
            <a:r>
              <a:rPr lang="en-US" altLang="zh-CN" sz="2400" b="1">
                <a:latin typeface="Times New Roman" panose="02020603050405020304" pitchFamily="18" charset="0"/>
              </a:rPr>
              <a:t> in the following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linds(horizontal)">
                                      <p:cBhvr>
                                        <p:cTn id="7" dur="500"/>
                                        <p:tgtEl>
                                          <p:spTgt spid="378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blinds(horizontal)">
                                      <p:cBhvr>
                                        <p:cTn id="12"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bldLvl="0" animBg="1"/>
      <p:bldP spid="3789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4" name="矩形 66563"/>
          <p:cNvSpPr/>
          <p:nvPr/>
        </p:nvSpPr>
        <p:spPr>
          <a:xfrm>
            <a:off x="519430" y="1013778"/>
            <a:ext cx="8281670" cy="4831080"/>
          </a:xfrm>
          <a:prstGeom prst="rect">
            <a:avLst/>
          </a:prstGeom>
          <a:noFill/>
          <a:ln w="9525">
            <a:noFill/>
          </a:ln>
        </p:spPr>
        <p:txBody>
          <a:bodyPr wrap="square" anchor="ctr">
            <a:spAutoFit/>
          </a:bodyPr>
          <a:p>
            <a:pPr marL="342900" indent="-342900">
              <a:buAutoNum type="arabicPeriod"/>
            </a:pPr>
            <a:r>
              <a:rPr lang="zh-CN" altLang="en-US" sz="2800" dirty="0">
                <a:latin typeface="Times New Roman" panose="02020603050405020304" pitchFamily="18" charset="0"/>
              </a:rPr>
              <a:t>评论家和观众都认为这次演出是成功的。</a:t>
            </a:r>
            <a:endParaRPr lang="zh-CN" altLang="en-US" sz="2800" dirty="0">
              <a:latin typeface="Times New Roman" panose="02020603050405020304" pitchFamily="18" charset="0"/>
            </a:endParaRPr>
          </a:p>
          <a:p>
            <a:pPr marL="342900" indent="-342900"/>
            <a:r>
              <a:rPr lang="zh-CN" altLang="en-US" sz="2800" dirty="0">
                <a:latin typeface="Times New Roman" panose="02020603050405020304" pitchFamily="18" charset="0"/>
              </a:rPr>
              <a:t>    </a:t>
            </a:r>
            <a:r>
              <a:rPr lang="en-US" altLang="zh-CN" sz="2800">
                <a:latin typeface="Times New Roman" panose="02020603050405020304" pitchFamily="18" charset="0"/>
              </a:rPr>
              <a:t>The show </a:t>
            </a:r>
            <a:r>
              <a:rPr lang="en-US" altLang="zh-CN" sz="2800">
                <a:solidFill>
                  <a:srgbClr val="9933FF"/>
                </a:solidFill>
                <a:latin typeface="Times New Roman" panose="02020603050405020304" pitchFamily="18" charset="0"/>
              </a:rPr>
              <a:t>was rated (as) a success</a:t>
            </a:r>
            <a:r>
              <a:rPr lang="en-US" altLang="zh-CN" sz="2800">
                <a:latin typeface="Times New Roman" panose="02020603050405020304" pitchFamily="18" charset="0"/>
              </a:rPr>
              <a:t> by critics and audiences. </a:t>
            </a:r>
            <a:endParaRPr lang="en-US" altLang="zh-CN" sz="2800">
              <a:latin typeface="Times New Roman" panose="02020603050405020304" pitchFamily="18" charset="0"/>
            </a:endParaRPr>
          </a:p>
          <a:p>
            <a:pPr marL="342900" indent="-342900"/>
            <a:endParaRPr lang="en-US" altLang="zh-CN" sz="2800">
              <a:latin typeface="Times New Roman" panose="02020603050405020304" pitchFamily="18" charset="0"/>
            </a:endParaRPr>
          </a:p>
          <a:p>
            <a:pPr marL="342900" indent="-342900"/>
            <a:r>
              <a:rPr lang="en-US" altLang="zh-CN" sz="2800">
                <a:latin typeface="Times New Roman" panose="02020603050405020304" pitchFamily="18" charset="0"/>
              </a:rPr>
              <a:t>2. </a:t>
            </a:r>
            <a:r>
              <a:rPr lang="zh-CN" altLang="en-US" sz="2800" dirty="0">
                <a:latin typeface="Times New Roman" panose="02020603050405020304" pitchFamily="18" charset="0"/>
              </a:rPr>
              <a:t>大多数人步行的平均速度为每小时</a:t>
            </a:r>
            <a:r>
              <a:rPr lang="en-US" altLang="zh-CN" sz="2800">
                <a:latin typeface="Times New Roman" panose="02020603050405020304" pitchFamily="18" charset="0"/>
              </a:rPr>
              <a:t>5</a:t>
            </a:r>
            <a:r>
              <a:rPr lang="zh-CN" altLang="en-US" sz="2800" dirty="0">
                <a:latin typeface="Times New Roman" panose="02020603050405020304" pitchFamily="18" charset="0"/>
              </a:rPr>
              <a:t>公里。  </a:t>
            </a:r>
            <a:endParaRPr lang="zh-CN" altLang="en-US" sz="2800" dirty="0">
              <a:latin typeface="Times New Roman" panose="02020603050405020304" pitchFamily="18" charset="0"/>
            </a:endParaRPr>
          </a:p>
          <a:p>
            <a:pPr marL="342900" indent="-342900"/>
            <a:r>
              <a:rPr lang="en-US" altLang="zh-CN" sz="2800">
                <a:latin typeface="Times New Roman" panose="02020603050405020304" pitchFamily="18" charset="0"/>
              </a:rPr>
              <a:t>    Most people walk </a:t>
            </a:r>
            <a:r>
              <a:rPr lang="en-US" altLang="zh-CN" sz="2800">
                <a:solidFill>
                  <a:srgbClr val="9933FF"/>
                </a:solidFill>
                <a:latin typeface="Times New Roman" panose="02020603050405020304" pitchFamily="18" charset="0"/>
              </a:rPr>
              <a:t>at an average rate of</a:t>
            </a:r>
            <a:r>
              <a:rPr lang="en-US" altLang="zh-CN" sz="2800">
                <a:latin typeface="Times New Roman" panose="02020603050405020304" pitchFamily="18" charset="0"/>
              </a:rPr>
              <a:t> 5 </a:t>
            </a:r>
            <a:r>
              <a:rPr lang="en-US" altLang="zh-CN" sz="2800" err="1">
                <a:latin typeface="Times New Roman" panose="02020603050405020304" pitchFamily="18" charset="0"/>
              </a:rPr>
              <a:t>kilometres</a:t>
            </a:r>
            <a:r>
              <a:rPr lang="en-US" altLang="zh-CN" sz="2800">
                <a:latin typeface="Times New Roman" panose="02020603050405020304" pitchFamily="18" charset="0"/>
              </a:rPr>
              <a:t> an hour.</a:t>
            </a:r>
            <a:endParaRPr lang="en-US" altLang="zh-CN" sz="2800">
              <a:latin typeface="Times New Roman" panose="02020603050405020304" pitchFamily="18" charset="0"/>
            </a:endParaRPr>
          </a:p>
          <a:p>
            <a:pPr marL="342900" indent="-342900"/>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r>
              <a:rPr lang="en-US" altLang="zh-CN" sz="2800">
                <a:latin typeface="Times New Roman" panose="02020603050405020304" pitchFamily="18" charset="0"/>
              </a:rPr>
              <a:t>3. </a:t>
            </a:r>
            <a:r>
              <a:rPr lang="zh-CN" altLang="en-US" sz="2800" dirty="0">
                <a:latin typeface="Times New Roman" panose="02020603050405020304" pitchFamily="18" charset="0"/>
              </a:rPr>
              <a:t>不管怎样，下次会议将在星期三召开。 </a:t>
            </a:r>
            <a:endParaRPr lang="zh-CN" altLang="en-US" sz="2800" dirty="0">
              <a:latin typeface="Times New Roman" panose="02020603050405020304" pitchFamily="18" charset="0"/>
            </a:endParaRPr>
          </a:p>
          <a:p>
            <a:pPr marL="342900" indent="-342900"/>
            <a:r>
              <a:rPr lang="en-US" altLang="zh-CN" sz="2800">
                <a:solidFill>
                  <a:srgbClr val="9933FF"/>
                </a:solidFill>
                <a:latin typeface="Times New Roman" panose="02020603050405020304" pitchFamily="18" charset="0"/>
              </a:rPr>
              <a:t>    At any rate</a:t>
            </a:r>
            <a:r>
              <a:rPr lang="en-US" altLang="zh-CN" sz="2800">
                <a:latin typeface="Times New Roman" panose="02020603050405020304" pitchFamily="18" charset="0"/>
              </a:rPr>
              <a:t>, the next meeting will be held on Wednesday.</a:t>
            </a:r>
            <a:r>
              <a:rPr lang="en-US" altLang="zh-CN">
                <a:latin typeface="Arial" panose="020B0604020202020204" pitchFamily="34" charset="0"/>
              </a:rPr>
              <a:t> </a:t>
            </a:r>
            <a:endParaRPr lang="en-US" altLang="zh-CN">
              <a:latin typeface="Arial" panose="020B0604020202020204" pitchFamily="34" charset="0"/>
            </a:endParaRPr>
          </a:p>
        </p:txBody>
      </p:sp>
      <p:sp>
        <p:nvSpPr>
          <p:cNvPr id="36870" name="文本框 36869"/>
          <p:cNvSpPr txBox="1"/>
          <p:nvPr/>
        </p:nvSpPr>
        <p:spPr>
          <a:xfrm>
            <a:off x="352425" y="247650"/>
            <a:ext cx="8938895" cy="650875"/>
          </a:xfrm>
          <a:prstGeom prst="rect">
            <a:avLst/>
          </a:prstGeom>
          <a:noFill/>
          <a:ln w="9525">
            <a:noFill/>
          </a:ln>
        </p:spPr>
        <p:txBody>
          <a:bodyPr wrap="square">
            <a:spAutoFit/>
          </a:bodyPr>
          <a:p>
            <a:pPr marL="342900" indent="-342900">
              <a:lnSpc>
                <a:spcPct val="130000"/>
              </a:lnSpc>
              <a:buFontTx/>
            </a:pPr>
            <a:r>
              <a:rPr lang="en-US" altLang="zh-CN" sz="2800" b="1">
                <a:latin typeface="Times New Roman" panose="02020603050405020304" pitchFamily="18" charset="0"/>
              </a:rPr>
              <a:t>Translate the following sentences.</a:t>
            </a:r>
            <a:endParaRPr lang="en-US" altLang="zh-CN"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4">
                                            <p:txEl>
                                              <p:charRg st="19" end="81"/>
                                            </p:txEl>
                                          </p:spTgt>
                                        </p:tgtEl>
                                        <p:attrNameLst>
                                          <p:attrName>style.visibility</p:attrName>
                                        </p:attrNameLst>
                                      </p:cBhvr>
                                      <p:to>
                                        <p:strVal val="visible"/>
                                      </p:to>
                                    </p:set>
                                    <p:animEffect transition="in" filter="blinds(horizontal)">
                                      <p:cBhvr>
                                        <p:cTn id="7" dur="500"/>
                                        <p:tgtEl>
                                          <p:spTgt spid="66564">
                                            <p:txEl>
                                              <p:charRg st="19" end="8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4">
                                            <p:txEl>
                                              <p:charRg st="107" end="168"/>
                                            </p:txEl>
                                          </p:spTgt>
                                        </p:tgtEl>
                                        <p:attrNameLst>
                                          <p:attrName>style.visibility</p:attrName>
                                        </p:attrNameLst>
                                      </p:cBhvr>
                                      <p:to>
                                        <p:strVal val="visible"/>
                                      </p:to>
                                    </p:set>
                                    <p:animEffect transition="in" filter="blinds(horizontal)">
                                      <p:cBhvr>
                                        <p:cTn id="12" dur="500"/>
                                        <p:tgtEl>
                                          <p:spTgt spid="66564">
                                            <p:txEl>
                                              <p:charRg st="107" end="16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4">
                                            <p:txEl>
                                              <p:charRg st="192" end="245"/>
                                            </p:txEl>
                                          </p:spTgt>
                                        </p:tgtEl>
                                        <p:attrNameLst>
                                          <p:attrName>style.visibility</p:attrName>
                                        </p:attrNameLst>
                                      </p:cBhvr>
                                      <p:to>
                                        <p:strVal val="visible"/>
                                      </p:to>
                                    </p:set>
                                    <p:animEffect transition="in" filter="blinds(horizontal)">
                                      <p:cBhvr>
                                        <p:cTn id="17" dur="500"/>
                                        <p:tgtEl>
                                          <p:spTgt spid="66564">
                                            <p:txEl>
                                              <p:charRg st="192" end="2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6"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459740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shoot up</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38918" name="文本框 38917"/>
          <p:cNvSpPr txBox="1"/>
          <p:nvPr/>
        </p:nvSpPr>
        <p:spPr>
          <a:xfrm>
            <a:off x="179705" y="1140460"/>
            <a:ext cx="8290560" cy="1814830"/>
          </a:xfrm>
          <a:prstGeom prst="rect">
            <a:avLst/>
          </a:prstGeom>
          <a:noFill/>
          <a:ln w="9525">
            <a:noFill/>
          </a:ln>
        </p:spPr>
        <p:txBody>
          <a:bodyPr wrap="square" anchor="t">
            <a:spAutoFit/>
          </a:bodyPr>
          <a:p>
            <a:pPr>
              <a:buFontTx/>
            </a:pPr>
            <a:r>
              <a:rPr lang="en-US" altLang="zh-CN" sz="2800">
                <a:latin typeface="Times New Roman" panose="02020603050405020304" pitchFamily="18" charset="0"/>
                <a:cs typeface="Times New Roman" panose="02020603050405020304" pitchFamily="18" charset="0"/>
              </a:rPr>
              <a:t>2. You may feel anxious that you are developing at a</a:t>
            </a:r>
            <a:endParaRPr lang="en-US" altLang="zh-CN" sz="2800">
              <a:latin typeface="Times New Roman" panose="02020603050405020304" pitchFamily="18" charset="0"/>
              <a:cs typeface="Times New Roman" panose="02020603050405020304" pitchFamily="18" charset="0"/>
            </a:endParaRPr>
          </a:p>
          <a:p>
            <a:pPr>
              <a:buFontTx/>
            </a:pPr>
            <a:r>
              <a:rPr lang="en-US" altLang="zh-CN" sz="2800">
                <a:latin typeface="Times New Roman" panose="02020603050405020304" pitchFamily="18" charset="0"/>
                <a:cs typeface="Times New Roman" panose="02020603050405020304" pitchFamily="18" charset="0"/>
              </a:rPr>
              <a:t>different rate to your friends, </a:t>
            </a:r>
            <a:r>
              <a:rPr lang="en-US" altLang="zh-CN" sz="2800">
                <a:solidFill>
                  <a:srgbClr val="FFC000"/>
                </a:solidFill>
                <a:latin typeface="Times New Roman" panose="02020603050405020304" pitchFamily="18" charset="0"/>
                <a:cs typeface="Times New Roman" panose="02020603050405020304" pitchFamily="18" charset="0"/>
              </a:rPr>
              <a:t>shooting up</a:t>
            </a:r>
            <a:r>
              <a:rPr lang="en-US" altLang="zh-CN" sz="2800">
                <a:latin typeface="Times New Roman" panose="02020603050405020304" pitchFamily="18" charset="0"/>
                <a:cs typeface="Times New Roman" panose="02020603050405020304" pitchFamily="18" charset="0"/>
              </a:rPr>
              <a:t> in height </a:t>
            </a:r>
            <a:endParaRPr lang="en-US" altLang="zh-CN" sz="2800">
              <a:latin typeface="Times New Roman" panose="02020603050405020304" pitchFamily="18" charset="0"/>
              <a:cs typeface="Times New Roman" panose="02020603050405020304" pitchFamily="18" charset="0"/>
            </a:endParaRPr>
          </a:p>
          <a:p>
            <a:pPr>
              <a:buFontTx/>
            </a:pPr>
            <a:r>
              <a:rPr lang="en-US" altLang="zh-CN" sz="2800">
                <a:latin typeface="Times New Roman" panose="02020603050405020304" pitchFamily="18" charset="0"/>
                <a:cs typeface="Times New Roman" panose="02020603050405020304" pitchFamily="18" charset="0"/>
              </a:rPr>
              <a:t>or getting left far behind. </a:t>
            </a:r>
            <a:r>
              <a:rPr lang="en-US" altLang="zh-CN" sz="2800">
                <a:latin typeface="Times New Roman" panose="02020603050405020304" pitchFamily="18" charset="0"/>
                <a:cs typeface="Times New Roman" panose="02020603050405020304" pitchFamily="18" charset="0"/>
                <a:sym typeface="+mn-ea"/>
              </a:rPr>
              <a:t>(para. 2)</a:t>
            </a:r>
            <a:endParaRPr lang="zh-CN" altLang="en-US" sz="2800">
              <a:latin typeface="Times New Roman" panose="02020603050405020304" pitchFamily="18" charset="0"/>
              <a:cs typeface="Times New Roman" panose="02020603050405020304" pitchFamily="18" charset="0"/>
            </a:endParaRPr>
          </a:p>
          <a:p>
            <a:pPr>
              <a:buFontTx/>
            </a:pPr>
            <a:endParaRPr lang="en-US" altLang="zh-CN" sz="2800">
              <a:latin typeface="Times New Roman" panose="02020603050405020304" pitchFamily="18" charset="0"/>
              <a:cs typeface="Times New Roman" panose="02020603050405020304" pitchFamily="18" charset="0"/>
            </a:endParaRPr>
          </a:p>
        </p:txBody>
      </p:sp>
      <p:sp>
        <p:nvSpPr>
          <p:cNvPr id="38922" name="矩形 38921"/>
          <p:cNvSpPr/>
          <p:nvPr/>
        </p:nvSpPr>
        <p:spPr>
          <a:xfrm>
            <a:off x="278765" y="2660650"/>
            <a:ext cx="7977505" cy="1503680"/>
          </a:xfrm>
          <a:prstGeom prst="rect">
            <a:avLst/>
          </a:prstGeom>
          <a:noFill/>
          <a:ln w="12700" cap="flat" cmpd="sng">
            <a:solidFill>
              <a:srgbClr val="9933FF"/>
            </a:solidFill>
            <a:prstDash val="solid"/>
            <a:miter/>
            <a:headEnd type="none" w="med" len="med"/>
            <a:tailEnd type="none" w="med" len="med"/>
          </a:ln>
        </p:spPr>
        <p:txBody>
          <a:bodyPr/>
          <a:p>
            <a:endParaRPr lang="zh-CN" altLang="en-US"/>
          </a:p>
        </p:txBody>
      </p:sp>
      <p:sp>
        <p:nvSpPr>
          <p:cNvPr id="38923" name="文本框 38922"/>
          <p:cNvSpPr txBox="1"/>
          <p:nvPr/>
        </p:nvSpPr>
        <p:spPr>
          <a:xfrm>
            <a:off x="358140" y="2816860"/>
            <a:ext cx="7800340" cy="1476375"/>
          </a:xfrm>
          <a:prstGeom prst="rect">
            <a:avLst/>
          </a:prstGeom>
          <a:noFill/>
          <a:ln w="9525">
            <a:noFill/>
          </a:ln>
        </p:spPr>
        <p:txBody>
          <a:bodyPr wrap="square" anchor="t">
            <a:spAutoFit/>
          </a:bodyPr>
          <a:p>
            <a:pPr marL="342900" indent="-342900">
              <a:buFont typeface="Arial" panose="020B0604020202020204" pitchFamily="34" charset="0"/>
              <a:buChar char="•"/>
            </a:pPr>
            <a:r>
              <a:rPr lang="en-US" altLang="zh-CN" sz="2400">
                <a:latin typeface="Times New Roman" panose="02020603050405020304" pitchFamily="18" charset="0"/>
              </a:rPr>
              <a:t>if a child shoots up, he or she </a:t>
            </a:r>
            <a:r>
              <a:rPr lang="en-US" altLang="zh-CN" sz="2400">
                <a:solidFill>
                  <a:srgbClr val="9933FF"/>
                </a:solidFill>
                <a:latin typeface="Times New Roman" panose="02020603050405020304" pitchFamily="18" charset="0"/>
              </a:rPr>
              <a:t>grows taller</a:t>
            </a:r>
            <a:r>
              <a:rPr lang="en-US" altLang="zh-CN" sz="2400">
                <a:latin typeface="Times New Roman" panose="02020603050405020304" pitchFamily="18" charset="0"/>
              </a:rPr>
              <a:t> </a:t>
            </a:r>
            <a:r>
              <a:rPr lang="en-US" altLang="zh-CN" sz="2400">
                <a:latin typeface="Times New Roman" panose="02020603050405020304" pitchFamily="18" charset="0"/>
              </a:rPr>
              <a:t>very quickly and suddenly</a:t>
            </a:r>
            <a:endParaRPr lang="en-US" altLang="zh-CN" sz="2400">
              <a:latin typeface="Times New Roman" panose="02020603050405020304" pitchFamily="18" charset="0"/>
            </a:endParaRPr>
          </a:p>
          <a:p>
            <a:pPr marL="342900" indent="-342900">
              <a:buFont typeface="Arial" panose="020B0604020202020204" pitchFamily="34" charset="0"/>
              <a:buChar char="•"/>
            </a:pPr>
            <a:r>
              <a:rPr lang="en-US" altLang="zh-CN" sz="2400">
                <a:latin typeface="Times New Roman" panose="02020603050405020304" pitchFamily="18" charset="0"/>
              </a:rPr>
              <a:t>to increase very quickly and suddenly</a:t>
            </a:r>
            <a:endParaRPr lang="en-US" altLang="zh-CN" sz="2400">
              <a:latin typeface="Times New Roman" panose="02020603050405020304" pitchFamily="18" charset="0"/>
            </a:endParaRPr>
          </a:p>
          <a:p>
            <a:pPr marL="285750" indent="-285750">
              <a:buFontTx/>
            </a:pPr>
            <a:endParaRPr lang="en-US" altLang="zh-CN">
              <a:latin typeface="Arial" panose="020B0604020202020204" pitchFamily="34" charset="0"/>
            </a:endParaRPr>
          </a:p>
        </p:txBody>
      </p:sp>
      <p:sp>
        <p:nvSpPr>
          <p:cNvPr id="38924" name="文本框 38923"/>
          <p:cNvSpPr txBox="1"/>
          <p:nvPr/>
        </p:nvSpPr>
        <p:spPr>
          <a:xfrm>
            <a:off x="278765" y="4293235"/>
            <a:ext cx="8611870" cy="1814830"/>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E.g. I can’t believe this is David—he’s </a:t>
            </a:r>
            <a:r>
              <a:rPr lang="en-US" altLang="zh-CN" sz="2400">
                <a:solidFill>
                  <a:srgbClr val="9933FF"/>
                </a:solidFill>
                <a:latin typeface="Times New Roman" panose="02020603050405020304" pitchFamily="18" charset="0"/>
              </a:rPr>
              <a:t>shot up</a:t>
            </a:r>
            <a:r>
              <a:rPr lang="en-US" altLang="zh-CN" sz="2800">
                <a:latin typeface="Times New Roman" panose="02020603050405020304" pitchFamily="18" charset="0"/>
              </a:rPr>
              <a:t> since we graduated!</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       The company</a:t>
            </a:r>
            <a:r>
              <a:rPr lang="en-US" altLang="zh-CN" sz="2800">
                <a:latin typeface="Times New Roman" panose="02020603050405020304" pitchFamily="18" charset="0"/>
                <a:sym typeface="+mn-ea"/>
              </a:rPr>
              <a:t>’</a:t>
            </a:r>
            <a:r>
              <a:rPr lang="en-US" altLang="zh-CN" sz="2800">
                <a:latin typeface="Times New Roman" panose="02020603050405020304" pitchFamily="18" charset="0"/>
              </a:rPr>
              <a:t>s profit has shot up since the beginning of the year.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blinds(horizontal)">
                                      <p:cBhvr>
                                        <p:cTn id="7" dur="500"/>
                                        <p:tgtEl>
                                          <p:spTgt spid="38922"/>
                                        </p:tgtEl>
                                      </p:cBhvr>
                                    </p:animEffect>
                                  </p:childTnLst>
                                </p:cTn>
                              </p:par>
                              <p:par>
                                <p:cTn id="8" presetID="3" presetClass="entr" presetSubtype="10" fill="hold" nodeType="withEffect">
                                  <p:stCondLst>
                                    <p:cond delay="0"/>
                                  </p:stCondLst>
                                  <p:childTnLst>
                                    <p:set>
                                      <p:cBhvr>
                                        <p:cTn id="9" dur="1" fill="hold">
                                          <p:stCondLst>
                                            <p:cond delay="0"/>
                                          </p:stCondLst>
                                        </p:cTn>
                                        <p:tgtEl>
                                          <p:spTgt spid="38923">
                                            <p:txEl>
                                              <p:charRg st="0" end="71"/>
                                            </p:txEl>
                                          </p:spTgt>
                                        </p:tgtEl>
                                        <p:attrNameLst>
                                          <p:attrName>style.visibility</p:attrName>
                                        </p:attrNameLst>
                                      </p:cBhvr>
                                      <p:to>
                                        <p:strVal val="visible"/>
                                      </p:to>
                                    </p:set>
                                    <p:animEffect transition="in" filter="blinds(horizontal)">
                                      <p:cBhvr>
                                        <p:cTn id="10" dur="500"/>
                                        <p:tgtEl>
                                          <p:spTgt spid="38923">
                                            <p:txEl>
                                              <p:charRg st="0" end="7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8923">
                                            <p:txEl>
                                              <p:charRg st="1" end="1"/>
                                            </p:txEl>
                                          </p:spTgt>
                                        </p:tgtEl>
                                        <p:attrNameLst>
                                          <p:attrName>style.visibility</p:attrName>
                                        </p:attrNameLst>
                                      </p:cBhvr>
                                      <p:to>
                                        <p:strVal val="visible"/>
                                      </p:to>
                                    </p:set>
                                    <p:animEffect transition="in" filter="blinds(horizontal)">
                                      <p:cBhvr>
                                        <p:cTn id="13" dur="500"/>
                                        <p:tgtEl>
                                          <p:spTgt spid="38923">
                                            <p:txEl>
                                              <p:char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8924"/>
                                        </p:tgtEl>
                                        <p:attrNameLst>
                                          <p:attrName>style.visibility</p:attrName>
                                        </p:attrNameLst>
                                      </p:cBhvr>
                                      <p:to>
                                        <p:strVal val="visible"/>
                                      </p:to>
                                    </p:set>
                                    <p:animEffect transition="in" filter="blinds(horizontal)">
                                      <p:cBhvr>
                                        <p:cTn id="18"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38924" grpId="0"/>
    </p:bldLst>
  </p:timing>
</p:sld>
</file>

<file path=ppt/tags/tag1.xml><?xml version="1.0" encoding="utf-8"?>
<p:tagLst xmlns:p="http://schemas.openxmlformats.org/presentationml/2006/main">
  <p:tag name="KSO_WM_UNIT_TABLE_BEAUTIFY" val="smartTable{0551aa55-30ef-4477-9435-d45cae80f639}"/>
</p:tagLst>
</file>

<file path=ppt/tags/tag2.xml><?xml version="1.0" encoding="utf-8"?>
<p:tagLst xmlns:p="http://schemas.openxmlformats.org/presentationml/2006/main">
  <p:tag name="KSO_WM_UNIT_TABLE_BEAUTIFY" val="smartTable{2c28a108-584a-40ff-a16c-377845e13479}"/>
</p:tagLst>
</file>

<file path=ppt/tags/tag3.xml><?xml version="1.0" encoding="utf-8"?>
<p:tagLst xmlns:p="http://schemas.openxmlformats.org/presentationml/2006/main">
  <p:tag name="KSO_WM_UNIT_TABLE_BEAUTIFY" val="smartTable{ef2cf9b4-5a01-4da2-a9ef-b43bd2f97316}"/>
</p:tagLst>
</file>

<file path=ppt/tags/tag4.xml><?xml version="1.0" encoding="utf-8"?>
<p:tagLst xmlns:p="http://schemas.openxmlformats.org/presentationml/2006/main">
  <p:tag name="KSO_WPP_MARK_KEY" val="5db01615-dbba-4935-9f07-7170bbcd4a7b"/>
  <p:tag name="COMMONDATA" val="eyJoZGlkIjoiYzJjMWZhMWRhZGQ3MjY2ODM4MDk1NmNmNjM2MjgxMmEifQ=="/>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12255</Words>
  <Application>WPS 演示</Application>
  <PresentationFormat>在屏幕上显示</PresentationFormat>
  <Paragraphs>596</Paragraphs>
  <Slides>38</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宋体</vt:lpstr>
      <vt:lpstr>Wingdings</vt:lpstr>
      <vt:lpstr>Times New Roman</vt:lpstr>
      <vt:lpstr>华文楷体</vt:lpstr>
      <vt:lpstr>方正大标宋简体</vt:lpstr>
      <vt:lpstr>汉仪中宋简</vt:lpstr>
      <vt:lpstr>Comic Sans MS</vt:lpstr>
      <vt:lpstr>微软雅黑</vt:lpstr>
      <vt:lpstr>Arial Unicode MS</vt:lpstr>
      <vt:lpstr>华文行楷</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熊圳</cp:lastModifiedBy>
  <cp:revision>620</cp:revision>
  <dcterms:created xsi:type="dcterms:W3CDTF">2014-10-10T12:32:00Z</dcterms:created>
  <dcterms:modified xsi:type="dcterms:W3CDTF">2023-03-31T06:28:59Z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274FBB9C760C4018B5F32BA1036D3D5B</vt:lpwstr>
  </property>
</Properties>
</file>