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sldIdLst>
    <p:sldId id="457" r:id="rId3"/>
    <p:sldId id="456" r:id="rId5"/>
    <p:sldId id="459" r:id="rId6"/>
    <p:sldId id="460" r:id="rId7"/>
    <p:sldId id="461" r:id="rId8"/>
    <p:sldId id="463" r:id="rId9"/>
    <p:sldId id="487" r:id="rId10"/>
    <p:sldId id="507" r:id="rId11"/>
    <p:sldId id="522" r:id="rId12"/>
    <p:sldId id="464" r:id="rId13"/>
    <p:sldId id="490" r:id="rId14"/>
    <p:sldId id="488" r:id="rId15"/>
    <p:sldId id="489" r:id="rId16"/>
    <p:sldId id="491" r:id="rId17"/>
    <p:sldId id="466" r:id="rId18"/>
    <p:sldId id="523" r:id="rId19"/>
    <p:sldId id="510" r:id="rId20"/>
    <p:sldId id="492" r:id="rId21"/>
    <p:sldId id="521" r:id="rId22"/>
    <p:sldId id="511" r:id="rId23"/>
    <p:sldId id="469" r:id="rId24"/>
    <p:sldId id="508" r:id="rId25"/>
    <p:sldId id="509" r:id="rId26"/>
    <p:sldId id="405" r:id="rId27"/>
  </p:sldIdLst>
  <p:sldSz cx="9144000" cy="6858000" type="screen4x3"/>
  <p:notesSz cx="6858000" cy="9144000"/>
  <p:embeddedFontLst>
    <p:embeddedFont>
      <p:font typeface="Comic Sans MS" panose="030F0702030302020204" pitchFamily="66" charset="0"/>
      <p:regular r:id="rId31"/>
      <p:bold r:id="rId32"/>
      <p:italic r:id="rId33"/>
      <p:boldItalic r:id="rId34"/>
    </p:embeddedFont>
  </p:embeddedFontLst>
  <p:custDataLst>
    <p:tags r:id="rId35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4" userDrawn="1">
          <p15:clr>
            <a:srgbClr val="A4A3A4"/>
          </p15:clr>
        </p15:guide>
        <p15:guide id="2" pos="293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F2FC"/>
    <a:srgbClr val="ABDCF7"/>
    <a:srgbClr val="2D91B9"/>
    <a:srgbClr val="6600FF"/>
    <a:srgbClr val="9900FF"/>
    <a:srgbClr val="FF0000"/>
    <a:srgbClr val="FFCC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207" autoAdjust="0"/>
  </p:normalViewPr>
  <p:slideViewPr>
    <p:cSldViewPr>
      <p:cViewPr>
        <p:scale>
          <a:sx n="75" d="100"/>
          <a:sy n="75" d="100"/>
        </p:scale>
        <p:origin x="-1152" y="84"/>
      </p:cViewPr>
      <p:guideLst>
        <p:guide orient="horz" pos="2164"/>
        <p:guide pos="293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5" Type="http://schemas.openxmlformats.org/officeDocument/2006/relationships/tags" Target="tags/tag5.xml"/><Relationship Id="rId34" Type="http://schemas.openxmlformats.org/officeDocument/2006/relationships/font" Target="fonts/font4.fntdata"/><Relationship Id="rId33" Type="http://schemas.openxmlformats.org/officeDocument/2006/relationships/font" Target="fonts/font3.fntdata"/><Relationship Id="rId32" Type="http://schemas.openxmlformats.org/officeDocument/2006/relationships/font" Target="fonts/font2.fntdata"/><Relationship Id="rId31" Type="http://schemas.openxmlformats.org/officeDocument/2006/relationships/font" Target="fonts/font1.fntdata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025" y="0"/>
            <a:ext cx="2973388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  <a:miter lim="800000"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noProof="0" smtClean="0"/>
              <a:t>单击此处编辑母版文本样式</a:t>
            </a:r>
            <a:endParaRPr lang="zh-CN" altLang="en-US" noProof="0" smtClean="0"/>
          </a:p>
          <a:p>
            <a:pPr lvl="1"/>
            <a:r>
              <a:rPr lang="zh-CN" altLang="en-US" noProof="0" smtClean="0"/>
              <a:t>第二级</a:t>
            </a:r>
            <a:endParaRPr lang="zh-CN" altLang="en-US" noProof="0" smtClean="0"/>
          </a:p>
          <a:p>
            <a:pPr lvl="2"/>
            <a:r>
              <a:rPr lang="zh-CN" altLang="en-US" noProof="0" smtClean="0"/>
              <a:t>第三级</a:t>
            </a:r>
            <a:endParaRPr lang="zh-CN" altLang="en-US" noProof="0" smtClean="0"/>
          </a:p>
          <a:p>
            <a:pPr lvl="3"/>
            <a:r>
              <a:rPr lang="zh-CN" altLang="en-US" noProof="0" smtClean="0"/>
              <a:t>第四级</a:t>
            </a:r>
            <a:endParaRPr lang="zh-CN" altLang="en-US" noProof="0" smtClean="0"/>
          </a:p>
          <a:p>
            <a:pPr lvl="4"/>
            <a:r>
              <a:rPr lang="zh-CN" altLang="en-US" noProof="0" smtClean="0"/>
              <a:t>第五级</a:t>
            </a:r>
            <a:endParaRPr lang="zh-CN" altLang="en-US" noProof="0" smtClean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0213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025" y="8685213"/>
            <a:ext cx="2973388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 algn="r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5EF37A6E-1070-4A1F-8CA6-CAA98E448DCE}" type="slidenum">
              <a:rPr lang="en-US" altLang="zh-CN"/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5362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ABA17D-0965-400E-91F4-8106DE17D6F0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07DBE5-C3E4-426E-B23D-817563F79A01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B343F-CF17-4039-8456-8B1C2C2272EA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26E875-7EDB-42AF-85C8-E01493894794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D6584-E067-42E7-B47E-756065B18F9C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ADBEA8-FEBB-4628-B2D9-AF08326D1A49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FB933-446F-47C8-B4A7-AE864DB25DBB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8C952-165A-4ACC-AD3B-DD95894EA8F3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CC377B-6B09-4A2F-B87D-95114F2DC3DB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0C8A21-7EB8-45C3-8380-3211A230F1C4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2A3E5D-1B4D-41D8-B3C1-681B0CC9340C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F106B473-6BC0-4A71-A613-AFD312E985B7}" type="slidenum">
              <a:rPr lang="en-US" altLang="zh-CN"/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.xml"/><Relationship Id="rId1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.xml"/><Relationship Id="rId1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jpeg"/><Relationship Id="rId1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jpeg"/><Relationship Id="rId1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3.xml"/><Relationship Id="rId1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4.xml"/><Relationship Id="rId1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jpeg"/><Relationship Id="rId1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jpeg"/><Relationship Id="rId1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4" descr="C:\Users\hp\Desktop\PPT-1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标题 1"/>
          <p:cNvSpPr txBox="1">
            <a:spLocks noChangeArrowheads="1"/>
          </p:cNvSpPr>
          <p:nvPr/>
        </p:nvSpPr>
        <p:spPr bwMode="auto">
          <a:xfrm>
            <a:off x="360363" y="4211638"/>
            <a:ext cx="8423275" cy="19018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5500" b="1">
                <a:solidFill>
                  <a:srgbClr val="000000"/>
                </a:solidFill>
                <a:cs typeface="Times New Roman" panose="02020603050405020304" pitchFamily="18" charset="0"/>
              </a:rPr>
              <a:t>Unit 2 Let’s talk teens</a:t>
            </a:r>
            <a:endParaRPr lang="en-US" altLang="zh-CN" sz="5500" b="1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en-US" altLang="zh-CN" sz="4000">
                <a:solidFill>
                  <a:srgbClr val="000000"/>
                </a:solidFill>
                <a:cs typeface="Times New Roman" panose="02020603050405020304" pitchFamily="18" charset="0"/>
              </a:rPr>
              <a:t>Project</a:t>
            </a:r>
            <a:endParaRPr lang="en-US" altLang="zh-CN" sz="400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C:\Users\hp\Desktop\PPT-2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Text Box 8"/>
          <p:cNvSpPr txBox="1">
            <a:spLocks noChangeArrowheads="1"/>
          </p:cNvSpPr>
          <p:nvPr/>
        </p:nvSpPr>
        <p:spPr bwMode="auto">
          <a:xfrm>
            <a:off x="3220720" y="1049020"/>
            <a:ext cx="3038475" cy="579438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3200" b="1">
                <a:latin typeface="Comic Sans MS" panose="030F0702030302020204" pitchFamily="66" charset="0"/>
              </a:rPr>
              <a:t>Watch a video</a:t>
            </a:r>
            <a:endParaRPr lang="en-US" altLang="zh-CN" sz="3200" b="1">
              <a:latin typeface="Comic Sans MS" panose="030F0702030302020204" pitchFamily="66" charset="0"/>
            </a:endParaRPr>
          </a:p>
        </p:txBody>
      </p:sp>
      <p:graphicFrame>
        <p:nvGraphicFramePr>
          <p:cNvPr id="25644" name="Group 44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398145" y="1758950"/>
          <a:ext cx="8347710" cy="4608830"/>
        </p:xfrm>
        <a:graphic>
          <a:graphicData uri="http://schemas.openxmlformats.org/drawingml/2006/table">
            <a:tbl>
              <a:tblPr/>
              <a:tblGrid>
                <a:gridCol w="2628265"/>
                <a:gridCol w="5719445"/>
              </a:tblGrid>
              <a:tr h="9318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Elements of a play</a:t>
                      </a:r>
                      <a:endParaRPr kumimoji="0" lang="en-US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E0F2FC"/>
                        </a:gs>
                        <a:gs pos="100000">
                          <a:srgbClr val="ABDCF7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The play you watch</a:t>
                      </a:r>
                      <a:endParaRPr kumimoji="0" lang="en-US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E0F2FC"/>
                        </a:gs>
                        <a:gs pos="100000">
                          <a:srgbClr val="ABDCF7"/>
                        </a:gs>
                      </a:gsLst>
                      <a:lin ang="5400000" scaled="1"/>
                    </a:gradFill>
                  </a:tcPr>
                </a:tc>
              </a:tr>
              <a:tr h="8826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Setting</a:t>
                      </a:r>
                      <a:endParaRPr kumimoji="0" lang="en-US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E0F2FC"/>
                        </a:gs>
                        <a:gs pos="100000">
                          <a:srgbClr val="ABDCF7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E0F2FC"/>
                        </a:gs>
                        <a:gs pos="100000">
                          <a:srgbClr val="ABDCF7"/>
                        </a:gs>
                      </a:gsLst>
                      <a:lin ang="5400000" scaled="1"/>
                    </a:gradFill>
                  </a:tcPr>
                </a:tc>
              </a:tr>
              <a:tr h="9318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Characters</a:t>
                      </a:r>
                      <a:endParaRPr kumimoji="0" lang="en-US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E0F2FC"/>
                        </a:gs>
                        <a:gs pos="100000">
                          <a:srgbClr val="ABDCF7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E0F2FC"/>
                        </a:gs>
                        <a:gs pos="100000">
                          <a:srgbClr val="ABDCF7"/>
                        </a:gs>
                      </a:gsLst>
                      <a:lin ang="5400000" scaled="1"/>
                    </a:gradFill>
                  </a:tcPr>
                </a:tc>
              </a:tr>
              <a:tr h="9302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Plot</a:t>
                      </a:r>
                      <a:endParaRPr kumimoji="0" lang="en-US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E0F2FC"/>
                        </a:gs>
                        <a:gs pos="100000">
                          <a:srgbClr val="ABDCF7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E0F2FC"/>
                        </a:gs>
                        <a:gs pos="100000">
                          <a:srgbClr val="ABDCF7"/>
                        </a:gs>
                      </a:gsLst>
                      <a:lin ang="5400000" scaled="1"/>
                    </a:gradFill>
                  </a:tcPr>
                </a:tc>
              </a:tr>
              <a:tr h="9318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Theme</a:t>
                      </a:r>
                      <a:endParaRPr kumimoji="0" lang="en-US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E0F2FC"/>
                        </a:gs>
                        <a:gs pos="100000">
                          <a:srgbClr val="ABDCF7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E0F2FC"/>
                        </a:gs>
                        <a:gs pos="100000">
                          <a:srgbClr val="ABDCF7"/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  <p:sp>
        <p:nvSpPr>
          <p:cNvPr id="25624" name="Text Box 37"/>
          <p:cNvSpPr txBox="1">
            <a:spLocks noChangeArrowheads="1"/>
          </p:cNvSpPr>
          <p:nvPr/>
        </p:nvSpPr>
        <p:spPr bwMode="auto">
          <a:xfrm>
            <a:off x="468313" y="1052513"/>
            <a:ext cx="184150" cy="45720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>
            <a:spAutoFit/>
          </a:bodyPr>
          <a:lstStyle/>
          <a:p>
            <a:endParaRPr lang="en-US" altLang="zh-CN" b="1"/>
          </a:p>
        </p:txBody>
      </p:sp>
      <p:sp>
        <p:nvSpPr>
          <p:cNvPr id="25625" name="Text Box 38"/>
          <p:cNvSpPr txBox="1">
            <a:spLocks noChangeArrowheads="1"/>
          </p:cNvSpPr>
          <p:nvPr/>
        </p:nvSpPr>
        <p:spPr bwMode="auto">
          <a:xfrm>
            <a:off x="-184150" y="1628775"/>
            <a:ext cx="184150" cy="822325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>
            <a:spAutoFit/>
          </a:bodyPr>
          <a:lstStyle/>
          <a:p>
            <a:endParaRPr lang="en-US" altLang="zh-CN" b="1"/>
          </a:p>
          <a:p>
            <a:endParaRPr lang="zh-CN" altLang="en-US" b="1"/>
          </a:p>
        </p:txBody>
      </p:sp>
      <p:sp>
        <p:nvSpPr>
          <p:cNvPr id="25626" name="Text Box 39"/>
          <p:cNvSpPr txBox="1">
            <a:spLocks noChangeArrowheads="1"/>
          </p:cNvSpPr>
          <p:nvPr/>
        </p:nvSpPr>
        <p:spPr bwMode="auto">
          <a:xfrm>
            <a:off x="0" y="1700213"/>
            <a:ext cx="18415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endParaRPr lang="zh-CN" altLang="en-US"/>
          </a:p>
        </p:txBody>
      </p:sp>
      <p:sp>
        <p:nvSpPr>
          <p:cNvPr id="25627" name="Text Box 40"/>
          <p:cNvSpPr txBox="1">
            <a:spLocks noChangeArrowheads="1"/>
          </p:cNvSpPr>
          <p:nvPr/>
        </p:nvSpPr>
        <p:spPr bwMode="auto">
          <a:xfrm>
            <a:off x="-396875" y="3141663"/>
            <a:ext cx="18415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3220720" y="2940050"/>
            <a:ext cx="323786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/>
              <a:t>In the court of King Lear</a:t>
            </a:r>
            <a:endParaRPr lang="en-US" altLang="zh-CN"/>
          </a:p>
        </p:txBody>
      </p:sp>
      <p:sp>
        <p:nvSpPr>
          <p:cNvPr id="3" name="文本框 2"/>
          <p:cNvSpPr txBox="1"/>
          <p:nvPr/>
        </p:nvSpPr>
        <p:spPr>
          <a:xfrm>
            <a:off x="5090160" y="-154305"/>
            <a:ext cx="3098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3220720" y="3771900"/>
            <a:ext cx="54749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/>
              <a:t>King Lear, Goneril, Regan, Cordelia, Kent</a:t>
            </a:r>
            <a:endParaRPr lang="en-US" altLang="zh-CN"/>
          </a:p>
        </p:txBody>
      </p:sp>
      <p:sp>
        <p:nvSpPr>
          <p:cNvPr id="5" name="Text Box 22"/>
          <p:cNvSpPr txBox="1">
            <a:spLocks noChangeArrowheads="1"/>
          </p:cNvSpPr>
          <p:nvPr/>
        </p:nvSpPr>
        <p:spPr bwMode="auto">
          <a:xfrm>
            <a:off x="250825" y="260350"/>
            <a:ext cx="2643505" cy="583565"/>
          </a:xfrm>
          <a:prstGeom prst="rect">
            <a:avLst/>
          </a:prstGeom>
          <a:solidFill>
            <a:schemeClr val="bg1"/>
          </a:solidFill>
          <a:ln w="25400" algn="ctr">
            <a:solidFill>
              <a:srgbClr val="DAEDEF"/>
            </a:solidFill>
            <a:miter lim="800000"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wrap="none">
            <a:spAutoFit/>
          </a:bodyPr>
          <a:p>
            <a:pPr algn="l">
              <a:defRPr/>
            </a:pPr>
            <a:r>
              <a:rPr lang="en-US" altLang="zh-CN" sz="3200" b="1">
                <a:solidFill>
                  <a:srgbClr val="4571D3"/>
                </a:solidFill>
              </a:rPr>
              <a:t>Watch a video</a:t>
            </a:r>
            <a:endParaRPr lang="en-US" altLang="zh-CN" sz="3200" b="1">
              <a:solidFill>
                <a:srgbClr val="4571D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C:\Users\hp\Desktop\PPT-2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Text Box 8"/>
          <p:cNvSpPr txBox="1">
            <a:spLocks noChangeArrowheads="1"/>
          </p:cNvSpPr>
          <p:nvPr/>
        </p:nvSpPr>
        <p:spPr bwMode="auto">
          <a:xfrm>
            <a:off x="3788410" y="908050"/>
            <a:ext cx="916305" cy="583565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3200" b="1">
                <a:latin typeface="Comic Sans MS" panose="030F0702030302020204" pitchFamily="66" charset="0"/>
              </a:rPr>
              <a:t>Plot</a:t>
            </a:r>
            <a:endParaRPr lang="en-US" altLang="zh-CN" sz="3200" b="1">
              <a:latin typeface="Comic Sans MS" panose="030F0702030302020204" pitchFamily="66" charset="0"/>
            </a:endParaRPr>
          </a:p>
        </p:txBody>
      </p:sp>
      <p:sp>
        <p:nvSpPr>
          <p:cNvPr id="26629" name="Text Box 7"/>
          <p:cNvSpPr txBox="1">
            <a:spLocks noChangeArrowheads="1"/>
          </p:cNvSpPr>
          <p:nvPr/>
        </p:nvSpPr>
        <p:spPr bwMode="auto">
          <a:xfrm>
            <a:off x="869950" y="1491615"/>
            <a:ext cx="7670800" cy="8299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b="1"/>
              <a:t>King Lear decided to divide his kingdom according to his daughters’ love.</a:t>
            </a:r>
            <a:endParaRPr lang="en-US" altLang="zh-CN" b="1"/>
          </a:p>
        </p:txBody>
      </p:sp>
      <p:sp>
        <p:nvSpPr>
          <p:cNvPr id="49160" name="Text Box 8"/>
          <p:cNvSpPr txBox="1">
            <a:spLocks noChangeArrowheads="1"/>
          </p:cNvSpPr>
          <p:nvPr/>
        </p:nvSpPr>
        <p:spPr bwMode="auto">
          <a:xfrm>
            <a:off x="789305" y="2571115"/>
            <a:ext cx="7750810" cy="8299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b="1"/>
              <a:t>Goneril and Regan lied to King Lear and told him they loved him the most.</a:t>
            </a:r>
            <a:endParaRPr lang="en-US" altLang="zh-CN" b="1"/>
          </a:p>
        </p:txBody>
      </p:sp>
      <p:sp>
        <p:nvSpPr>
          <p:cNvPr id="49161" name="Text Box 9"/>
          <p:cNvSpPr txBox="1">
            <a:spLocks noChangeArrowheads="1"/>
          </p:cNvSpPr>
          <p:nvPr/>
        </p:nvSpPr>
        <p:spPr bwMode="auto">
          <a:xfrm>
            <a:off x="788988" y="3650298"/>
            <a:ext cx="6378575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l"/>
            <a:r>
              <a:rPr lang="en-US" altLang="zh-CN" b="1"/>
              <a:t>Cordelia told her true feelings about King Lear.</a:t>
            </a:r>
            <a:endParaRPr lang="en-US" altLang="zh-CN" b="1"/>
          </a:p>
        </p:txBody>
      </p:sp>
      <p:sp>
        <p:nvSpPr>
          <p:cNvPr id="49162" name="Text Box 10"/>
          <p:cNvSpPr txBox="1">
            <a:spLocks noChangeArrowheads="1"/>
          </p:cNvSpPr>
          <p:nvPr/>
        </p:nvSpPr>
        <p:spPr bwMode="auto">
          <a:xfrm>
            <a:off x="777875" y="4274185"/>
            <a:ext cx="7143115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b="1"/>
              <a:t>Kent tried to persuade King Lear to forgive Cordelia.</a:t>
            </a:r>
            <a:endParaRPr lang="en-US" altLang="zh-CN" b="1"/>
          </a:p>
        </p:txBody>
      </p:sp>
      <p:sp>
        <p:nvSpPr>
          <p:cNvPr id="49163" name="Text Box 11"/>
          <p:cNvSpPr txBox="1">
            <a:spLocks noChangeArrowheads="1"/>
          </p:cNvSpPr>
          <p:nvPr/>
        </p:nvSpPr>
        <p:spPr bwMode="auto">
          <a:xfrm>
            <a:off x="752475" y="5018723"/>
            <a:ext cx="7618730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b="1"/>
              <a:t>King Lear got angry and asked Kent to leave his country.</a:t>
            </a:r>
            <a:endParaRPr lang="en-US" altLang="zh-CN" b="1"/>
          </a:p>
        </p:txBody>
      </p:sp>
      <p:sp>
        <p:nvSpPr>
          <p:cNvPr id="49164" name="Text Box 12"/>
          <p:cNvSpPr txBox="1">
            <a:spLocks noChangeArrowheads="1"/>
          </p:cNvSpPr>
          <p:nvPr/>
        </p:nvSpPr>
        <p:spPr bwMode="auto">
          <a:xfrm>
            <a:off x="788988" y="5831523"/>
            <a:ext cx="1401762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b="1"/>
              <a:t>Kent left.</a:t>
            </a:r>
            <a:endParaRPr lang="en-US" altLang="zh-CN" b="1"/>
          </a:p>
        </p:txBody>
      </p:sp>
      <p:sp>
        <p:nvSpPr>
          <p:cNvPr id="26635" name="AutoShape 21"/>
          <p:cNvSpPr>
            <a:spLocks noChangeArrowheads="1"/>
          </p:cNvSpPr>
          <p:nvPr/>
        </p:nvSpPr>
        <p:spPr bwMode="auto">
          <a:xfrm>
            <a:off x="377825" y="2138998"/>
            <a:ext cx="360363" cy="719137"/>
          </a:xfrm>
          <a:prstGeom prst="curvedRightArrow">
            <a:avLst>
              <a:gd name="adj1" fmla="val 39912"/>
              <a:gd name="adj2" fmla="val 79824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636" name="AutoShape 22"/>
          <p:cNvSpPr>
            <a:spLocks noChangeArrowheads="1"/>
          </p:cNvSpPr>
          <p:nvPr/>
        </p:nvSpPr>
        <p:spPr bwMode="auto">
          <a:xfrm>
            <a:off x="304800" y="3075623"/>
            <a:ext cx="360363" cy="719137"/>
          </a:xfrm>
          <a:prstGeom prst="curvedRightArrow">
            <a:avLst>
              <a:gd name="adj1" fmla="val 39912"/>
              <a:gd name="adj2" fmla="val 79824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637" name="AutoShape 23"/>
          <p:cNvSpPr>
            <a:spLocks noChangeArrowheads="1"/>
          </p:cNvSpPr>
          <p:nvPr/>
        </p:nvSpPr>
        <p:spPr bwMode="auto">
          <a:xfrm>
            <a:off x="304800" y="3867785"/>
            <a:ext cx="360363" cy="719138"/>
          </a:xfrm>
          <a:prstGeom prst="curvedRightArrow">
            <a:avLst>
              <a:gd name="adj1" fmla="val 39912"/>
              <a:gd name="adj2" fmla="val 79824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638" name="AutoShape 24"/>
          <p:cNvSpPr>
            <a:spLocks noChangeArrowheads="1"/>
          </p:cNvSpPr>
          <p:nvPr/>
        </p:nvSpPr>
        <p:spPr bwMode="auto">
          <a:xfrm>
            <a:off x="304800" y="4515485"/>
            <a:ext cx="360363" cy="719138"/>
          </a:xfrm>
          <a:prstGeom prst="curvedRightArrow">
            <a:avLst>
              <a:gd name="adj1" fmla="val 39912"/>
              <a:gd name="adj2" fmla="val 79824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639" name="AutoShape 25"/>
          <p:cNvSpPr>
            <a:spLocks noChangeArrowheads="1"/>
          </p:cNvSpPr>
          <p:nvPr/>
        </p:nvSpPr>
        <p:spPr bwMode="auto">
          <a:xfrm>
            <a:off x="304800" y="5450523"/>
            <a:ext cx="360363" cy="719137"/>
          </a:xfrm>
          <a:prstGeom prst="curvedRightArrow">
            <a:avLst>
              <a:gd name="adj1" fmla="val 39912"/>
              <a:gd name="adj2" fmla="val 79824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" name="Text Box 22"/>
          <p:cNvSpPr txBox="1">
            <a:spLocks noChangeArrowheads="1"/>
          </p:cNvSpPr>
          <p:nvPr/>
        </p:nvSpPr>
        <p:spPr bwMode="auto">
          <a:xfrm>
            <a:off x="250825" y="260350"/>
            <a:ext cx="2643505" cy="583565"/>
          </a:xfrm>
          <a:prstGeom prst="rect">
            <a:avLst/>
          </a:prstGeom>
          <a:solidFill>
            <a:schemeClr val="bg1"/>
          </a:solidFill>
          <a:ln w="25400" algn="ctr">
            <a:solidFill>
              <a:srgbClr val="DAEDEF"/>
            </a:solidFill>
            <a:miter lim="800000"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wrap="none">
            <a:spAutoFit/>
          </a:bodyPr>
          <a:p>
            <a:pPr algn="l">
              <a:defRPr/>
            </a:pPr>
            <a:r>
              <a:rPr lang="en-US" altLang="zh-CN" sz="3200" b="1">
                <a:solidFill>
                  <a:srgbClr val="4571D3"/>
                </a:solidFill>
              </a:rPr>
              <a:t>Watch a video</a:t>
            </a:r>
            <a:endParaRPr lang="en-US" altLang="zh-CN" sz="3200" b="1">
              <a:solidFill>
                <a:srgbClr val="4571D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9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9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9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9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9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60" grpId="0"/>
      <p:bldP spid="49161" grpId="0"/>
      <p:bldP spid="49162" grpId="0"/>
      <p:bldP spid="49163" grpId="0"/>
      <p:bldP spid="4916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 descr="C:\Users\hp\Desktop\PPT-2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7318" name="Group 214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327660" y="1566545"/>
          <a:ext cx="8676005" cy="2625090"/>
        </p:xfrm>
        <a:graphic>
          <a:graphicData uri="http://schemas.openxmlformats.org/drawingml/2006/table">
            <a:tbl>
              <a:tblPr/>
              <a:tblGrid>
                <a:gridCol w="1979930"/>
                <a:gridCol w="6695758"/>
              </a:tblGrid>
              <a:tr h="55181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Characters</a:t>
                      </a: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Feelings</a:t>
                      </a: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37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King Lear</a:t>
                      </a:r>
                      <a:endParaRPr kumimoji="0" lang="en-US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85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Cordelia</a:t>
                      </a:r>
                      <a:endParaRPr kumimoji="0" lang="en-US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072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Kent</a:t>
                      </a:r>
                      <a:endParaRPr kumimoji="0" lang="en-US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8699" name="Line 215"/>
          <p:cNvSpPr>
            <a:spLocks noChangeShapeType="1"/>
          </p:cNvSpPr>
          <p:nvPr/>
        </p:nvSpPr>
        <p:spPr bwMode="auto">
          <a:xfrm flipV="1">
            <a:off x="3508375" y="2475865"/>
            <a:ext cx="715010" cy="1651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7323" name="Text Box 219"/>
          <p:cNvSpPr txBox="1">
            <a:spLocks noChangeArrowheads="1"/>
          </p:cNvSpPr>
          <p:nvPr/>
        </p:nvSpPr>
        <p:spPr bwMode="auto">
          <a:xfrm>
            <a:off x="2309813" y="2255520"/>
            <a:ext cx="1198562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/>
              <a:t>satisfied</a:t>
            </a:r>
            <a:endParaRPr lang="en-US" altLang="zh-CN"/>
          </a:p>
        </p:txBody>
      </p:sp>
      <p:sp>
        <p:nvSpPr>
          <p:cNvPr id="47324" name="Text Box 220"/>
          <p:cNvSpPr txBox="1">
            <a:spLocks noChangeArrowheads="1"/>
          </p:cNvSpPr>
          <p:nvPr/>
        </p:nvSpPr>
        <p:spPr bwMode="auto">
          <a:xfrm>
            <a:off x="4223068" y="2255203"/>
            <a:ext cx="104775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/>
              <a:t>furious</a:t>
            </a:r>
            <a:endParaRPr lang="en-US" altLang="zh-CN"/>
          </a:p>
        </p:txBody>
      </p:sp>
      <p:sp>
        <p:nvSpPr>
          <p:cNvPr id="47325" name="Text Box 221"/>
          <p:cNvSpPr txBox="1">
            <a:spLocks noChangeArrowheads="1"/>
          </p:cNvSpPr>
          <p:nvPr/>
        </p:nvSpPr>
        <p:spPr bwMode="auto">
          <a:xfrm>
            <a:off x="2276475" y="2913380"/>
            <a:ext cx="3238500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/>
              <a:t>disapproval of her sisters</a:t>
            </a:r>
            <a:endParaRPr lang="en-US" altLang="zh-CN"/>
          </a:p>
        </p:txBody>
      </p:sp>
      <p:sp>
        <p:nvSpPr>
          <p:cNvPr id="47326" name="Text Box 222"/>
          <p:cNvSpPr txBox="1">
            <a:spLocks noChangeArrowheads="1"/>
          </p:cNvSpPr>
          <p:nvPr/>
        </p:nvSpPr>
        <p:spPr bwMode="auto">
          <a:xfrm>
            <a:off x="6229668" y="2913380"/>
            <a:ext cx="1927225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/>
              <a:t>sure of herself</a:t>
            </a:r>
            <a:endParaRPr lang="en-US" altLang="zh-CN"/>
          </a:p>
        </p:txBody>
      </p:sp>
      <p:sp>
        <p:nvSpPr>
          <p:cNvPr id="47327" name="Text Box 223"/>
          <p:cNvSpPr txBox="1">
            <a:spLocks noChangeArrowheads="1"/>
          </p:cNvSpPr>
          <p:nvPr/>
        </p:nvSpPr>
        <p:spPr bwMode="auto">
          <a:xfrm>
            <a:off x="2276158" y="3644265"/>
            <a:ext cx="1231900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/>
              <a:t>pleading</a:t>
            </a:r>
            <a:endParaRPr lang="en-US" altLang="zh-CN"/>
          </a:p>
        </p:txBody>
      </p:sp>
      <p:sp>
        <p:nvSpPr>
          <p:cNvPr id="47328" name="Text Box 224"/>
          <p:cNvSpPr txBox="1">
            <a:spLocks noChangeArrowheads="1"/>
          </p:cNvSpPr>
          <p:nvPr/>
        </p:nvSpPr>
        <p:spPr bwMode="auto">
          <a:xfrm>
            <a:off x="4161155" y="3644265"/>
            <a:ext cx="4765675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/>
              <a:t>disappointed and determined to leave</a:t>
            </a:r>
            <a:endParaRPr lang="en-US" altLang="zh-CN"/>
          </a:p>
        </p:txBody>
      </p:sp>
      <p:sp>
        <p:nvSpPr>
          <p:cNvPr id="3" name="Text Box 22"/>
          <p:cNvSpPr txBox="1">
            <a:spLocks noChangeArrowheads="1"/>
          </p:cNvSpPr>
          <p:nvPr/>
        </p:nvSpPr>
        <p:spPr bwMode="auto">
          <a:xfrm>
            <a:off x="250825" y="260350"/>
            <a:ext cx="2643505" cy="583565"/>
          </a:xfrm>
          <a:prstGeom prst="rect">
            <a:avLst/>
          </a:prstGeom>
          <a:solidFill>
            <a:schemeClr val="bg1"/>
          </a:solidFill>
          <a:ln w="25400" algn="ctr">
            <a:solidFill>
              <a:srgbClr val="DAEDEF"/>
            </a:solidFill>
            <a:miter lim="800000"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wrap="none">
            <a:spAutoFit/>
          </a:bodyPr>
          <a:p>
            <a:pPr algn="l">
              <a:defRPr/>
            </a:pPr>
            <a:r>
              <a:rPr lang="en-US" altLang="zh-CN" sz="3200" b="1">
                <a:solidFill>
                  <a:srgbClr val="4571D3"/>
                </a:solidFill>
              </a:rPr>
              <a:t>Watch a video</a:t>
            </a:r>
            <a:endParaRPr lang="en-US" altLang="zh-CN" sz="3200" b="1">
              <a:solidFill>
                <a:srgbClr val="4571D3"/>
              </a:solidFill>
            </a:endParaRPr>
          </a:p>
        </p:txBody>
      </p:sp>
      <p:sp>
        <p:nvSpPr>
          <p:cNvPr id="2" name="Line 215"/>
          <p:cNvSpPr>
            <a:spLocks noChangeShapeType="1"/>
          </p:cNvSpPr>
          <p:nvPr/>
        </p:nvSpPr>
        <p:spPr bwMode="auto">
          <a:xfrm flipV="1">
            <a:off x="5514975" y="3135630"/>
            <a:ext cx="715010" cy="1651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tailEnd type="triangle" w="med" len="med"/>
          </a:ln>
        </p:spPr>
        <p:txBody>
          <a:bodyPr/>
          <a:p>
            <a:endParaRPr lang="zh-CN" altLang="en-US"/>
          </a:p>
        </p:txBody>
      </p:sp>
      <p:sp>
        <p:nvSpPr>
          <p:cNvPr id="4" name="Line 215"/>
          <p:cNvSpPr>
            <a:spLocks noChangeShapeType="1"/>
          </p:cNvSpPr>
          <p:nvPr/>
        </p:nvSpPr>
        <p:spPr bwMode="auto">
          <a:xfrm flipV="1">
            <a:off x="3446145" y="3866515"/>
            <a:ext cx="715010" cy="1651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372235" y="4803775"/>
            <a:ext cx="1951990" cy="8299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p>
            <a:pPr algn="l"/>
            <a:r>
              <a:rPr lang="en-US" altLang="zh-CN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Inner story</a:t>
            </a:r>
            <a:endParaRPr lang="en-US" altLang="zh-CN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l"/>
            <a:r>
              <a:rPr lang="en-US" altLang="zh-CN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(The feelings) </a:t>
            </a:r>
            <a:endParaRPr lang="en-US" altLang="zh-CN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842510" y="4803775"/>
            <a:ext cx="2138680" cy="8299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p>
            <a:pPr algn="l"/>
            <a:r>
              <a:rPr lang="en-US" altLang="zh-CN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Outer story</a:t>
            </a:r>
            <a:endParaRPr lang="en-US" altLang="zh-CN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l"/>
            <a:r>
              <a:rPr lang="en-US" altLang="zh-CN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(The incidents) </a:t>
            </a:r>
            <a:endParaRPr lang="en-US" altLang="zh-CN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cxnSp>
        <p:nvCxnSpPr>
          <p:cNvPr id="7" name="直接箭头连接符 6"/>
          <p:cNvCxnSpPr>
            <a:stCxn id="5" idx="3"/>
            <a:endCxn id="6" idx="1"/>
          </p:cNvCxnSpPr>
          <p:nvPr/>
        </p:nvCxnSpPr>
        <p:spPr>
          <a:xfrm>
            <a:off x="3324225" y="5219065"/>
            <a:ext cx="1518285" cy="0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7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7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7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7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7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7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323" grpId="0"/>
      <p:bldP spid="47324" grpId="0"/>
      <p:bldP spid="47325" grpId="0"/>
      <p:bldP spid="47326" grpId="0"/>
      <p:bldP spid="47327" grpId="0"/>
      <p:bldP spid="473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 descr="C:\Users\hp\Desktop\PPT-2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Text Box 3"/>
          <p:cNvSpPr txBox="1">
            <a:spLocks noChangeArrowheads="1"/>
          </p:cNvSpPr>
          <p:nvPr/>
        </p:nvSpPr>
        <p:spPr bwMode="auto">
          <a:xfrm>
            <a:off x="611188" y="4868863"/>
            <a:ext cx="7869237" cy="15541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endParaRPr lang="en-US" altLang="zh-CN" sz="3200">
              <a:latin typeface="Comic Sans MS" panose="030F0702030302020204" pitchFamily="66" charset="0"/>
            </a:endParaRPr>
          </a:p>
          <a:p>
            <a:endParaRPr lang="en-US" altLang="zh-CN" sz="3200">
              <a:latin typeface="Comic Sans MS" panose="030F0702030302020204" pitchFamily="66" charset="0"/>
            </a:endParaRPr>
          </a:p>
          <a:p>
            <a:endParaRPr lang="en-US" altLang="zh-CN" sz="3200">
              <a:latin typeface="Comic Sans MS" panose="030F0702030302020204" pitchFamily="66" charset="0"/>
            </a:endParaRPr>
          </a:p>
        </p:txBody>
      </p:sp>
      <p:sp>
        <p:nvSpPr>
          <p:cNvPr id="19464" name="AutoShape 5"/>
          <p:cNvSpPr>
            <a:spLocks noChangeArrowheads="1"/>
          </p:cNvSpPr>
          <p:nvPr/>
        </p:nvSpPr>
        <p:spPr bwMode="auto">
          <a:xfrm>
            <a:off x="611505" y="1159510"/>
            <a:ext cx="831850" cy="499110"/>
          </a:xfrm>
          <a:prstGeom prst="homePlate">
            <a:avLst>
              <a:gd name="adj" fmla="val 46901"/>
            </a:avLst>
          </a:prstGeom>
          <a:solidFill>
            <a:schemeClr val="accent5">
              <a:lumMod val="50000"/>
            </a:scheme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p>
            <a:endParaRPr lang="zh-CN" altLang="en-US">
              <a:latin typeface="Comic Sans MS" panose="030F0702030302020204" pitchFamily="66" charset="0"/>
            </a:endParaRPr>
          </a:p>
        </p:txBody>
      </p:sp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611505" y="1159510"/>
            <a:ext cx="8001000" cy="370967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</a:ln>
        </p:spPr>
        <p:txBody>
          <a:bodyPr wrap="square">
            <a:spAutoFit/>
          </a:bodyPr>
          <a:p>
            <a:pPr>
              <a:lnSpc>
                <a:spcPct val="130000"/>
              </a:lnSpc>
            </a:pPr>
            <a:r>
              <a:rPr lang="en-US" altLang="zh-CN" b="1">
                <a:solidFill>
                  <a:schemeClr val="bg1"/>
                </a:solidFill>
              </a:rPr>
              <a:t>Tip</a:t>
            </a:r>
            <a:r>
              <a:rPr lang="en-US" altLang="zh-CN" b="1"/>
              <a:t>     </a:t>
            </a:r>
            <a:endParaRPr lang="en-US" altLang="zh-CN" b="1">
              <a:sym typeface="+mn-ea"/>
            </a:endParaRPr>
          </a:p>
          <a:p>
            <a:pPr>
              <a:lnSpc>
                <a:spcPct val="170000"/>
              </a:lnSpc>
            </a:pPr>
            <a:r>
              <a:rPr lang="en-US" altLang="zh-CN" b="1">
                <a:sym typeface="+mn-ea"/>
              </a:rPr>
              <a:t>☆ </a:t>
            </a:r>
            <a:r>
              <a:rPr lang="en-US" altLang="zh-CN" b="1"/>
              <a:t>Feelings can reveal characters’ personalities. </a:t>
            </a:r>
            <a:endParaRPr lang="en-US" altLang="zh-CN" b="1"/>
          </a:p>
          <a:p>
            <a:pPr>
              <a:lnSpc>
                <a:spcPct val="170000"/>
              </a:lnSpc>
            </a:pPr>
            <a:r>
              <a:rPr lang="en-US" altLang="zh-CN" b="1"/>
              <a:t>☆ Feelings can be shown through characters’ words and actions.</a:t>
            </a:r>
            <a:endParaRPr lang="en-US" altLang="zh-CN" b="1"/>
          </a:p>
          <a:p>
            <a:pPr>
              <a:lnSpc>
                <a:spcPct val="170000"/>
              </a:lnSpc>
            </a:pPr>
            <a:r>
              <a:rPr lang="en-US" altLang="zh-CN" b="1"/>
              <a:t>☆ The change of feelings can </a:t>
            </a:r>
            <a:endParaRPr lang="en-US" altLang="zh-CN" b="1"/>
          </a:p>
          <a:p>
            <a:pPr>
              <a:lnSpc>
                <a:spcPct val="170000"/>
              </a:lnSpc>
            </a:pPr>
            <a:r>
              <a:rPr lang="en-US" altLang="zh-CN" b="1"/>
              <a:t>promote the development of the plot. </a:t>
            </a:r>
            <a:endParaRPr lang="en-US" altLang="zh-CN" b="1"/>
          </a:p>
        </p:txBody>
      </p:sp>
      <p:pic>
        <p:nvPicPr>
          <p:cNvPr id="5" name="图片 4" descr="dreamstime_l_5390894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5335" y="3174365"/>
            <a:ext cx="2957195" cy="29571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 descr="C:\Users\hp\Desktop\PPT-2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Text Box 8"/>
          <p:cNvSpPr txBox="1">
            <a:spLocks noChangeArrowheads="1"/>
          </p:cNvSpPr>
          <p:nvPr/>
        </p:nvSpPr>
        <p:spPr bwMode="auto">
          <a:xfrm>
            <a:off x="2112010" y="1370330"/>
            <a:ext cx="1470660" cy="583565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3200" b="1">
                <a:latin typeface="Comic Sans MS" panose="030F0702030302020204" pitchFamily="66" charset="0"/>
              </a:rPr>
              <a:t>Theme</a:t>
            </a:r>
            <a:endParaRPr lang="en-US" altLang="zh-CN" sz="3200" b="1">
              <a:latin typeface="Comic Sans MS" panose="030F0702030302020204" pitchFamily="66" charset="0"/>
            </a:endParaRPr>
          </a:p>
        </p:txBody>
      </p:sp>
      <p:sp>
        <p:nvSpPr>
          <p:cNvPr id="27653" name="对角圆角矩形 5"/>
          <p:cNvSpPr/>
          <p:nvPr/>
        </p:nvSpPr>
        <p:spPr bwMode="auto">
          <a:xfrm>
            <a:off x="561340" y="2257425"/>
            <a:ext cx="5024120" cy="2739390"/>
          </a:xfrm>
          <a:custGeom>
            <a:avLst/>
            <a:gdLst>
              <a:gd name="T0" fmla="*/ 2147483647 w 13154"/>
              <a:gd name="T1" fmla="*/ 2147483647 h 2722"/>
              <a:gd name="T2" fmla="*/ 2147483647 w 13154"/>
              <a:gd name="T3" fmla="*/ 2147483647 h 2722"/>
              <a:gd name="T4" fmla="*/ 0 w 13154"/>
              <a:gd name="T5" fmla="*/ 2147483647 h 2722"/>
              <a:gd name="T6" fmla="*/ 2147483647 w 13154"/>
              <a:gd name="T7" fmla="*/ 0 h 2722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133 w 13154"/>
              <a:gd name="T13" fmla="*/ 133 h 2722"/>
              <a:gd name="T14" fmla="*/ 13021 w 13154"/>
              <a:gd name="T15" fmla="*/ 2589 h 272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154" h="2722">
                <a:moveTo>
                  <a:pt x="454" y="0"/>
                </a:moveTo>
                <a:lnTo>
                  <a:pt x="13154" y="0"/>
                </a:lnTo>
                <a:lnTo>
                  <a:pt x="13154" y="2268"/>
                </a:lnTo>
                <a:cubicBezTo>
                  <a:pt x="13154" y="2518"/>
                  <a:pt x="12950" y="2721"/>
                  <a:pt x="12700" y="2722"/>
                </a:cubicBezTo>
                <a:lnTo>
                  <a:pt x="0" y="2722"/>
                </a:lnTo>
                <a:lnTo>
                  <a:pt x="0" y="454"/>
                </a:lnTo>
                <a:cubicBezTo>
                  <a:pt x="0" y="203"/>
                  <a:pt x="203" y="0"/>
                  <a:pt x="453" y="0"/>
                </a:cubicBezTo>
                <a:close/>
              </a:path>
            </a:pathLst>
          </a:cu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endParaRPr lang="zh-CN" altLang="en-US"/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869315" y="2588260"/>
            <a:ext cx="4408170" cy="2009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b="1"/>
              <a:t>Cordelia had a deep love for King Lear, and Kent was loyal to King Lear. But King Lear turned a blind eye to all these. </a:t>
            </a:r>
            <a:endParaRPr lang="en-US" altLang="zh-CN" b="1"/>
          </a:p>
        </p:txBody>
      </p:sp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1042988" y="5300663"/>
            <a:ext cx="7508875" cy="583565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200" b="1">
                <a:solidFill>
                  <a:schemeClr val="bg1"/>
                </a:solidFill>
              </a:rPr>
              <a:t>Tip:</a:t>
            </a:r>
            <a:r>
              <a:rPr lang="en-US" altLang="zh-CN" sz="3200" b="1"/>
              <a:t>   </a:t>
            </a:r>
            <a:endParaRPr lang="en-US" altLang="zh-CN" sz="3200" b="1"/>
          </a:p>
        </p:txBody>
      </p:sp>
      <p:sp>
        <p:nvSpPr>
          <p:cNvPr id="4" name="Text Box 22"/>
          <p:cNvSpPr txBox="1">
            <a:spLocks noChangeArrowheads="1"/>
          </p:cNvSpPr>
          <p:nvPr/>
        </p:nvSpPr>
        <p:spPr bwMode="auto">
          <a:xfrm>
            <a:off x="250825" y="260350"/>
            <a:ext cx="2643505" cy="583565"/>
          </a:xfrm>
          <a:prstGeom prst="rect">
            <a:avLst/>
          </a:prstGeom>
          <a:solidFill>
            <a:schemeClr val="bg1"/>
          </a:solidFill>
          <a:ln w="25400" algn="ctr">
            <a:solidFill>
              <a:srgbClr val="DAEDEF"/>
            </a:solidFill>
            <a:miter lim="800000"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wrap="none">
            <a:spAutoFit/>
          </a:bodyPr>
          <a:p>
            <a:pPr algn="l">
              <a:defRPr/>
            </a:pPr>
            <a:r>
              <a:rPr lang="en-US" altLang="zh-CN" sz="3200" b="1">
                <a:solidFill>
                  <a:srgbClr val="4571D3"/>
                </a:solidFill>
              </a:rPr>
              <a:t>Watch a video</a:t>
            </a:r>
            <a:endParaRPr lang="en-US" altLang="zh-CN" sz="3200" b="1">
              <a:solidFill>
                <a:srgbClr val="4571D3"/>
              </a:solidFill>
            </a:endParaRPr>
          </a:p>
        </p:txBody>
      </p:sp>
      <p:pic>
        <p:nvPicPr>
          <p:cNvPr id="2" name="图片 1" descr="dreamstime_l_3043977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8960" y="3653155"/>
            <a:ext cx="3106420" cy="23615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4" grpId="0"/>
      <p:bldP spid="2765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 descr="C:\Users\hp\Desktop\PPT-2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3" name="Text Box 22"/>
          <p:cNvSpPr txBox="1">
            <a:spLocks noChangeArrowheads="1"/>
          </p:cNvSpPr>
          <p:nvPr/>
        </p:nvSpPr>
        <p:spPr bwMode="auto">
          <a:xfrm>
            <a:off x="242570" y="346075"/>
            <a:ext cx="6337935" cy="583565"/>
          </a:xfrm>
          <a:prstGeom prst="rect">
            <a:avLst/>
          </a:prstGeom>
          <a:solidFill>
            <a:schemeClr val="bg1"/>
          </a:solidFill>
          <a:ln w="25400" algn="ctr">
            <a:solidFill>
              <a:srgbClr val="DAEDEF"/>
            </a:solidFill>
            <a:miter lim="800000"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 b="1">
                <a:solidFill>
                  <a:srgbClr val="4571D3"/>
                </a:solidFill>
              </a:rPr>
              <a:t>Decide on the elements of your play</a:t>
            </a:r>
            <a:endParaRPr lang="en-US" altLang="zh-CN" sz="3200" b="1">
              <a:solidFill>
                <a:srgbClr val="4571D3"/>
              </a:solidFill>
            </a:endParaRPr>
          </a:p>
        </p:txBody>
      </p:sp>
      <p:graphicFrame>
        <p:nvGraphicFramePr>
          <p:cNvPr id="25644" name="Group 44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449263" y="1311910"/>
          <a:ext cx="8064500" cy="4608514"/>
        </p:xfrm>
        <a:graphic>
          <a:graphicData uri="http://schemas.openxmlformats.org/drawingml/2006/table">
            <a:tbl>
              <a:tblPr/>
              <a:tblGrid>
                <a:gridCol w="2663825"/>
                <a:gridCol w="5400675"/>
              </a:tblGrid>
              <a:tr h="9318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Elements of a play</a:t>
                      </a:r>
                      <a:endParaRPr kumimoji="0" lang="en-US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D6D7"/>
                        </a:gs>
                        <a:gs pos="100000">
                          <a:srgbClr val="CBBBD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Your own play</a:t>
                      </a:r>
                      <a:endParaRPr kumimoji="0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D6D7"/>
                        </a:gs>
                        <a:gs pos="100000">
                          <a:srgbClr val="CBBBDD"/>
                        </a:gs>
                      </a:gsLst>
                      <a:lin ang="5400000" scaled="1"/>
                    </a:gradFill>
                  </a:tcPr>
                </a:tc>
              </a:tr>
              <a:tr h="8826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Setting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D6D7"/>
                        </a:gs>
                        <a:gs pos="100000">
                          <a:srgbClr val="CBBBD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?</a:t>
                      </a: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D6D7"/>
                        </a:gs>
                        <a:gs pos="100000">
                          <a:srgbClr val="CBBBDD"/>
                        </a:gs>
                      </a:gsLst>
                      <a:lin ang="5400000" scaled="1"/>
                    </a:gradFill>
                  </a:tcPr>
                </a:tc>
              </a:tr>
              <a:tr h="9318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Characters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D6D7"/>
                        </a:gs>
                        <a:gs pos="100000">
                          <a:srgbClr val="CBBBD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?</a:t>
                      </a: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D6D7"/>
                        </a:gs>
                        <a:gs pos="100000">
                          <a:srgbClr val="CBBBDD"/>
                        </a:gs>
                      </a:gsLst>
                      <a:lin ang="5400000" scaled="1"/>
                    </a:gradFill>
                  </a:tcPr>
                </a:tc>
              </a:tr>
              <a:tr h="9302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Plot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D6D7"/>
                        </a:gs>
                        <a:gs pos="100000">
                          <a:srgbClr val="CBBBD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?</a:t>
                      </a: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D6D7"/>
                        </a:gs>
                        <a:gs pos="100000">
                          <a:srgbClr val="CBBBDD"/>
                        </a:gs>
                      </a:gsLst>
                      <a:lin ang="5400000" scaled="1"/>
                    </a:gradFill>
                  </a:tcPr>
                </a:tc>
              </a:tr>
              <a:tr h="9318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Theme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D6D7"/>
                        </a:gs>
                        <a:gs pos="100000">
                          <a:srgbClr val="CBBBD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?</a:t>
                      </a: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D6D7"/>
                        </a:gs>
                        <a:gs pos="100000">
                          <a:srgbClr val="CBBBDD"/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 descr="C:\Users\hp\Desktop\PPT-2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3" name="Text Box 22"/>
          <p:cNvSpPr txBox="1">
            <a:spLocks noChangeArrowheads="1"/>
          </p:cNvSpPr>
          <p:nvPr/>
        </p:nvSpPr>
        <p:spPr bwMode="auto">
          <a:xfrm>
            <a:off x="242570" y="346075"/>
            <a:ext cx="6337935" cy="583565"/>
          </a:xfrm>
          <a:prstGeom prst="rect">
            <a:avLst/>
          </a:prstGeom>
          <a:solidFill>
            <a:schemeClr val="bg1"/>
          </a:solidFill>
          <a:ln w="25400" algn="ctr">
            <a:solidFill>
              <a:srgbClr val="DAEDEF"/>
            </a:solidFill>
            <a:miter lim="800000"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 b="1">
                <a:solidFill>
                  <a:srgbClr val="4571D3"/>
                </a:solidFill>
              </a:rPr>
              <a:t>Decide on the elements of your play</a:t>
            </a:r>
            <a:endParaRPr lang="en-US" altLang="zh-CN" sz="3200" b="1">
              <a:solidFill>
                <a:srgbClr val="4571D3"/>
              </a:solidFill>
            </a:endParaRPr>
          </a:p>
        </p:txBody>
      </p:sp>
      <p:graphicFrame>
        <p:nvGraphicFramePr>
          <p:cNvPr id="25644" name="Group 44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449263" y="1311910"/>
          <a:ext cx="936625" cy="932180"/>
        </p:xfrm>
        <a:graphic>
          <a:graphicData uri="http://schemas.openxmlformats.org/drawingml/2006/table">
            <a:tbl>
              <a:tblPr/>
              <a:tblGrid>
                <a:gridCol w="936625"/>
              </a:tblGrid>
              <a:tr h="93218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Plot</a:t>
                      </a:r>
                      <a:endParaRPr kumimoji="0" lang="en-US" altLang="zh-CN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D6D7"/>
                        </a:gs>
                        <a:gs pos="100000">
                          <a:srgbClr val="CBBBDD"/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  <p:sp>
        <p:nvSpPr>
          <p:cNvPr id="2" name="文本框 1"/>
          <p:cNvSpPr txBox="1"/>
          <p:nvPr/>
        </p:nvSpPr>
        <p:spPr>
          <a:xfrm>
            <a:off x="1715770" y="1414145"/>
            <a:ext cx="1571625" cy="460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p>
            <a:pPr algn="ctr"/>
            <a:r>
              <a:rPr lang="en-US" altLang="zh-CN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Exposition </a:t>
            </a:r>
            <a:endParaRPr lang="en-US" altLang="zh-CN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581400" y="1178560"/>
            <a:ext cx="536511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1800"/>
              <a:t>The exposition is t</a:t>
            </a:r>
            <a:r>
              <a:rPr lang="zh-CN" altLang="en-US" sz="1800"/>
              <a:t>he part of the play (normally in the beginning) in which the writer </a:t>
            </a:r>
            <a:r>
              <a:rPr lang="en-US" altLang="zh-CN" sz="1800"/>
              <a:t>“</a:t>
            </a:r>
            <a:r>
              <a:rPr lang="zh-CN" altLang="en-US" sz="1800"/>
              <a:t>exposes</a:t>
            </a:r>
            <a:r>
              <a:rPr lang="en-US" altLang="zh-CN" sz="1800"/>
              <a:t>”</a:t>
            </a:r>
            <a:r>
              <a:rPr lang="zh-CN" altLang="en-US" sz="1800"/>
              <a:t> the background information that the audience needs to understand the story. </a:t>
            </a:r>
            <a:endParaRPr lang="zh-CN" altLang="en-US" sz="1800"/>
          </a:p>
        </p:txBody>
      </p:sp>
      <p:sp>
        <p:nvSpPr>
          <p:cNvPr id="4" name="文本框 3"/>
          <p:cNvSpPr txBox="1"/>
          <p:nvPr/>
        </p:nvSpPr>
        <p:spPr>
          <a:xfrm>
            <a:off x="1715770" y="2899410"/>
            <a:ext cx="1572260" cy="460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p>
            <a:pPr algn="ctr"/>
            <a:r>
              <a:rPr lang="en-US" altLang="zh-CN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Conflict</a:t>
            </a:r>
            <a:endParaRPr lang="en-US" altLang="zh-CN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715770" y="4083050"/>
            <a:ext cx="1572260" cy="460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p>
            <a:pPr algn="ctr"/>
            <a:r>
              <a:rPr lang="en-US" altLang="zh-CN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Climax</a:t>
            </a:r>
            <a:endParaRPr lang="en-US" altLang="zh-CN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581400" y="2601595"/>
            <a:ext cx="519557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sz="1800"/>
              <a:t>The conflict is a dramatic struggle between two forces in the play. It can be anything from a concept in one person’s head to a battle between characters.</a:t>
            </a:r>
            <a:endParaRPr sz="1800"/>
          </a:p>
        </p:txBody>
      </p:sp>
      <p:sp>
        <p:nvSpPr>
          <p:cNvPr id="8" name="文本框 7"/>
          <p:cNvSpPr txBox="1"/>
          <p:nvPr/>
        </p:nvSpPr>
        <p:spPr>
          <a:xfrm>
            <a:off x="3563620" y="3747135"/>
            <a:ext cx="519557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sz="1800"/>
              <a:t>The climax happens when the conflict is resolved in some way. It is the most exciting part of a play, but the journey toward a climax can be </a:t>
            </a:r>
            <a:r>
              <a:rPr lang="en-US" sz="1800"/>
              <a:t>difficult</a:t>
            </a:r>
            <a:r>
              <a:rPr sz="1800"/>
              <a:t>. A play can have a mini-climax, a setback, and then a bigger, final climax.</a:t>
            </a:r>
            <a:endParaRPr sz="1800"/>
          </a:p>
        </p:txBody>
      </p:sp>
      <p:sp>
        <p:nvSpPr>
          <p:cNvPr id="9" name="文本框 8"/>
          <p:cNvSpPr txBox="1"/>
          <p:nvPr/>
        </p:nvSpPr>
        <p:spPr>
          <a:xfrm>
            <a:off x="1715770" y="5223510"/>
            <a:ext cx="1571625" cy="460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p>
            <a:pPr algn="ctr"/>
            <a:r>
              <a:rPr lang="en-US" altLang="zh-CN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Ending</a:t>
            </a:r>
            <a:endParaRPr lang="en-US" altLang="zh-CN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581400" y="5315585"/>
            <a:ext cx="519557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sz="1800"/>
              <a:t>The ending is what becomes of the characters at the end of the play. </a:t>
            </a:r>
            <a:endParaRPr 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 descr="C:\Users\hp\Desktop\PPT-2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3" name="Text Box 22"/>
          <p:cNvSpPr txBox="1">
            <a:spLocks noChangeArrowheads="1"/>
          </p:cNvSpPr>
          <p:nvPr/>
        </p:nvSpPr>
        <p:spPr bwMode="auto">
          <a:xfrm>
            <a:off x="250825" y="260350"/>
            <a:ext cx="2342515" cy="583565"/>
          </a:xfrm>
          <a:prstGeom prst="rect">
            <a:avLst/>
          </a:prstGeom>
          <a:solidFill>
            <a:schemeClr val="bg1"/>
          </a:solidFill>
          <a:ln w="25400" algn="ctr">
            <a:solidFill>
              <a:srgbClr val="DAEDEF"/>
            </a:solidFill>
            <a:miter lim="800000"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 b="1">
                <a:solidFill>
                  <a:srgbClr val="4571D3"/>
                </a:solidFill>
              </a:rPr>
              <a:t>Write a play</a:t>
            </a:r>
            <a:endParaRPr lang="en-US" altLang="zh-CN" sz="3200" b="1">
              <a:solidFill>
                <a:srgbClr val="4571D3"/>
              </a:solidFill>
            </a:endParaRPr>
          </a:p>
        </p:txBody>
      </p:sp>
      <p:pic>
        <p:nvPicPr>
          <p:cNvPr id="2" name="图片 1" descr="QQ图片202003052009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8550" y="990600"/>
            <a:ext cx="4891405" cy="545274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4431665" y="575310"/>
            <a:ext cx="2539365" cy="82994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p>
            <a:pPr algn="l"/>
            <a:r>
              <a:rPr lang="zh-CN" altLang="en-US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Break the plot into  </a:t>
            </a:r>
            <a:r>
              <a:rPr lang="zh-CN" altLang="en-US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acts </a:t>
            </a:r>
            <a:r>
              <a:rPr lang="zh-CN" altLang="en-US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zh-CN" altLang="en-US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scenes</a:t>
            </a:r>
            <a:r>
              <a:rPr lang="zh-CN" altLang="en-US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960755" y="1105535"/>
            <a:ext cx="2557145" cy="400050"/>
          </a:xfrm>
          <a:prstGeom prst="roundRect">
            <a:avLst/>
          </a:prstGeom>
          <a:noFill/>
          <a:ln w="28575">
            <a:solidFill>
              <a:schemeClr val="accent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6">
                    <a:lumMod val="60000"/>
                    <a:lumOff val="40000"/>
                  </a:schemeClr>
                </a:solidFill>
              </a14:hiddenFill>
            </a:ext>
          </a:extLst>
        </p:spPr>
        <p:txBody>
          <a:bodyPr anchor="ctr"/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cxnSp>
        <p:nvCxnSpPr>
          <p:cNvPr id="14" name="直接连接符 13"/>
          <p:cNvCxnSpPr>
            <a:stCxn id="13" idx="3"/>
            <a:endCxn id="12" idx="1"/>
          </p:cNvCxnSpPr>
          <p:nvPr/>
        </p:nvCxnSpPr>
        <p:spPr>
          <a:xfrm flipV="1">
            <a:off x="3517900" y="990600"/>
            <a:ext cx="913765" cy="31496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 descr="C:\Users\hp\Desktop\PPT-2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3" name="Text Box 22"/>
          <p:cNvSpPr txBox="1">
            <a:spLocks noChangeArrowheads="1"/>
          </p:cNvSpPr>
          <p:nvPr/>
        </p:nvSpPr>
        <p:spPr bwMode="auto">
          <a:xfrm>
            <a:off x="250825" y="260350"/>
            <a:ext cx="2342515" cy="583565"/>
          </a:xfrm>
          <a:prstGeom prst="rect">
            <a:avLst/>
          </a:prstGeom>
          <a:solidFill>
            <a:schemeClr val="bg1"/>
          </a:solidFill>
          <a:ln w="25400" algn="ctr">
            <a:solidFill>
              <a:srgbClr val="DAEDEF"/>
            </a:solidFill>
            <a:miter lim="800000"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 b="1">
                <a:solidFill>
                  <a:srgbClr val="4571D3"/>
                </a:solidFill>
              </a:rPr>
              <a:t>Write a play</a:t>
            </a:r>
            <a:endParaRPr lang="en-US" altLang="zh-CN" sz="3200" b="1">
              <a:solidFill>
                <a:srgbClr val="4571D3"/>
              </a:solidFill>
            </a:endParaRPr>
          </a:p>
        </p:txBody>
      </p:sp>
      <p:pic>
        <p:nvPicPr>
          <p:cNvPr id="2" name="图片 1" descr="QQ图片202003052009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5095" y="200660"/>
            <a:ext cx="4968875" cy="589026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825" y="1907540"/>
            <a:ext cx="2850515" cy="142748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825" y="3676015"/>
            <a:ext cx="3228975" cy="1173480"/>
          </a:xfrm>
          <a:prstGeom prst="rect">
            <a:avLst/>
          </a:prstGeom>
        </p:spPr>
      </p:pic>
      <p:cxnSp>
        <p:nvCxnSpPr>
          <p:cNvPr id="7" name="直接连接符 6"/>
          <p:cNvCxnSpPr>
            <a:stCxn id="4" idx="3"/>
          </p:cNvCxnSpPr>
          <p:nvPr/>
        </p:nvCxnSpPr>
        <p:spPr>
          <a:xfrm flipV="1">
            <a:off x="3101340" y="1772920"/>
            <a:ext cx="966470" cy="84836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H="1">
            <a:off x="3294380" y="2493010"/>
            <a:ext cx="1349375" cy="11582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826" name="AutoShape 10"/>
          <p:cNvSpPr/>
          <p:nvPr/>
        </p:nvSpPr>
        <p:spPr bwMode="auto">
          <a:xfrm>
            <a:off x="516890" y="5309235"/>
            <a:ext cx="3134360" cy="1253490"/>
          </a:xfrm>
          <a:prstGeom prst="borderCallout2">
            <a:avLst>
              <a:gd name="adj1" fmla="val -2482"/>
              <a:gd name="adj2" fmla="val 76012"/>
              <a:gd name="adj3" fmla="val -53596"/>
              <a:gd name="adj4" fmla="val 88026"/>
              <a:gd name="adj5" fmla="val -82826"/>
              <a:gd name="adj6" fmla="val 873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>
            <a:pPr algn="ctr"/>
            <a:r>
              <a:rPr lang="en-US" altLang="zh-CN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clear and able to reveal the feelings of the characters</a:t>
            </a:r>
            <a:endParaRPr lang="en-US" altLang="zh-CN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2674620" y="3983990"/>
            <a:ext cx="735965" cy="288290"/>
          </a:xfrm>
          <a:prstGeom prst="roundRect">
            <a:avLst/>
          </a:prstGeom>
          <a:noFill/>
          <a:ln w="28575">
            <a:solidFill>
              <a:schemeClr val="accent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6">
                    <a:lumMod val="60000"/>
                    <a:lumOff val="40000"/>
                  </a:schemeClr>
                </a:solidFill>
              </a14:hiddenFill>
            </a:ext>
          </a:extLst>
        </p:spPr>
        <p:txBody>
          <a:bodyPr anchor="ctr"/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50825" y="1192530"/>
            <a:ext cx="3159760" cy="4603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p>
            <a:pPr algn="l"/>
            <a:r>
              <a:rPr lang="zh-CN" altLang="en-US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Include stage directions</a:t>
            </a:r>
            <a:endParaRPr lang="zh-CN" altLang="en-US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4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6" grpId="0" bldLvl="0" animBg="1"/>
      <p:bldP spid="11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 descr="C:\Users\hp\Desktop\PPT-2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3" name="Text Box 22"/>
          <p:cNvSpPr txBox="1">
            <a:spLocks noChangeArrowheads="1"/>
          </p:cNvSpPr>
          <p:nvPr/>
        </p:nvSpPr>
        <p:spPr bwMode="auto">
          <a:xfrm>
            <a:off x="250825" y="260350"/>
            <a:ext cx="2342515" cy="583565"/>
          </a:xfrm>
          <a:prstGeom prst="rect">
            <a:avLst/>
          </a:prstGeom>
          <a:solidFill>
            <a:schemeClr val="bg1"/>
          </a:solidFill>
          <a:ln w="25400" algn="ctr">
            <a:solidFill>
              <a:srgbClr val="DAEDEF"/>
            </a:solidFill>
            <a:miter lim="800000"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 b="1">
                <a:solidFill>
                  <a:srgbClr val="4571D3"/>
                </a:solidFill>
              </a:rPr>
              <a:t>Write a play</a:t>
            </a:r>
            <a:endParaRPr lang="en-US" altLang="zh-CN" sz="3200" b="1">
              <a:solidFill>
                <a:srgbClr val="4571D3"/>
              </a:solidFill>
            </a:endParaRPr>
          </a:p>
        </p:txBody>
      </p:sp>
      <p:pic>
        <p:nvPicPr>
          <p:cNvPr id="2" name="图片 1" descr="QQ图片202003052009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5095" y="200660"/>
            <a:ext cx="4968875" cy="589026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735330" y="4451350"/>
            <a:ext cx="2632710" cy="460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p>
            <a:pPr algn="ctr">
              <a:buClrTx/>
              <a:buSzTx/>
              <a:buFontTx/>
            </a:pPr>
            <a:r>
              <a:rPr lang="en-US" altLang="zh-CN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Emotional states</a:t>
            </a:r>
            <a:endParaRPr lang="en-US" altLang="zh-CN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5142865" y="3274060"/>
            <a:ext cx="3173730" cy="10795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5398770" y="4363720"/>
            <a:ext cx="3173730" cy="10795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5142865" y="5908675"/>
            <a:ext cx="1854200" cy="18415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 flipV="1">
            <a:off x="4580890" y="3573145"/>
            <a:ext cx="495300" cy="152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V="1">
            <a:off x="4467225" y="4757420"/>
            <a:ext cx="495300" cy="152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0" name="文本框 19"/>
          <p:cNvSpPr txBox="1"/>
          <p:nvPr/>
        </p:nvSpPr>
        <p:spPr>
          <a:xfrm>
            <a:off x="1005205" y="5044440"/>
            <a:ext cx="233172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/>
              <a:t>(</a:t>
            </a:r>
            <a:r>
              <a:rPr lang="zh-CN" altLang="en-US" i="1"/>
              <a:t>Anxiously</a:t>
            </a:r>
            <a:r>
              <a:rPr lang="en-US" altLang="zh-CN"/>
              <a:t>)</a:t>
            </a:r>
            <a:endParaRPr lang="en-US" altLang="zh-CN"/>
          </a:p>
          <a:p>
            <a:pPr algn="l"/>
            <a:r>
              <a:rPr lang="en-US" altLang="zh-CN"/>
              <a:t>(</a:t>
            </a:r>
            <a:r>
              <a:rPr lang="zh-CN" altLang="en-US" i="1"/>
              <a:t>Enthusiastically</a:t>
            </a:r>
            <a:r>
              <a:rPr lang="en-US" altLang="zh-CN"/>
              <a:t>)</a:t>
            </a:r>
            <a:endParaRPr lang="en-US" altLang="zh-CN"/>
          </a:p>
        </p:txBody>
      </p:sp>
      <p:cxnSp>
        <p:nvCxnSpPr>
          <p:cNvPr id="21" name="直接连接符 20"/>
          <p:cNvCxnSpPr/>
          <p:nvPr/>
        </p:nvCxnSpPr>
        <p:spPr>
          <a:xfrm flipV="1">
            <a:off x="4049395" y="5516880"/>
            <a:ext cx="2178685" cy="3175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2" name="文本框 21"/>
          <p:cNvSpPr txBox="1"/>
          <p:nvPr/>
        </p:nvSpPr>
        <p:spPr>
          <a:xfrm>
            <a:off x="735330" y="2447925"/>
            <a:ext cx="2632710" cy="460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p>
            <a:pPr algn="ctr">
              <a:buClrTx/>
              <a:buSzTx/>
              <a:buFontTx/>
            </a:pPr>
            <a:r>
              <a:rPr lang="en-US" altLang="zh-CN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Physical actions</a:t>
            </a:r>
            <a:endParaRPr lang="en-US" altLang="zh-CN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3" name="直接连接符 22"/>
          <p:cNvCxnSpPr/>
          <p:nvPr/>
        </p:nvCxnSpPr>
        <p:spPr>
          <a:xfrm>
            <a:off x="5570855" y="2301240"/>
            <a:ext cx="3173730" cy="10795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>
            <a:off x="4580890" y="2593340"/>
            <a:ext cx="3173730" cy="10795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4049395" y="1328420"/>
            <a:ext cx="4483100" cy="12065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>
            <a:off x="4049395" y="1612265"/>
            <a:ext cx="4267200" cy="1651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>
            <a:off x="4049395" y="1920875"/>
            <a:ext cx="3173730" cy="10795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C:\Users\hp\Desktop\PPT-2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Text Box 5"/>
          <p:cNvSpPr txBox="1">
            <a:spLocks noChangeArrowheads="1"/>
          </p:cNvSpPr>
          <p:nvPr/>
        </p:nvSpPr>
        <p:spPr bwMode="auto">
          <a:xfrm>
            <a:off x="596265" y="1223645"/>
            <a:ext cx="7811135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>
                <a:latin typeface="Comic Sans MS" panose="030F0702030302020204" pitchFamily="66" charset="0"/>
              </a:rPr>
              <a:t>Tell a short story about you and your parents.</a:t>
            </a:r>
            <a:endParaRPr lang="en-US" altLang="zh-CN" sz="2800">
              <a:latin typeface="Comic Sans MS" panose="030F0702030302020204" pitchFamily="66" charset="0"/>
            </a:endParaRPr>
          </a:p>
        </p:txBody>
      </p:sp>
      <p:sp>
        <p:nvSpPr>
          <p:cNvPr id="18443" name="Text Box 22"/>
          <p:cNvSpPr txBox="1">
            <a:spLocks noChangeArrowheads="1"/>
          </p:cNvSpPr>
          <p:nvPr/>
        </p:nvSpPr>
        <p:spPr bwMode="auto">
          <a:xfrm>
            <a:off x="323850" y="188913"/>
            <a:ext cx="2817813" cy="604837"/>
          </a:xfrm>
          <a:prstGeom prst="rect">
            <a:avLst/>
          </a:prstGeom>
          <a:solidFill>
            <a:schemeClr val="bg1"/>
          </a:solidFill>
          <a:ln w="25400" algn="ctr">
            <a:solidFill>
              <a:srgbClr val="DAEDEF"/>
            </a:solidFill>
            <a:miter lim="800000"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 b="1">
                <a:solidFill>
                  <a:srgbClr val="4571D3"/>
                </a:solidFill>
              </a:rPr>
              <a:t>Sharing stories</a:t>
            </a:r>
            <a:endParaRPr lang="en-US" altLang="zh-CN" sz="3200" b="1">
              <a:solidFill>
                <a:srgbClr val="4571D3"/>
              </a:solidFill>
            </a:endParaRPr>
          </a:p>
        </p:txBody>
      </p:sp>
      <p:pic>
        <p:nvPicPr>
          <p:cNvPr id="2" name="图片 1" descr="VCG21110190517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1465" y="2090420"/>
            <a:ext cx="5774690" cy="38995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 descr="C:\Users\hp\Desktop\PPT-2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3" name="Text Box 22"/>
          <p:cNvSpPr txBox="1">
            <a:spLocks noChangeArrowheads="1"/>
          </p:cNvSpPr>
          <p:nvPr/>
        </p:nvSpPr>
        <p:spPr bwMode="auto">
          <a:xfrm>
            <a:off x="250825" y="260350"/>
            <a:ext cx="2342515" cy="583565"/>
          </a:xfrm>
          <a:prstGeom prst="rect">
            <a:avLst/>
          </a:prstGeom>
          <a:solidFill>
            <a:schemeClr val="bg1"/>
          </a:solidFill>
          <a:ln w="25400" algn="ctr">
            <a:solidFill>
              <a:srgbClr val="DAEDEF"/>
            </a:solidFill>
            <a:miter lim="800000"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 b="1">
                <a:solidFill>
                  <a:srgbClr val="4571D3"/>
                </a:solidFill>
              </a:rPr>
              <a:t>Write a play</a:t>
            </a:r>
            <a:endParaRPr lang="en-US" altLang="zh-CN" sz="3200" b="1">
              <a:solidFill>
                <a:srgbClr val="4571D3"/>
              </a:solidFill>
            </a:endParaRPr>
          </a:p>
        </p:txBody>
      </p:sp>
      <p:pic>
        <p:nvPicPr>
          <p:cNvPr id="2" name="图片 1" descr="QQ图片202003052009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7315" y="415925"/>
            <a:ext cx="4951730" cy="544322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005" y="2526665"/>
            <a:ext cx="2926715" cy="978535"/>
          </a:xfrm>
          <a:prstGeom prst="rect">
            <a:avLst/>
          </a:prstGeom>
        </p:spPr>
      </p:pic>
      <p:cxnSp>
        <p:nvCxnSpPr>
          <p:cNvPr id="8" name="直接连接符 7"/>
          <p:cNvCxnSpPr/>
          <p:nvPr/>
        </p:nvCxnSpPr>
        <p:spPr>
          <a:xfrm flipH="1">
            <a:off x="3347720" y="2276475"/>
            <a:ext cx="720090" cy="144145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825" name="AutoShape 9"/>
          <p:cNvSpPr/>
          <p:nvPr/>
        </p:nvSpPr>
        <p:spPr bwMode="auto">
          <a:xfrm>
            <a:off x="1316355" y="4271010"/>
            <a:ext cx="1974850" cy="907415"/>
          </a:xfrm>
          <a:prstGeom prst="borderCallout2">
            <a:avLst>
              <a:gd name="adj1" fmla="val 15000"/>
              <a:gd name="adj2" fmla="val -3856"/>
              <a:gd name="adj3" fmla="val -17750"/>
              <a:gd name="adj4" fmla="val -8617"/>
              <a:gd name="adj5" fmla="val -78656"/>
              <a:gd name="adj6" fmla="val -90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>
            <a:pPr algn="ctr"/>
            <a:r>
              <a:rPr lang="en-US" altLang="zh-CN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oral and natural</a:t>
            </a:r>
            <a:endParaRPr lang="en-US" altLang="zh-CN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820420" y="2820035"/>
            <a:ext cx="495935" cy="288290"/>
          </a:xfrm>
          <a:prstGeom prst="roundRect">
            <a:avLst/>
          </a:prstGeom>
          <a:noFill/>
          <a:ln w="28575">
            <a:solidFill>
              <a:schemeClr val="accent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6">
                    <a:lumMod val="60000"/>
                    <a:lumOff val="40000"/>
                  </a:schemeClr>
                </a:solidFill>
              </a14:hiddenFill>
            </a:ext>
          </a:extLst>
        </p:spPr>
        <p:txBody>
          <a:bodyPr anchor="ctr"/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50825" y="1261110"/>
            <a:ext cx="3159760" cy="82994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p>
            <a:pPr algn="l"/>
            <a:r>
              <a:rPr lang="zh-CN" altLang="en-US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Write the dialogues for the characters</a:t>
            </a:r>
            <a:endParaRPr lang="zh-CN" altLang="en-US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4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34825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2" descr="C:\Users\hp\Desktop\PPT-2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8" name="Text Box 3"/>
          <p:cNvSpPr txBox="1">
            <a:spLocks noChangeArrowheads="1"/>
          </p:cNvSpPr>
          <p:nvPr/>
        </p:nvSpPr>
        <p:spPr bwMode="auto">
          <a:xfrm>
            <a:off x="2474278" y="1384618"/>
            <a:ext cx="4194175" cy="579437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3200" b="1">
                <a:latin typeface="Comic Sans MS" panose="030F0702030302020204" pitchFamily="66" charset="0"/>
              </a:rPr>
              <a:t>Write your own play</a:t>
            </a:r>
            <a:endParaRPr lang="en-US" altLang="zh-CN" sz="3200" b="1">
              <a:latin typeface="Comic Sans MS" panose="030F0702030302020204" pitchFamily="66" charset="0"/>
            </a:endParaRPr>
          </a:p>
        </p:txBody>
      </p:sp>
      <p:sp>
        <p:nvSpPr>
          <p:cNvPr id="18443" name="Text Box 22"/>
          <p:cNvSpPr txBox="1">
            <a:spLocks noChangeArrowheads="1"/>
          </p:cNvSpPr>
          <p:nvPr/>
        </p:nvSpPr>
        <p:spPr bwMode="auto">
          <a:xfrm>
            <a:off x="250825" y="260350"/>
            <a:ext cx="2342515" cy="583565"/>
          </a:xfrm>
          <a:prstGeom prst="rect">
            <a:avLst/>
          </a:prstGeom>
          <a:solidFill>
            <a:schemeClr val="bg1"/>
          </a:solidFill>
          <a:ln w="25400" algn="ctr">
            <a:solidFill>
              <a:srgbClr val="DAEDEF"/>
            </a:solidFill>
            <a:miter lim="800000"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 b="1">
                <a:solidFill>
                  <a:srgbClr val="4571D3"/>
                </a:solidFill>
              </a:rPr>
              <a:t>Write a play</a:t>
            </a:r>
            <a:endParaRPr lang="en-US" altLang="zh-CN" sz="3200" b="1">
              <a:solidFill>
                <a:srgbClr val="4571D3"/>
              </a:solidFill>
            </a:endParaRPr>
          </a:p>
        </p:txBody>
      </p:sp>
      <p:sp>
        <p:nvSpPr>
          <p:cNvPr id="19464" name="AutoShape 5"/>
          <p:cNvSpPr>
            <a:spLocks noChangeArrowheads="1"/>
          </p:cNvSpPr>
          <p:nvPr/>
        </p:nvSpPr>
        <p:spPr bwMode="auto">
          <a:xfrm>
            <a:off x="546100" y="2504440"/>
            <a:ext cx="831850" cy="499110"/>
          </a:xfrm>
          <a:prstGeom prst="homePlate">
            <a:avLst>
              <a:gd name="adj" fmla="val 46901"/>
            </a:avLst>
          </a:prstGeom>
          <a:solidFill>
            <a:schemeClr val="accent5">
              <a:lumMod val="50000"/>
            </a:scheme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p>
            <a:endParaRPr lang="zh-CN" altLang="en-US">
              <a:latin typeface="Comic Sans MS" panose="030F0702030302020204" pitchFamily="66" charset="0"/>
            </a:endParaRPr>
          </a:p>
        </p:txBody>
      </p:sp>
      <p:sp>
        <p:nvSpPr>
          <p:cNvPr id="2" name="Text Box 13"/>
          <p:cNvSpPr txBox="1">
            <a:spLocks noChangeArrowheads="1"/>
          </p:cNvSpPr>
          <p:nvPr/>
        </p:nvSpPr>
        <p:spPr bwMode="auto">
          <a:xfrm>
            <a:off x="546100" y="2504440"/>
            <a:ext cx="3867150" cy="1308735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</a:ln>
        </p:spPr>
        <p:txBody>
          <a:bodyPr wrap="square">
            <a:spAutoFit/>
          </a:bodyPr>
          <a:p>
            <a:pPr>
              <a:lnSpc>
                <a:spcPct val="110000"/>
              </a:lnSpc>
            </a:pPr>
            <a:r>
              <a:rPr lang="en-US" altLang="zh-CN" b="1">
                <a:solidFill>
                  <a:schemeClr val="bg1"/>
                </a:solidFill>
              </a:rPr>
              <a:t>Tip</a:t>
            </a:r>
            <a:r>
              <a:rPr lang="en-US" altLang="zh-CN" b="1"/>
              <a:t>     Lines and actions of the characters should reveal their feelings.</a:t>
            </a:r>
            <a:endParaRPr lang="en-US" altLang="zh-CN" b="1"/>
          </a:p>
        </p:txBody>
      </p:sp>
      <p:pic>
        <p:nvPicPr>
          <p:cNvPr id="4" name="图片 3" descr="dreamstime_l_3043977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3580" y="2071370"/>
            <a:ext cx="4441825" cy="33769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 descr="C:\Users\hp\Desktop\PPT-2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Text Box 3"/>
          <p:cNvSpPr txBox="1">
            <a:spLocks noChangeArrowheads="1"/>
          </p:cNvSpPr>
          <p:nvPr/>
        </p:nvSpPr>
        <p:spPr bwMode="auto">
          <a:xfrm>
            <a:off x="571183" y="5229543"/>
            <a:ext cx="7869237" cy="15541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endParaRPr lang="en-US" altLang="zh-CN" sz="3200">
              <a:latin typeface="Comic Sans MS" panose="030F0702030302020204" pitchFamily="66" charset="0"/>
            </a:endParaRPr>
          </a:p>
          <a:p>
            <a:endParaRPr lang="en-US" altLang="zh-CN" sz="3200">
              <a:latin typeface="Comic Sans MS" panose="030F0702030302020204" pitchFamily="66" charset="0"/>
            </a:endParaRPr>
          </a:p>
          <a:p>
            <a:endParaRPr lang="en-US" altLang="zh-CN" sz="3200">
              <a:latin typeface="Comic Sans MS" panose="030F0702030302020204" pitchFamily="66" charset="0"/>
            </a:endParaRPr>
          </a:p>
        </p:txBody>
      </p:sp>
      <p:sp>
        <p:nvSpPr>
          <p:cNvPr id="19464" name="AutoShape 5"/>
          <p:cNvSpPr>
            <a:spLocks noChangeArrowheads="1"/>
          </p:cNvSpPr>
          <p:nvPr/>
        </p:nvSpPr>
        <p:spPr bwMode="auto">
          <a:xfrm>
            <a:off x="571500" y="1520190"/>
            <a:ext cx="831850" cy="499110"/>
          </a:xfrm>
          <a:prstGeom prst="homePlate">
            <a:avLst>
              <a:gd name="adj" fmla="val 46901"/>
            </a:avLst>
          </a:prstGeom>
          <a:solidFill>
            <a:schemeClr val="accent5">
              <a:lumMod val="50000"/>
            </a:scheme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p>
            <a:endParaRPr lang="zh-CN" altLang="en-US">
              <a:latin typeface="Comic Sans MS" panose="030F0702030302020204" pitchFamily="66" charset="0"/>
            </a:endParaRPr>
          </a:p>
        </p:txBody>
      </p:sp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571500" y="1520190"/>
            <a:ext cx="8001000" cy="433705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</a:ln>
        </p:spPr>
        <p:txBody>
          <a:bodyPr wrap="square">
            <a:spAutoFit/>
          </a:bodyPr>
          <a:p>
            <a:pPr>
              <a:lnSpc>
                <a:spcPct val="130000"/>
              </a:lnSpc>
            </a:pPr>
            <a:r>
              <a:rPr lang="en-US" altLang="zh-CN" b="1">
                <a:solidFill>
                  <a:schemeClr val="bg1"/>
                </a:solidFill>
              </a:rPr>
              <a:t>Tip</a:t>
            </a:r>
            <a:r>
              <a:rPr lang="en-US" altLang="zh-CN" b="1"/>
              <a:t>     </a:t>
            </a:r>
            <a:endParaRPr lang="en-US" altLang="zh-CN" b="1">
              <a:sym typeface="+mn-ea"/>
            </a:endParaRPr>
          </a:p>
          <a:p>
            <a:pPr>
              <a:lnSpc>
                <a:spcPct val="170000"/>
              </a:lnSpc>
            </a:pPr>
            <a:r>
              <a:rPr lang="en-US" altLang="zh-CN" b="1"/>
              <a:t>To perform a play well, you should:</a:t>
            </a:r>
            <a:endParaRPr lang="en-US" altLang="zh-CN" b="1"/>
          </a:p>
          <a:p>
            <a:pPr>
              <a:lnSpc>
                <a:spcPct val="170000"/>
              </a:lnSpc>
            </a:pPr>
            <a:r>
              <a:rPr lang="en-US" altLang="zh-CN" b="1"/>
              <a:t>☆ learn how to say your lines. Try to speaking in different ways, e.g. softly, angrily, to see which way works best;</a:t>
            </a:r>
            <a:endParaRPr lang="en-US" altLang="zh-CN" b="1"/>
          </a:p>
          <a:p>
            <a:pPr>
              <a:lnSpc>
                <a:spcPct val="170000"/>
              </a:lnSpc>
            </a:pPr>
            <a:r>
              <a:rPr lang="en-US" altLang="zh-CN" b="1"/>
              <a:t>☆ perform with confidence. Speak loudly so that you can be heard clearly;</a:t>
            </a:r>
            <a:endParaRPr lang="en-US" altLang="zh-CN" b="1"/>
          </a:p>
          <a:p>
            <a:pPr>
              <a:lnSpc>
                <a:spcPct val="170000"/>
              </a:lnSpc>
            </a:pPr>
            <a:r>
              <a:rPr lang="en-US" altLang="zh-CN" b="1"/>
              <a:t>☆ use body language to show your feelings.</a:t>
            </a:r>
            <a:endParaRPr lang="en-US" altLang="zh-CN" b="1"/>
          </a:p>
        </p:txBody>
      </p:sp>
      <p:sp>
        <p:nvSpPr>
          <p:cNvPr id="36866" name="Text Box 3"/>
          <p:cNvSpPr txBox="1">
            <a:spLocks noChangeArrowheads="1"/>
          </p:cNvSpPr>
          <p:nvPr/>
        </p:nvSpPr>
        <p:spPr bwMode="auto">
          <a:xfrm>
            <a:off x="250825" y="404813"/>
            <a:ext cx="2884805" cy="583565"/>
          </a:xfrm>
          <a:prstGeom prst="rect">
            <a:avLst/>
          </a:prstGeom>
          <a:solidFill>
            <a:schemeClr val="bg1"/>
          </a:solidFill>
          <a:ln w="25400" algn="ctr">
            <a:solidFill>
              <a:srgbClr val="DAEDEF"/>
            </a:solidFill>
            <a:miter lim="800000"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 wrap="none">
            <a:spAutoFit/>
          </a:bodyPr>
          <a:p>
            <a:pPr>
              <a:defRPr/>
            </a:pPr>
            <a:r>
              <a:rPr lang="en-US" altLang="zh-CN" sz="3200" b="1">
                <a:solidFill>
                  <a:srgbClr val="4571D3"/>
                </a:solidFill>
              </a:rPr>
              <a:t>Stage your play</a:t>
            </a:r>
            <a:endParaRPr lang="en-US" altLang="zh-CN" sz="3200" b="1">
              <a:solidFill>
                <a:srgbClr val="4571D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hp\Desktop\PPT-2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" y="141"/>
            <a:ext cx="9144000" cy="6858000"/>
          </a:xfrm>
          <a:prstGeom prst="rect">
            <a:avLst/>
          </a:prstGeom>
          <a:noFill/>
        </p:spPr>
      </p:pic>
      <p:sp>
        <p:nvSpPr>
          <p:cNvPr id="12" name="同侧圆角矩形 11"/>
          <p:cNvSpPr/>
          <p:nvPr/>
        </p:nvSpPr>
        <p:spPr>
          <a:xfrm>
            <a:off x="413063" y="825907"/>
            <a:ext cx="8317576" cy="4968552"/>
          </a:xfrm>
          <a:prstGeom prst="round2SameRect">
            <a:avLst/>
          </a:prstGeom>
          <a:noFill/>
          <a:ln w="19050"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200000"/>
              </a:lnSpc>
            </a:pPr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lang="zh-CN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内容占位符 2"/>
          <p:cNvSpPr txBox="1"/>
          <p:nvPr/>
        </p:nvSpPr>
        <p:spPr>
          <a:xfrm>
            <a:off x="749935" y="2715260"/>
            <a:ext cx="7643495" cy="4543425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marL="342900" indent="-342900" algn="l">
              <a:lnSpc>
                <a:spcPct val="120000"/>
              </a:lnSpc>
              <a:spcBef>
                <a:spcPct val="20000"/>
              </a:spcBef>
              <a:buClr>
                <a:schemeClr val="tx2"/>
              </a:buClr>
              <a:buSzPct val="60000"/>
              <a:defRPr/>
            </a:pPr>
            <a:r>
              <a:rPr lang="en-US" altLang="zh-CN" sz="3200">
                <a:cs typeface="Times New Roman" panose="02020603050405020304" pitchFamily="18" charset="0"/>
                <a:sym typeface="+mn-ea"/>
              </a:rPr>
              <a:t>Watch the other group’s play and write a</a:t>
            </a:r>
            <a:endParaRPr lang="en-US" altLang="zh-CN" sz="3200">
              <a:cs typeface="Times New Roman" panose="02020603050405020304" pitchFamily="18" charset="0"/>
              <a:sym typeface="+mn-ea"/>
            </a:endParaRPr>
          </a:p>
          <a:p>
            <a:pPr marL="342900" indent="-342900" algn="l">
              <a:lnSpc>
                <a:spcPct val="120000"/>
              </a:lnSpc>
              <a:spcBef>
                <a:spcPct val="20000"/>
              </a:spcBef>
              <a:buClr>
                <a:schemeClr val="tx2"/>
              </a:buClr>
              <a:buSzPct val="60000"/>
              <a:defRPr/>
            </a:pPr>
            <a:r>
              <a:rPr lang="en-US" altLang="zh-CN" sz="3200">
                <a:cs typeface="Times New Roman" panose="02020603050405020304" pitchFamily="18" charset="0"/>
                <a:sym typeface="+mn-ea"/>
              </a:rPr>
              <a:t>review about the play.</a:t>
            </a:r>
            <a:endParaRPr lang="en-US" altLang="zh-CN" sz="3200" dirty="0">
              <a:ea typeface="Meiryo" panose="020B060403050404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969881" y="1120625"/>
            <a:ext cx="655272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4000" b="1" cap="all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Homework</a:t>
            </a:r>
            <a:endParaRPr lang="en-US" altLang="zh-CN" sz="4000" b="1" cap="all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 Box 4"/>
          <p:cNvSpPr txBox="1">
            <a:spLocks noChangeArrowheads="1"/>
          </p:cNvSpPr>
          <p:nvPr/>
        </p:nvSpPr>
        <p:spPr bwMode="auto">
          <a:xfrm>
            <a:off x="323850" y="909638"/>
            <a:ext cx="8594725" cy="762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zh-CN" altLang="en-US" sz="44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  <a:ea typeface="宋体" panose="02010600030101010101" pitchFamily="2" charset="-122"/>
              </a:rPr>
              <a:t> </a:t>
            </a:r>
            <a:r>
              <a:rPr lang="en-US" sz="3600" b="1">
                <a:solidFill>
                  <a:srgbClr val="00CCFF"/>
                </a:solidFill>
                <a:ea typeface="宋体" panose="02010600030101010101" pitchFamily="2" charset="-122"/>
              </a:rPr>
              <a:t>            </a:t>
            </a:r>
            <a:endParaRPr lang="zh-CN" altLang="en-US" sz="3600" b="1">
              <a:solidFill>
                <a:srgbClr val="00CCFF"/>
              </a:solidFill>
              <a:ea typeface="宋体" panose="02010600030101010101" pitchFamily="2" charset="-122"/>
            </a:endParaRP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C:\Users\hp\Desktop\PPT-2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-36195" y="0"/>
            <a:ext cx="9144000" cy="685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8434" name="Text Box 5"/>
          <p:cNvSpPr txBox="1">
            <a:spLocks noChangeArrowheads="1"/>
          </p:cNvSpPr>
          <p:nvPr/>
        </p:nvSpPr>
        <p:spPr bwMode="auto">
          <a:xfrm>
            <a:off x="755650" y="973773"/>
            <a:ext cx="6304280" cy="95313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 b="1"/>
              <a:t>Do you often quarrel with your parents?</a:t>
            </a:r>
            <a:endParaRPr lang="en-US" altLang="zh-CN" sz="2800" b="1"/>
          </a:p>
          <a:p>
            <a:r>
              <a:rPr lang="en-US" altLang="zh-CN" sz="2800" b="1"/>
              <a:t>We often quarrel about ______.</a:t>
            </a:r>
            <a:endParaRPr lang="en-US" altLang="zh-CN" sz="2800" b="1"/>
          </a:p>
        </p:txBody>
      </p:sp>
      <p:sp>
        <p:nvSpPr>
          <p:cNvPr id="18443" name="Text Box 22"/>
          <p:cNvSpPr txBox="1">
            <a:spLocks noChangeArrowheads="1"/>
          </p:cNvSpPr>
          <p:nvPr/>
        </p:nvSpPr>
        <p:spPr bwMode="auto">
          <a:xfrm>
            <a:off x="179388" y="188913"/>
            <a:ext cx="1778000" cy="604837"/>
          </a:xfrm>
          <a:prstGeom prst="rect">
            <a:avLst/>
          </a:prstGeom>
          <a:solidFill>
            <a:schemeClr val="bg1"/>
          </a:solidFill>
          <a:ln w="25400" algn="ctr">
            <a:solidFill>
              <a:srgbClr val="DAEDEF"/>
            </a:solidFill>
            <a:miter lim="800000"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 b="1">
                <a:solidFill>
                  <a:srgbClr val="4571D3"/>
                </a:solidFill>
              </a:rPr>
              <a:t>Free talk</a:t>
            </a:r>
            <a:endParaRPr lang="en-US" altLang="zh-CN" sz="3200" b="1">
              <a:solidFill>
                <a:srgbClr val="4571D3"/>
              </a:solidFill>
            </a:endParaRPr>
          </a:p>
        </p:txBody>
      </p:sp>
      <p:sp>
        <p:nvSpPr>
          <p:cNvPr id="18436" name="AutoShape 7"/>
          <p:cNvSpPr>
            <a:spLocks noChangeArrowheads="1"/>
          </p:cNvSpPr>
          <p:nvPr/>
        </p:nvSpPr>
        <p:spPr bwMode="auto">
          <a:xfrm>
            <a:off x="3311525" y="3907790"/>
            <a:ext cx="2520950" cy="64833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 sz="3200"/>
          </a:p>
        </p:txBody>
      </p:sp>
      <p:sp>
        <p:nvSpPr>
          <p:cNvPr id="18437" name="Text Box 6"/>
          <p:cNvSpPr txBox="1">
            <a:spLocks noChangeArrowheads="1"/>
          </p:cNvSpPr>
          <p:nvPr/>
        </p:nvSpPr>
        <p:spPr bwMode="auto">
          <a:xfrm>
            <a:off x="3700780" y="3905568"/>
            <a:ext cx="1743075" cy="5794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3200" b="1"/>
              <a:t>Quarrels</a:t>
            </a:r>
            <a:endParaRPr lang="en-US" altLang="zh-CN" sz="3200" b="1"/>
          </a:p>
        </p:txBody>
      </p:sp>
      <p:sp>
        <p:nvSpPr>
          <p:cNvPr id="18438" name="Line 8"/>
          <p:cNvSpPr>
            <a:spLocks noChangeShapeType="1"/>
          </p:cNvSpPr>
          <p:nvPr/>
        </p:nvSpPr>
        <p:spPr bwMode="auto">
          <a:xfrm>
            <a:off x="4572000" y="2973388"/>
            <a:ext cx="0" cy="935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439" name="Line 9"/>
          <p:cNvSpPr>
            <a:spLocks noChangeShapeType="1"/>
          </p:cNvSpPr>
          <p:nvPr/>
        </p:nvSpPr>
        <p:spPr bwMode="auto">
          <a:xfrm>
            <a:off x="2051050" y="3763963"/>
            <a:ext cx="1008063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440" name="Line 10"/>
          <p:cNvSpPr>
            <a:spLocks noChangeShapeType="1"/>
          </p:cNvSpPr>
          <p:nvPr/>
        </p:nvSpPr>
        <p:spPr bwMode="auto">
          <a:xfrm flipV="1">
            <a:off x="2051050" y="4556125"/>
            <a:ext cx="1008063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441" name="Line 11"/>
          <p:cNvSpPr>
            <a:spLocks noChangeShapeType="1"/>
          </p:cNvSpPr>
          <p:nvPr/>
        </p:nvSpPr>
        <p:spPr bwMode="auto">
          <a:xfrm flipV="1">
            <a:off x="5832158" y="3763963"/>
            <a:ext cx="936625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442" name="Line 12"/>
          <p:cNvSpPr>
            <a:spLocks noChangeShapeType="1"/>
          </p:cNvSpPr>
          <p:nvPr/>
        </p:nvSpPr>
        <p:spPr bwMode="auto">
          <a:xfrm>
            <a:off x="5832158" y="4484688"/>
            <a:ext cx="936625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" name="Line 13"/>
          <p:cNvSpPr>
            <a:spLocks noChangeShapeType="1"/>
          </p:cNvSpPr>
          <p:nvPr/>
        </p:nvSpPr>
        <p:spPr bwMode="auto">
          <a:xfrm flipH="1">
            <a:off x="2984500" y="4556125"/>
            <a:ext cx="1152525" cy="790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444" name="Line 14"/>
          <p:cNvSpPr>
            <a:spLocks noChangeShapeType="1"/>
          </p:cNvSpPr>
          <p:nvPr/>
        </p:nvSpPr>
        <p:spPr bwMode="auto">
          <a:xfrm>
            <a:off x="5069523" y="4584700"/>
            <a:ext cx="1079500" cy="790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445" name="AutoShape 15"/>
          <p:cNvSpPr>
            <a:spLocks noChangeArrowheads="1"/>
          </p:cNvSpPr>
          <p:nvPr/>
        </p:nvSpPr>
        <p:spPr bwMode="auto">
          <a:xfrm>
            <a:off x="3758565" y="2256155"/>
            <a:ext cx="1626870" cy="6445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ctr"/>
            <a:endParaRPr lang="zh-CN" altLang="en-US" sz="3200"/>
          </a:p>
        </p:txBody>
      </p:sp>
      <p:sp>
        <p:nvSpPr>
          <p:cNvPr id="18446" name="AutoShape 16"/>
          <p:cNvSpPr>
            <a:spLocks noChangeArrowheads="1"/>
          </p:cNvSpPr>
          <p:nvPr/>
        </p:nvSpPr>
        <p:spPr bwMode="auto">
          <a:xfrm>
            <a:off x="6840855" y="3360420"/>
            <a:ext cx="1582420" cy="64516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 sz="3200"/>
          </a:p>
        </p:txBody>
      </p:sp>
      <p:sp>
        <p:nvSpPr>
          <p:cNvPr id="18447" name="AutoShape 17"/>
          <p:cNvSpPr>
            <a:spLocks noChangeArrowheads="1"/>
          </p:cNvSpPr>
          <p:nvPr/>
        </p:nvSpPr>
        <p:spPr bwMode="auto">
          <a:xfrm>
            <a:off x="6840855" y="4485005"/>
            <a:ext cx="1581785" cy="584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 sz="3200"/>
          </a:p>
        </p:txBody>
      </p:sp>
      <p:sp>
        <p:nvSpPr>
          <p:cNvPr id="18448" name="AutoShape 18"/>
          <p:cNvSpPr>
            <a:spLocks noChangeArrowheads="1"/>
          </p:cNvSpPr>
          <p:nvPr/>
        </p:nvSpPr>
        <p:spPr bwMode="auto">
          <a:xfrm>
            <a:off x="407670" y="3360420"/>
            <a:ext cx="1616710" cy="61976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 sz="3200"/>
          </a:p>
        </p:txBody>
      </p:sp>
      <p:sp>
        <p:nvSpPr>
          <p:cNvPr id="18449" name="AutoShape 19"/>
          <p:cNvSpPr>
            <a:spLocks noChangeArrowheads="1"/>
          </p:cNvSpPr>
          <p:nvPr/>
        </p:nvSpPr>
        <p:spPr bwMode="auto">
          <a:xfrm>
            <a:off x="407670" y="4556125"/>
            <a:ext cx="1643380" cy="69786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 sz="3200"/>
          </a:p>
        </p:txBody>
      </p:sp>
      <p:sp>
        <p:nvSpPr>
          <p:cNvPr id="18450" name="AutoShape 20"/>
          <p:cNvSpPr>
            <a:spLocks noChangeArrowheads="1"/>
          </p:cNvSpPr>
          <p:nvPr/>
        </p:nvSpPr>
        <p:spPr bwMode="auto">
          <a:xfrm>
            <a:off x="2141220" y="5346700"/>
            <a:ext cx="1666875" cy="65659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 sz="3200"/>
          </a:p>
        </p:txBody>
      </p:sp>
      <p:sp>
        <p:nvSpPr>
          <p:cNvPr id="18451" name="AutoShape 21"/>
          <p:cNvSpPr>
            <a:spLocks noChangeArrowheads="1"/>
          </p:cNvSpPr>
          <p:nvPr/>
        </p:nvSpPr>
        <p:spPr bwMode="auto">
          <a:xfrm>
            <a:off x="5832475" y="5375275"/>
            <a:ext cx="1573530" cy="62801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 sz="3200"/>
          </a:p>
        </p:txBody>
      </p:sp>
      <p:sp>
        <p:nvSpPr>
          <p:cNvPr id="18452" name="Text Box 24"/>
          <p:cNvSpPr txBox="1">
            <a:spLocks noChangeArrowheads="1"/>
          </p:cNvSpPr>
          <p:nvPr/>
        </p:nvSpPr>
        <p:spPr bwMode="auto">
          <a:xfrm>
            <a:off x="3879850" y="2286635"/>
            <a:ext cx="1311275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3200"/>
              <a:t>friends</a:t>
            </a:r>
            <a:endParaRPr lang="en-US" altLang="zh-CN" sz="3200"/>
          </a:p>
        </p:txBody>
      </p:sp>
      <p:sp>
        <p:nvSpPr>
          <p:cNvPr id="18458" name="AutoShape 26"/>
          <p:cNvSpPr>
            <a:spLocks noChangeArrowheads="1"/>
          </p:cNvSpPr>
          <p:nvPr/>
        </p:nvSpPr>
        <p:spPr bwMode="auto">
          <a:xfrm>
            <a:off x="2355215" y="3145790"/>
            <a:ext cx="4359910" cy="2099310"/>
          </a:xfrm>
          <a:prstGeom prst="irregularSeal1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/>
            <a:r>
              <a:rPr lang="en-US" altLang="zh-CN" sz="3600">
                <a:solidFill>
                  <a:schemeClr val="bg1"/>
                </a:solidFill>
              </a:rPr>
              <a:t> </a:t>
            </a:r>
            <a:r>
              <a:rPr lang="en-US" altLang="zh-CN" sz="3200" b="1">
                <a:solidFill>
                  <a:schemeClr val="bg1"/>
                </a:solidFill>
              </a:rPr>
              <a:t>Generation gap</a:t>
            </a:r>
            <a:r>
              <a:rPr lang="en-US" altLang="zh-CN" sz="3200"/>
              <a:t> </a:t>
            </a:r>
            <a:endParaRPr lang="zh-CN" altLang="en-US" sz="3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58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C:\Users\hp\Desktop\PPT-2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-17145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Text Box 5"/>
          <p:cNvSpPr txBox="1">
            <a:spLocks noChangeArrowheads="1"/>
          </p:cNvSpPr>
          <p:nvPr/>
        </p:nvSpPr>
        <p:spPr bwMode="auto">
          <a:xfrm>
            <a:off x="2962275" y="1104265"/>
            <a:ext cx="3185160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>
                <a:latin typeface="Comic Sans MS" panose="030F0702030302020204" pitchFamily="66" charset="0"/>
              </a:rPr>
              <a:t>Parent-child tensions</a:t>
            </a:r>
            <a:endParaRPr lang="en-US" altLang="zh-CN">
              <a:latin typeface="Comic Sans MS" panose="030F0702030302020204" pitchFamily="66" charset="0"/>
            </a:endParaRPr>
          </a:p>
        </p:txBody>
      </p:sp>
      <p:sp>
        <p:nvSpPr>
          <p:cNvPr id="18443" name="Text Box 22"/>
          <p:cNvSpPr txBox="1">
            <a:spLocks noChangeArrowheads="1"/>
          </p:cNvSpPr>
          <p:nvPr/>
        </p:nvSpPr>
        <p:spPr bwMode="auto">
          <a:xfrm>
            <a:off x="256858" y="309563"/>
            <a:ext cx="2711450" cy="583565"/>
          </a:xfrm>
          <a:prstGeom prst="rect">
            <a:avLst/>
          </a:prstGeom>
          <a:solidFill>
            <a:schemeClr val="bg1"/>
          </a:solidFill>
          <a:ln w="25400" algn="ctr">
            <a:solidFill>
              <a:srgbClr val="DAEDEF"/>
            </a:solidFill>
            <a:miter lim="800000"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 b="1">
                <a:solidFill>
                  <a:srgbClr val="4571D3"/>
                </a:solidFill>
              </a:rPr>
              <a:t>Choose a topic</a:t>
            </a:r>
            <a:endParaRPr lang="en-US" altLang="zh-CN" sz="3200" b="1">
              <a:solidFill>
                <a:srgbClr val="4571D3"/>
              </a:solidFill>
            </a:endParaRPr>
          </a:p>
        </p:txBody>
      </p:sp>
      <p:sp>
        <p:nvSpPr>
          <p:cNvPr id="19460" name="Text Box 7"/>
          <p:cNvSpPr txBox="1">
            <a:spLocks noChangeArrowheads="1"/>
          </p:cNvSpPr>
          <p:nvPr/>
        </p:nvSpPr>
        <p:spPr bwMode="auto">
          <a:xfrm>
            <a:off x="747078" y="2924493"/>
            <a:ext cx="1263015" cy="460375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>
                <a:latin typeface="Comic Sans MS" panose="030F0702030302020204" pitchFamily="66" charset="0"/>
              </a:rPr>
              <a:t>Parents</a:t>
            </a:r>
            <a:endParaRPr lang="en-US" altLang="zh-CN">
              <a:latin typeface="Comic Sans MS" panose="030F0702030302020204" pitchFamily="66" charset="0"/>
            </a:endParaRPr>
          </a:p>
        </p:txBody>
      </p:sp>
      <p:sp>
        <p:nvSpPr>
          <p:cNvPr id="19461" name="Text Box 8"/>
          <p:cNvSpPr txBox="1">
            <a:spLocks noChangeArrowheads="1"/>
          </p:cNvSpPr>
          <p:nvPr/>
        </p:nvSpPr>
        <p:spPr bwMode="auto">
          <a:xfrm>
            <a:off x="7045008" y="2860993"/>
            <a:ext cx="1363345" cy="460375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>
                <a:latin typeface="Comic Sans MS" panose="030F0702030302020204" pitchFamily="66" charset="0"/>
              </a:rPr>
              <a:t>Children</a:t>
            </a:r>
            <a:endParaRPr lang="en-US" altLang="zh-CN">
              <a:latin typeface="Comic Sans MS" panose="030F0702030302020204" pitchFamily="66" charset="0"/>
            </a:endParaRPr>
          </a:p>
        </p:txBody>
      </p:sp>
      <p:sp>
        <p:nvSpPr>
          <p:cNvPr id="19462" name="AutoShape 9"/>
          <p:cNvSpPr>
            <a:spLocks noChangeArrowheads="1"/>
          </p:cNvSpPr>
          <p:nvPr/>
        </p:nvSpPr>
        <p:spPr bwMode="auto">
          <a:xfrm>
            <a:off x="2190750" y="1564005"/>
            <a:ext cx="4576445" cy="3067050"/>
          </a:xfrm>
          <a:prstGeom prst="leftRightArrow">
            <a:avLst>
              <a:gd name="adj1" fmla="val 50000"/>
              <a:gd name="adj2" fmla="val 24389"/>
            </a:avLst>
          </a:prstGeom>
          <a:solidFill>
            <a:schemeClr val="accent1">
              <a:lumMod val="90000"/>
            </a:schemeClr>
          </a:solidFill>
          <a:ln w="9525">
            <a:solidFill>
              <a:srgbClr val="FFFF00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9459" name="Text Box 6"/>
          <p:cNvSpPr txBox="1">
            <a:spLocks noChangeArrowheads="1"/>
          </p:cNvSpPr>
          <p:nvPr/>
        </p:nvSpPr>
        <p:spPr bwMode="auto">
          <a:xfrm>
            <a:off x="2972277" y="2313305"/>
            <a:ext cx="3199765" cy="15684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b="1"/>
              <a:t>hate</a:t>
            </a:r>
            <a:endParaRPr lang="en-US" altLang="zh-CN" b="1"/>
          </a:p>
          <a:p>
            <a:pPr algn="ctr"/>
            <a:r>
              <a:rPr lang="en-US" altLang="zh-CN" b="1"/>
              <a:t>misunderstand</a:t>
            </a:r>
            <a:endParaRPr lang="en-US" altLang="zh-CN" b="1"/>
          </a:p>
          <a:p>
            <a:pPr algn="ctr"/>
            <a:r>
              <a:rPr lang="en-US" altLang="zh-CN" b="1"/>
              <a:t>disbelieve</a:t>
            </a:r>
            <a:endParaRPr lang="en-US" altLang="zh-CN" b="1"/>
          </a:p>
          <a:p>
            <a:pPr algn="ctr"/>
            <a:r>
              <a:rPr lang="en-US" altLang="zh-CN" b="1"/>
              <a:t>disagree on values with</a:t>
            </a:r>
            <a:endParaRPr lang="en-US" altLang="zh-CN" b="1"/>
          </a:p>
        </p:txBody>
      </p:sp>
      <p:sp>
        <p:nvSpPr>
          <p:cNvPr id="19464" name="AutoShape 5"/>
          <p:cNvSpPr>
            <a:spLocks noChangeArrowheads="1"/>
          </p:cNvSpPr>
          <p:nvPr/>
        </p:nvSpPr>
        <p:spPr bwMode="auto">
          <a:xfrm>
            <a:off x="525780" y="5089525"/>
            <a:ext cx="831850" cy="499110"/>
          </a:xfrm>
          <a:prstGeom prst="homePlate">
            <a:avLst>
              <a:gd name="adj" fmla="val 46901"/>
            </a:avLst>
          </a:prstGeom>
          <a:solidFill>
            <a:schemeClr val="accent5">
              <a:lumMod val="50000"/>
            </a:scheme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>
              <a:latin typeface="Comic Sans MS" panose="030F0702030302020204" pitchFamily="66" charset="0"/>
            </a:endParaRPr>
          </a:p>
        </p:txBody>
      </p:sp>
      <p:sp>
        <p:nvSpPr>
          <p:cNvPr id="2" name="Text Box 13"/>
          <p:cNvSpPr txBox="1">
            <a:spLocks noChangeArrowheads="1"/>
          </p:cNvSpPr>
          <p:nvPr/>
        </p:nvSpPr>
        <p:spPr bwMode="auto">
          <a:xfrm>
            <a:off x="525780" y="5089525"/>
            <a:ext cx="7906385" cy="977265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b="1">
                <a:solidFill>
                  <a:schemeClr val="bg1"/>
                </a:solidFill>
              </a:rPr>
              <a:t>Tip</a:t>
            </a:r>
            <a:r>
              <a:rPr lang="en-US" altLang="zh-CN" b="1"/>
              <a:t>     Conflicts in a play are expected by the audience. If a topic can carry a conflict, it is a good topic.</a:t>
            </a:r>
            <a:endParaRPr lang="en-US" altLang="zh-CN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C:\Users\hp\Desktop\PPT-2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Text Box 3"/>
          <p:cNvSpPr txBox="1">
            <a:spLocks noChangeArrowheads="1"/>
          </p:cNvSpPr>
          <p:nvPr/>
        </p:nvSpPr>
        <p:spPr bwMode="auto">
          <a:xfrm>
            <a:off x="2136458" y="1394460"/>
            <a:ext cx="4638040" cy="460375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>
                <a:latin typeface="Comic Sans MS" panose="030F0702030302020204" pitchFamily="66" charset="0"/>
              </a:rPr>
              <a:t>Good parent-child relationships</a:t>
            </a:r>
            <a:endParaRPr lang="en-US" altLang="zh-CN">
              <a:latin typeface="Comic Sans MS" panose="030F0702030302020204" pitchFamily="66" charset="0"/>
            </a:endParaRPr>
          </a:p>
        </p:txBody>
      </p:sp>
      <p:sp>
        <p:nvSpPr>
          <p:cNvPr id="18443" name="Text Box 22"/>
          <p:cNvSpPr txBox="1">
            <a:spLocks noChangeArrowheads="1"/>
          </p:cNvSpPr>
          <p:nvPr/>
        </p:nvSpPr>
        <p:spPr bwMode="auto">
          <a:xfrm>
            <a:off x="179388" y="188913"/>
            <a:ext cx="2711450" cy="583565"/>
          </a:xfrm>
          <a:prstGeom prst="rect">
            <a:avLst/>
          </a:prstGeom>
          <a:solidFill>
            <a:schemeClr val="bg1"/>
          </a:solidFill>
          <a:ln w="25400" algn="ctr">
            <a:solidFill>
              <a:srgbClr val="DAEDEF"/>
            </a:solidFill>
            <a:miter lim="800000"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 b="1">
                <a:solidFill>
                  <a:srgbClr val="4571D3"/>
                </a:solidFill>
              </a:rPr>
              <a:t>Choose a topic</a:t>
            </a:r>
            <a:endParaRPr lang="en-US" altLang="zh-CN" sz="3200" b="1">
              <a:solidFill>
                <a:srgbClr val="4571D3"/>
              </a:solidFill>
            </a:endParaRPr>
          </a:p>
        </p:txBody>
      </p:sp>
      <p:sp>
        <p:nvSpPr>
          <p:cNvPr id="20484" name="Text Box 6"/>
          <p:cNvSpPr txBox="1">
            <a:spLocks noChangeArrowheads="1"/>
          </p:cNvSpPr>
          <p:nvPr/>
        </p:nvSpPr>
        <p:spPr bwMode="auto">
          <a:xfrm>
            <a:off x="684530" y="2874963"/>
            <a:ext cx="1263015" cy="460375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>
                <a:latin typeface="Comic Sans MS" panose="030F0702030302020204" pitchFamily="66" charset="0"/>
              </a:rPr>
              <a:t>Parents</a:t>
            </a:r>
            <a:endParaRPr lang="en-US" altLang="zh-CN">
              <a:latin typeface="Comic Sans MS" panose="030F0702030302020204" pitchFamily="66" charset="0"/>
            </a:endParaRPr>
          </a:p>
        </p:txBody>
      </p:sp>
      <p:sp>
        <p:nvSpPr>
          <p:cNvPr id="20485" name="Text Box 7"/>
          <p:cNvSpPr txBox="1">
            <a:spLocks noChangeArrowheads="1"/>
          </p:cNvSpPr>
          <p:nvPr/>
        </p:nvSpPr>
        <p:spPr bwMode="auto">
          <a:xfrm>
            <a:off x="7179628" y="2874963"/>
            <a:ext cx="1363345" cy="460375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>
                <a:latin typeface="Comic Sans MS" panose="030F0702030302020204" pitchFamily="66" charset="0"/>
              </a:rPr>
              <a:t>Children</a:t>
            </a:r>
            <a:endParaRPr lang="en-US" altLang="zh-CN">
              <a:latin typeface="Comic Sans MS" panose="030F0702030302020204" pitchFamily="66" charset="0"/>
            </a:endParaRPr>
          </a:p>
        </p:txBody>
      </p:sp>
      <p:sp>
        <p:nvSpPr>
          <p:cNvPr id="20486" name="AutoShape 8"/>
          <p:cNvSpPr>
            <a:spLocks noChangeArrowheads="1"/>
          </p:cNvSpPr>
          <p:nvPr/>
        </p:nvSpPr>
        <p:spPr bwMode="auto">
          <a:xfrm>
            <a:off x="2774315" y="2305685"/>
            <a:ext cx="3461385" cy="257238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0000">
              <a:alpha val="43921"/>
            </a:srgbClr>
          </a:solidFill>
          <a:ln w="9525">
            <a:solidFill>
              <a:srgbClr val="FF0000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0483" name="Text Box 4"/>
          <p:cNvSpPr txBox="1">
            <a:spLocks noChangeArrowheads="1"/>
          </p:cNvSpPr>
          <p:nvPr/>
        </p:nvSpPr>
        <p:spPr bwMode="auto">
          <a:xfrm>
            <a:off x="3667602" y="2700338"/>
            <a:ext cx="1673860" cy="193802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b="1"/>
              <a:t>love</a:t>
            </a:r>
            <a:endParaRPr lang="en-US" altLang="zh-CN" b="1"/>
          </a:p>
          <a:p>
            <a:pPr algn="ctr"/>
            <a:r>
              <a:rPr lang="en-US" altLang="zh-CN" b="1"/>
              <a:t>understand</a:t>
            </a:r>
            <a:endParaRPr lang="en-US" altLang="zh-CN" b="1"/>
          </a:p>
          <a:p>
            <a:pPr algn="ctr"/>
            <a:r>
              <a:rPr lang="en-US" altLang="zh-CN" b="1"/>
              <a:t>respect</a:t>
            </a:r>
            <a:endParaRPr lang="en-US" altLang="zh-CN" b="1"/>
          </a:p>
          <a:p>
            <a:pPr algn="ctr"/>
            <a:r>
              <a:rPr lang="en-US" altLang="zh-CN" b="1"/>
              <a:t>help</a:t>
            </a:r>
            <a:endParaRPr lang="en-US" altLang="zh-CN" b="1"/>
          </a:p>
          <a:p>
            <a:pPr algn="ctr"/>
            <a:endParaRPr lang="en-US" altLang="zh-CN" b="1"/>
          </a:p>
        </p:txBody>
      </p:sp>
      <p:sp>
        <p:nvSpPr>
          <p:cNvPr id="19464" name="AutoShape 5"/>
          <p:cNvSpPr>
            <a:spLocks noChangeArrowheads="1"/>
          </p:cNvSpPr>
          <p:nvPr/>
        </p:nvSpPr>
        <p:spPr bwMode="auto">
          <a:xfrm>
            <a:off x="485775" y="5175885"/>
            <a:ext cx="831850" cy="499110"/>
          </a:xfrm>
          <a:prstGeom prst="homePlate">
            <a:avLst>
              <a:gd name="adj" fmla="val 46901"/>
            </a:avLst>
          </a:prstGeom>
          <a:solidFill>
            <a:schemeClr val="accent5">
              <a:lumMod val="50000"/>
            </a:scheme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p>
            <a:endParaRPr lang="zh-CN" altLang="en-US">
              <a:latin typeface="Comic Sans MS" panose="030F0702030302020204" pitchFamily="66" charset="0"/>
            </a:endParaRPr>
          </a:p>
        </p:txBody>
      </p:sp>
      <p:sp>
        <p:nvSpPr>
          <p:cNvPr id="3" name="Text Box 13"/>
          <p:cNvSpPr txBox="1">
            <a:spLocks noChangeArrowheads="1"/>
          </p:cNvSpPr>
          <p:nvPr/>
        </p:nvSpPr>
        <p:spPr bwMode="auto">
          <a:xfrm>
            <a:off x="485775" y="5175885"/>
            <a:ext cx="7940675" cy="977265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</a:ln>
        </p:spPr>
        <p:txBody>
          <a:bodyPr wrap="square">
            <a:spAutoFit/>
          </a:bodyPr>
          <a:p>
            <a:pPr algn="l">
              <a:lnSpc>
                <a:spcPct val="120000"/>
              </a:lnSpc>
            </a:pPr>
            <a:r>
              <a:rPr lang="en-US" altLang="zh-CN" b="1">
                <a:solidFill>
                  <a:schemeClr val="bg1"/>
                </a:solidFill>
              </a:rPr>
              <a:t>Tip</a:t>
            </a:r>
            <a:r>
              <a:rPr lang="en-US" altLang="zh-CN" b="1"/>
              <a:t>     A good topic should reflect the change of the parent-child relationship.</a:t>
            </a:r>
            <a:endParaRPr lang="en-US" altLang="zh-CN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C:\Users\hp\Desktop\PPT-2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Text Box 4"/>
          <p:cNvSpPr txBox="1">
            <a:spLocks noChangeArrowheads="1"/>
          </p:cNvSpPr>
          <p:nvPr/>
        </p:nvSpPr>
        <p:spPr bwMode="auto">
          <a:xfrm>
            <a:off x="611188" y="1196975"/>
            <a:ext cx="5429885" cy="460375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>
                <a:latin typeface="Comic Sans MS" panose="030F0702030302020204" pitchFamily="66" charset="0"/>
              </a:rPr>
              <a:t>Case study: Is “Dream” a good topic?</a:t>
            </a:r>
            <a:endParaRPr lang="en-US" altLang="zh-CN">
              <a:latin typeface="Comic Sans MS" panose="030F0702030302020204" pitchFamily="66" charset="0"/>
            </a:endParaRPr>
          </a:p>
        </p:txBody>
      </p:sp>
      <p:sp>
        <p:nvSpPr>
          <p:cNvPr id="22532" name="Text Box 5"/>
          <p:cNvSpPr txBox="1">
            <a:spLocks noChangeArrowheads="1"/>
          </p:cNvSpPr>
          <p:nvPr/>
        </p:nvSpPr>
        <p:spPr bwMode="auto">
          <a:xfrm>
            <a:off x="375285" y="1953260"/>
            <a:ext cx="8208645" cy="829945"/>
          </a:xfrm>
          <a:prstGeom prst="rect">
            <a:avLst/>
          </a:prstGeom>
          <a:noFill/>
          <a:ln w="38100" algn="ctr">
            <a:solidFill>
              <a:srgbClr val="FF0000"/>
            </a:solidFill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/>
              <a:t>Conflict: You want to be a singer while your parents want you to be a writer.</a:t>
            </a:r>
            <a:endParaRPr lang="en-US" altLang="zh-CN"/>
          </a:p>
        </p:txBody>
      </p:sp>
      <p:sp>
        <p:nvSpPr>
          <p:cNvPr id="22533" name="Text Box 6"/>
          <p:cNvSpPr txBox="1">
            <a:spLocks noChangeArrowheads="1"/>
          </p:cNvSpPr>
          <p:nvPr/>
        </p:nvSpPr>
        <p:spPr bwMode="auto">
          <a:xfrm>
            <a:off x="323850" y="5013325"/>
            <a:ext cx="8260080" cy="829945"/>
          </a:xfrm>
          <a:prstGeom prst="rect">
            <a:avLst/>
          </a:prstGeom>
          <a:noFill/>
          <a:ln w="38100" algn="ctr">
            <a:solidFill>
              <a:schemeClr val="folHlink"/>
            </a:solidFill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/>
              <a:t>Solution: You and your parents come to an agreement—be a song composer and singer.</a:t>
            </a:r>
            <a:endParaRPr lang="en-US" altLang="zh-CN"/>
          </a:p>
        </p:txBody>
      </p:sp>
      <p:sp>
        <p:nvSpPr>
          <p:cNvPr id="18443" name="Text Box 22"/>
          <p:cNvSpPr txBox="1">
            <a:spLocks noChangeArrowheads="1"/>
          </p:cNvSpPr>
          <p:nvPr/>
        </p:nvSpPr>
        <p:spPr bwMode="auto">
          <a:xfrm>
            <a:off x="179388" y="188913"/>
            <a:ext cx="2711450" cy="583565"/>
          </a:xfrm>
          <a:prstGeom prst="rect">
            <a:avLst/>
          </a:prstGeom>
          <a:solidFill>
            <a:schemeClr val="bg1"/>
          </a:solidFill>
          <a:ln w="25400" algn="ctr">
            <a:solidFill>
              <a:srgbClr val="DAEDEF"/>
            </a:solidFill>
            <a:miter lim="800000"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 b="1">
                <a:solidFill>
                  <a:srgbClr val="4571D3"/>
                </a:solidFill>
              </a:rPr>
              <a:t>Choose a topic</a:t>
            </a:r>
            <a:endParaRPr lang="en-US" altLang="zh-CN" sz="3200" b="1">
              <a:solidFill>
                <a:srgbClr val="4571D3"/>
              </a:solidFill>
            </a:endParaRPr>
          </a:p>
        </p:txBody>
      </p:sp>
      <p:sp>
        <p:nvSpPr>
          <p:cNvPr id="22538" name="AutoShape 10"/>
          <p:cNvSpPr>
            <a:spLocks noChangeArrowheads="1"/>
          </p:cNvSpPr>
          <p:nvPr/>
        </p:nvSpPr>
        <p:spPr bwMode="auto">
          <a:xfrm>
            <a:off x="3860800" y="3262313"/>
            <a:ext cx="936625" cy="1368425"/>
          </a:xfrm>
          <a:prstGeom prst="downArrow">
            <a:avLst>
              <a:gd name="adj1" fmla="val 50000"/>
              <a:gd name="adj2" fmla="val 3652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vert="eaVert" wrap="none" anchor="ctr"/>
          <a:lstStyle/>
          <a:p>
            <a:endParaRPr lang="zh-CN" altLang="en-US"/>
          </a:p>
        </p:txBody>
      </p:sp>
      <p:sp>
        <p:nvSpPr>
          <p:cNvPr id="22539" name="Text Box 11"/>
          <p:cNvSpPr txBox="1">
            <a:spLocks noChangeArrowheads="1"/>
          </p:cNvSpPr>
          <p:nvPr/>
        </p:nvSpPr>
        <p:spPr bwMode="auto">
          <a:xfrm>
            <a:off x="2411413" y="3716338"/>
            <a:ext cx="785495" cy="460375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>
                <a:latin typeface="Comic Sans MS" panose="030F0702030302020204" pitchFamily="66" charset="0"/>
              </a:rPr>
              <a:t>How</a:t>
            </a:r>
            <a:endParaRPr lang="en-US" altLang="zh-CN">
              <a:latin typeface="Comic Sans MS" panose="030F0702030302020204" pitchFamily="66" charset="0"/>
            </a:endParaRPr>
          </a:p>
        </p:txBody>
      </p:sp>
      <p:sp>
        <p:nvSpPr>
          <p:cNvPr id="22540" name="Text Box 12"/>
          <p:cNvSpPr txBox="1">
            <a:spLocks noChangeArrowheads="1"/>
          </p:cNvSpPr>
          <p:nvPr/>
        </p:nvSpPr>
        <p:spPr bwMode="auto">
          <a:xfrm>
            <a:off x="5292725" y="3573463"/>
            <a:ext cx="1331595" cy="829945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>
                <a:latin typeface="Comic Sans MS" panose="030F0702030302020204" pitchFamily="66" charset="0"/>
              </a:rPr>
              <a:t>Change</a:t>
            </a:r>
            <a:endParaRPr lang="en-US" altLang="zh-CN">
              <a:latin typeface="Comic Sans MS" panose="030F0702030302020204" pitchFamily="66" charset="0"/>
            </a:endParaRPr>
          </a:p>
          <a:p>
            <a:r>
              <a:rPr lang="en-US" altLang="zh-CN">
                <a:latin typeface="Comic Sans MS" panose="030F0702030302020204" pitchFamily="66" charset="0"/>
              </a:rPr>
              <a:t>(Climax)</a:t>
            </a:r>
            <a:endParaRPr lang="en-US" altLang="zh-CN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 bldLvl="0" animBg="1"/>
      <p:bldP spid="22533" grpId="0" bldLvl="0" animBg="1"/>
      <p:bldP spid="22538" grpId="0" bldLvl="0" animBg="1"/>
      <p:bldP spid="22539" grpId="0"/>
      <p:bldP spid="2254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C:\Users\hp\Desktop\PPT-2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3" name="Text Box 22"/>
          <p:cNvSpPr txBox="1">
            <a:spLocks noChangeArrowheads="1"/>
          </p:cNvSpPr>
          <p:nvPr/>
        </p:nvSpPr>
        <p:spPr bwMode="auto">
          <a:xfrm>
            <a:off x="179388" y="188913"/>
            <a:ext cx="2711450" cy="583565"/>
          </a:xfrm>
          <a:prstGeom prst="rect">
            <a:avLst/>
          </a:prstGeom>
          <a:solidFill>
            <a:schemeClr val="bg1"/>
          </a:solidFill>
          <a:ln w="25400" algn="ctr">
            <a:solidFill>
              <a:srgbClr val="DAEDEF"/>
            </a:solidFill>
            <a:miter lim="800000"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 b="1">
                <a:solidFill>
                  <a:srgbClr val="4571D3"/>
                </a:solidFill>
              </a:rPr>
              <a:t>Choose a topic</a:t>
            </a:r>
            <a:endParaRPr lang="en-US" altLang="zh-CN" sz="3200" b="1">
              <a:solidFill>
                <a:srgbClr val="4571D3"/>
              </a:solidFill>
            </a:endParaRPr>
          </a:p>
        </p:txBody>
      </p:sp>
      <p:sp>
        <p:nvSpPr>
          <p:cNvPr id="24579" name="Text Box 15"/>
          <p:cNvSpPr txBox="1">
            <a:spLocks noChangeArrowheads="1"/>
          </p:cNvSpPr>
          <p:nvPr/>
        </p:nvSpPr>
        <p:spPr bwMode="auto">
          <a:xfrm>
            <a:off x="1280478" y="1883093"/>
            <a:ext cx="6378575" cy="5794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3200" b="1">
                <a:latin typeface="Comic Sans MS" panose="030F0702030302020204" pitchFamily="66" charset="0"/>
              </a:rPr>
              <a:t>Decide on a topic in your group</a:t>
            </a:r>
            <a:endParaRPr lang="en-US" altLang="zh-CN" sz="3200" b="1">
              <a:latin typeface="Comic Sans MS" panose="030F0702030302020204" pitchFamily="66" charset="0"/>
            </a:endParaRPr>
          </a:p>
        </p:txBody>
      </p:sp>
      <p:sp>
        <p:nvSpPr>
          <p:cNvPr id="24580" name="AutoShape 7"/>
          <p:cNvSpPr>
            <a:spLocks noChangeArrowheads="1"/>
          </p:cNvSpPr>
          <p:nvPr/>
        </p:nvSpPr>
        <p:spPr bwMode="auto">
          <a:xfrm>
            <a:off x="1542733" y="3136583"/>
            <a:ext cx="5113337" cy="2232025"/>
          </a:xfrm>
          <a:prstGeom prst="parallelogram">
            <a:avLst>
              <a:gd name="adj" fmla="val 57272"/>
            </a:avLst>
          </a:prstGeom>
          <a:solidFill>
            <a:schemeClr val="accent1">
              <a:lumMod val="90000"/>
              <a:alpha val="43000"/>
            </a:schemeClr>
          </a:solidFill>
          <a:ln w="9525" algn="ctr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4581" name="Text Box 15"/>
          <p:cNvSpPr txBox="1">
            <a:spLocks noChangeArrowheads="1"/>
          </p:cNvSpPr>
          <p:nvPr/>
        </p:nvSpPr>
        <p:spPr bwMode="auto">
          <a:xfrm>
            <a:off x="2583815" y="3295650"/>
            <a:ext cx="3020695" cy="15684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3200">
                <a:latin typeface="Comic Sans MS" panose="030F0702030302020204" pitchFamily="66" charset="0"/>
              </a:rPr>
              <a:t>    Our topic is:</a:t>
            </a:r>
            <a:endParaRPr lang="en-US" altLang="zh-CN" sz="3200">
              <a:latin typeface="Comic Sans MS" panose="030F0702030302020204" pitchFamily="66" charset="0"/>
            </a:endParaRPr>
          </a:p>
          <a:p>
            <a:endParaRPr lang="en-US" altLang="zh-CN" sz="3200">
              <a:latin typeface="Comic Sans MS" panose="030F0702030302020204" pitchFamily="66" charset="0"/>
            </a:endParaRPr>
          </a:p>
          <a:p>
            <a:r>
              <a:rPr lang="en-US" altLang="zh-CN" sz="3200">
                <a:latin typeface="Comic Sans MS" panose="030F0702030302020204" pitchFamily="66" charset="0"/>
              </a:rPr>
              <a:t>__________</a:t>
            </a:r>
            <a:endParaRPr lang="en-US" altLang="zh-CN" sz="320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C:\Users\hp\Desktop\PPT-2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 Box 22"/>
          <p:cNvSpPr txBox="1">
            <a:spLocks noChangeArrowheads="1"/>
          </p:cNvSpPr>
          <p:nvPr/>
        </p:nvSpPr>
        <p:spPr bwMode="auto">
          <a:xfrm>
            <a:off x="2416175" y="689610"/>
            <a:ext cx="3807460" cy="5835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p>
            <a:pPr algn="l">
              <a:defRPr/>
            </a:pPr>
            <a:r>
              <a:rPr lang="en-US" altLang="zh-CN" sz="3200" b="1">
                <a:solidFill>
                  <a:srgbClr val="4571D3"/>
                </a:solidFill>
              </a:rPr>
              <a:t>Elements of a play</a:t>
            </a:r>
            <a:endParaRPr lang="en-US" altLang="zh-CN" sz="3200" b="1">
              <a:solidFill>
                <a:srgbClr val="4571D3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82015" y="1771650"/>
            <a:ext cx="1783715" cy="4603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p>
            <a:pPr algn="ctr"/>
            <a:r>
              <a:rPr lang="en-US" altLang="zh-CN">
                <a:solidFill>
                  <a:schemeClr val="tx1"/>
                </a:solidFill>
              </a:rPr>
              <a:t>Setting</a:t>
            </a:r>
            <a:endParaRPr lang="en-US" altLang="zh-CN">
              <a:solidFill>
                <a:schemeClr val="tx1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82015" y="2646680"/>
            <a:ext cx="1784350" cy="4603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p>
            <a:pPr algn="ctr"/>
            <a:r>
              <a:rPr lang="en-US" altLang="zh-CN">
                <a:solidFill>
                  <a:schemeClr val="tx1"/>
                </a:solidFill>
              </a:rPr>
              <a:t>Character</a:t>
            </a:r>
            <a:endParaRPr lang="en-US" altLang="zh-CN">
              <a:solidFill>
                <a:schemeClr val="tx1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82015" y="3470910"/>
            <a:ext cx="1784350" cy="4603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p>
            <a:pPr algn="ctr"/>
            <a:r>
              <a:rPr lang="en-US" altLang="zh-CN">
                <a:solidFill>
                  <a:schemeClr val="tx1"/>
                </a:solidFill>
              </a:rPr>
              <a:t>Plot</a:t>
            </a:r>
            <a:endParaRPr lang="en-US" altLang="zh-CN">
              <a:solidFill>
                <a:schemeClr val="tx1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82015" y="4580255"/>
            <a:ext cx="1784350" cy="4603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p>
            <a:pPr algn="ctr"/>
            <a:r>
              <a:rPr lang="en-US" altLang="zh-CN">
                <a:solidFill>
                  <a:schemeClr val="tx1"/>
                </a:solidFill>
              </a:rPr>
              <a:t>Theme</a:t>
            </a:r>
            <a:endParaRPr lang="en-US" altLang="zh-CN">
              <a:solidFill>
                <a:schemeClr val="tx1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990215" y="1771650"/>
            <a:ext cx="399097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/>
              <a:t>When and where the play is set </a:t>
            </a:r>
            <a:endParaRPr lang="en-US" altLang="zh-CN"/>
          </a:p>
        </p:txBody>
      </p:sp>
      <p:sp>
        <p:nvSpPr>
          <p:cNvPr id="8" name="文本框 7"/>
          <p:cNvSpPr txBox="1"/>
          <p:nvPr/>
        </p:nvSpPr>
        <p:spPr>
          <a:xfrm>
            <a:off x="2990215" y="2401570"/>
            <a:ext cx="557466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/>
              <a:t>A person or sometimes even an animal appearing in the play</a:t>
            </a:r>
            <a:endParaRPr lang="en-US" altLang="zh-CN"/>
          </a:p>
        </p:txBody>
      </p:sp>
      <p:sp>
        <p:nvSpPr>
          <p:cNvPr id="9" name="文本框 8"/>
          <p:cNvSpPr txBox="1"/>
          <p:nvPr/>
        </p:nvSpPr>
        <p:spPr>
          <a:xfrm>
            <a:off x="2990215" y="3470910"/>
            <a:ext cx="566737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/>
              <a:t>The things that happen in the play and the ways in which those incidents are connected</a:t>
            </a:r>
            <a:endParaRPr lang="en-US" altLang="zh-CN"/>
          </a:p>
        </p:txBody>
      </p:sp>
      <p:sp>
        <p:nvSpPr>
          <p:cNvPr id="10" name="文本框 9"/>
          <p:cNvSpPr txBox="1"/>
          <p:nvPr/>
        </p:nvSpPr>
        <p:spPr>
          <a:xfrm>
            <a:off x="2990215" y="4580255"/>
            <a:ext cx="570928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/>
              <a:t>The controlling idea or central insight that the author of the play is trying to get across</a:t>
            </a:r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C:\Users\hp\Desktop\PPT-2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Text Box 8"/>
          <p:cNvSpPr txBox="1">
            <a:spLocks noChangeArrowheads="1"/>
          </p:cNvSpPr>
          <p:nvPr/>
        </p:nvSpPr>
        <p:spPr bwMode="auto">
          <a:xfrm>
            <a:off x="3140710" y="930275"/>
            <a:ext cx="3038475" cy="579438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3200" b="1">
                <a:latin typeface="Comic Sans MS" panose="030F0702030302020204" pitchFamily="66" charset="0"/>
              </a:rPr>
              <a:t>Watch a video</a:t>
            </a:r>
            <a:endParaRPr lang="en-US" altLang="zh-CN" sz="3200" b="1">
              <a:latin typeface="Comic Sans MS" panose="030F0702030302020204" pitchFamily="66" charset="0"/>
            </a:endParaRPr>
          </a:p>
        </p:txBody>
      </p:sp>
      <p:sp>
        <p:nvSpPr>
          <p:cNvPr id="25624" name="Text Box 37"/>
          <p:cNvSpPr txBox="1">
            <a:spLocks noChangeArrowheads="1"/>
          </p:cNvSpPr>
          <p:nvPr/>
        </p:nvSpPr>
        <p:spPr bwMode="auto">
          <a:xfrm>
            <a:off x="468313" y="1052513"/>
            <a:ext cx="184150" cy="45720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>
            <a:spAutoFit/>
          </a:bodyPr>
          <a:lstStyle/>
          <a:p>
            <a:endParaRPr lang="en-US" altLang="zh-CN" b="1"/>
          </a:p>
        </p:txBody>
      </p:sp>
      <p:sp>
        <p:nvSpPr>
          <p:cNvPr id="25625" name="Text Box 38"/>
          <p:cNvSpPr txBox="1">
            <a:spLocks noChangeArrowheads="1"/>
          </p:cNvSpPr>
          <p:nvPr/>
        </p:nvSpPr>
        <p:spPr bwMode="auto">
          <a:xfrm>
            <a:off x="-184150" y="1628775"/>
            <a:ext cx="184150" cy="822325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>
            <a:spAutoFit/>
          </a:bodyPr>
          <a:lstStyle/>
          <a:p>
            <a:endParaRPr lang="en-US" altLang="zh-CN" b="1"/>
          </a:p>
          <a:p>
            <a:endParaRPr lang="zh-CN" altLang="en-US" b="1"/>
          </a:p>
        </p:txBody>
      </p:sp>
      <p:sp>
        <p:nvSpPr>
          <p:cNvPr id="25626" name="Text Box 39"/>
          <p:cNvSpPr txBox="1">
            <a:spLocks noChangeArrowheads="1"/>
          </p:cNvSpPr>
          <p:nvPr/>
        </p:nvSpPr>
        <p:spPr bwMode="auto">
          <a:xfrm>
            <a:off x="0" y="1700213"/>
            <a:ext cx="18415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endParaRPr lang="zh-CN" altLang="en-US"/>
          </a:p>
        </p:txBody>
      </p:sp>
      <p:sp>
        <p:nvSpPr>
          <p:cNvPr id="25627" name="Text Box 40"/>
          <p:cNvSpPr txBox="1">
            <a:spLocks noChangeArrowheads="1"/>
          </p:cNvSpPr>
          <p:nvPr/>
        </p:nvSpPr>
        <p:spPr bwMode="auto">
          <a:xfrm>
            <a:off x="-396875" y="3141663"/>
            <a:ext cx="18415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5090160" y="-154305"/>
            <a:ext cx="3098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endParaRPr lang="zh-CN" altLang="en-US"/>
          </a:p>
        </p:txBody>
      </p:sp>
      <p:sp>
        <p:nvSpPr>
          <p:cNvPr id="5" name="Text Box 22"/>
          <p:cNvSpPr txBox="1">
            <a:spLocks noChangeArrowheads="1"/>
          </p:cNvSpPr>
          <p:nvPr/>
        </p:nvSpPr>
        <p:spPr bwMode="auto">
          <a:xfrm>
            <a:off x="250825" y="260350"/>
            <a:ext cx="2643505" cy="583565"/>
          </a:xfrm>
          <a:prstGeom prst="rect">
            <a:avLst/>
          </a:prstGeom>
          <a:solidFill>
            <a:schemeClr val="bg1"/>
          </a:solidFill>
          <a:ln w="25400" algn="ctr">
            <a:solidFill>
              <a:srgbClr val="DAEDEF"/>
            </a:solidFill>
            <a:miter lim="800000"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wrap="none">
            <a:spAutoFit/>
          </a:bodyPr>
          <a:p>
            <a:pPr algn="l">
              <a:defRPr/>
            </a:pPr>
            <a:r>
              <a:rPr lang="en-US" altLang="zh-CN" sz="3200" b="1">
                <a:solidFill>
                  <a:srgbClr val="4571D3"/>
                </a:solidFill>
              </a:rPr>
              <a:t>Watch a video</a:t>
            </a:r>
            <a:endParaRPr lang="en-US" altLang="zh-CN" sz="3200" b="1">
              <a:solidFill>
                <a:srgbClr val="4571D3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98170" y="5258435"/>
            <a:ext cx="7294880" cy="10502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30000"/>
              </a:lnSpc>
            </a:pPr>
            <a:r>
              <a:rPr lang="en-US" altLang="zh-CN"/>
              <a:t>Adapted from</a:t>
            </a:r>
            <a:r>
              <a:rPr lang="en-US" altLang="zh-CN" i="1"/>
              <a:t> King Lear</a:t>
            </a:r>
            <a:r>
              <a:rPr lang="en-US" altLang="zh-CN"/>
              <a:t> by William Shakespeare, written in 1605–1606 and published in 1608</a:t>
            </a:r>
            <a:endParaRPr lang="en-US" altLang="zh-CN"/>
          </a:p>
        </p:txBody>
      </p:sp>
      <p:pic>
        <p:nvPicPr>
          <p:cNvPr id="2" name="图片 1" descr="U@J$`XO[IF696H2RV)QHQM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130" y="1537335"/>
            <a:ext cx="7747000" cy="37833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TABLE_BEAUTIFY" val="smartTable{d123259d-4964-43df-9e9f-a9029a09646d}"/>
</p:tagLst>
</file>

<file path=ppt/tags/tag2.xml><?xml version="1.0" encoding="utf-8"?>
<p:tagLst xmlns:p="http://schemas.openxmlformats.org/presentationml/2006/main">
  <p:tag name="KSO_WM_UNIT_TABLE_BEAUTIFY" val="smartTable{c805eec0-0b00-4e80-8280-6cfd9a0d38e5}"/>
</p:tagLst>
</file>

<file path=ppt/tags/tag3.xml><?xml version="1.0" encoding="utf-8"?>
<p:tagLst xmlns:p="http://schemas.openxmlformats.org/presentationml/2006/main">
  <p:tag name="KSO_WM_UNIT_TABLE_BEAUTIFY" val="smartTable{72664e15-d45c-4ff4-8852-39762d0b98f0}"/>
</p:tagLst>
</file>

<file path=ppt/tags/tag4.xml><?xml version="1.0" encoding="utf-8"?>
<p:tagLst xmlns:p="http://schemas.openxmlformats.org/presentationml/2006/main">
  <p:tag name="KSO_WM_UNIT_TABLE_BEAUTIFY" val="smartTable{72664e15-d45c-4ff4-8852-39762d0b98f0}"/>
</p:tagLst>
</file>

<file path=ppt/tags/tag5.xml><?xml version="1.0" encoding="utf-8"?>
<p:tagLst xmlns:p="http://schemas.openxmlformats.org/presentationml/2006/main">
  <p:tag name="KSO_WPP_MARK_KEY" val="85840dce-9a76-48f7-b42d-223f88ff27b8"/>
  <p:tag name="COMMONDATA" val="eyJoZGlkIjoiYzJjMWZhMWRhZGQ3MjY2ODM4MDk1NmNmNjM2MjgxMmEifQ=="/>
</p:tagLst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6">
            <a:lumMod val="60000"/>
            <a:lumOff val="40000"/>
          </a:schemeClr>
        </a:solidFill>
        <a:ln>
          <a:noFill/>
        </a:ln>
      </a:spPr>
      <a:bodyPr anchor="ctr"/>
      <a:lstStyle>
        <a:defPPr algn="ctr" eaLnBrk="1" hangingPunct="1">
          <a:lnSpc>
            <a:spcPct val="100000"/>
          </a:lnSpc>
          <a:spcBef>
            <a:spcPct val="0"/>
          </a:spcBef>
          <a:buFont typeface="Arial" panose="020B0604020202020204" pitchFamily="34" charset="0"/>
          <a:buNone/>
          <a:defRPr sz="1800">
            <a:solidFill>
              <a:srgbClr val="FFFFFF"/>
            </a:solidFill>
            <a:latin typeface="宋体" panose="02010600030101010101" pitchFamily="2" charset="-122"/>
            <a:sym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4104</Words>
  <Application>WPS 演示</Application>
  <PresentationFormat>全屏显示(4:3)</PresentationFormat>
  <Paragraphs>274</Paragraphs>
  <Slides>24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8" baseType="lpstr">
      <vt:lpstr>Arial</vt:lpstr>
      <vt:lpstr>宋体</vt:lpstr>
      <vt:lpstr>Wingdings</vt:lpstr>
      <vt:lpstr>Times New Roman</vt:lpstr>
      <vt:lpstr>方正北魏楷书简体</vt:lpstr>
      <vt:lpstr>华文楷体</vt:lpstr>
      <vt:lpstr>方正大标宋简体</vt:lpstr>
      <vt:lpstr>汉仪中宋简</vt:lpstr>
      <vt:lpstr>Comic Sans MS</vt:lpstr>
      <vt:lpstr>微软雅黑</vt:lpstr>
      <vt:lpstr>Arial Unicode MS</vt:lpstr>
      <vt:lpstr>Meiryo</vt:lpstr>
      <vt:lpstr>Yu Gothic UI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China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User</dc:creator>
  <cp:lastModifiedBy>熊圳</cp:lastModifiedBy>
  <cp:revision>559</cp:revision>
  <dcterms:created xsi:type="dcterms:W3CDTF">2014-10-10T12:32:00Z</dcterms:created>
  <dcterms:modified xsi:type="dcterms:W3CDTF">2023-03-31T06:31:29Z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9718C8A5FF374DF1ABF68303C86D28E2</vt:lpwstr>
  </property>
</Properties>
</file>