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73" r:id="rId3"/>
    <p:sldId id="376" r:id="rId4"/>
    <p:sldId id="377" r:id="rId5"/>
    <p:sldId id="440" r:id="rId6"/>
    <p:sldId id="499" r:id="rId7"/>
    <p:sldId id="380" r:id="rId8"/>
    <p:sldId id="382" r:id="rId9"/>
    <p:sldId id="500" r:id="rId10"/>
    <p:sldId id="501" r:id="rId11"/>
    <p:sldId id="502" r:id="rId12"/>
    <p:sldId id="512" r:id="rId13"/>
    <p:sldId id="511" r:id="rId14"/>
    <p:sldId id="513" r:id="rId15"/>
    <p:sldId id="504" r:id="rId16"/>
    <p:sldId id="514" r:id="rId17"/>
    <p:sldId id="505" r:id="rId18"/>
    <p:sldId id="506" r:id="rId19"/>
    <p:sldId id="507" r:id="rId20"/>
    <p:sldId id="508" r:id="rId21"/>
    <p:sldId id="396" r:id="rId22"/>
    <p:sldId id="509" r:id="rId23"/>
    <p:sldId id="510" r:id="rId24"/>
    <p:sldId id="402" r:id="rId25"/>
    <p:sldId id="398" r:id="rId26"/>
    <p:sldId id="399" r:id="rId27"/>
    <p:sldId id="492" r:id="rId28"/>
    <p:sldId id="400" r:id="rId29"/>
    <p:sldId id="493" r:id="rId30"/>
    <p:sldId id="403" r:id="rId31"/>
    <p:sldId id="391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oubupa@163.com" initials="c" lastIdx="1" clrIdx="0"/>
  <p:cmAuthor id="2" name="qt041" initials="q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B5C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NULL" TargetMode="Externa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2.wmv"/><Relationship Id="rId1" Type="http://schemas.openxmlformats.org/officeDocument/2006/relationships/video" Target="../media/media2.wm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349947" y="193251"/>
            <a:ext cx="242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人教版必修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第二册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2611" y="2236402"/>
            <a:ext cx="8865957" cy="21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27号-布丁体" panose="00000500000000000000" charset="-122"/>
                <a:ea typeface="字魂27号-布丁体" panose="00000500000000000000" charset="-122"/>
                <a:cs typeface="字魂27号-布丁体" panose="00000500000000000000" charset="-122"/>
              </a:rPr>
              <a:t>第七章 有机化合物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字魂27号-布丁体" panose="000005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字魂27号-布丁体" panose="00000500000000000000" charset="-122"/>
                <a:ea typeface="字魂27号-布丁体" panose="00000500000000000000" charset="-122"/>
                <a:cs typeface="字魂27号-布丁体" panose="00000500000000000000" charset="-122"/>
              </a:rPr>
              <a:t>第四节 基本营养物质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字魂27号-布丁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847850" y="2450783"/>
            <a:ext cx="3521075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C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22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11</a:t>
            </a:r>
            <a:r>
              <a:rPr lang="zh-CN" altLang="en-US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＋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 </a:t>
            </a:r>
            <a:endParaRPr lang="en-US" altLang="zh-CN" sz="32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6527800" y="2523490"/>
            <a:ext cx="15690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C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endParaRPr lang="en-US" altLang="zh-CN" sz="3200" baseline="-250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8140700" y="2523490"/>
            <a:ext cx="18999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+ C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endParaRPr lang="en-US" altLang="zh-CN" sz="3200" baseline="-250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 bwMode="auto">
          <a:xfrm rot="0">
            <a:off x="4980305" y="2348865"/>
            <a:ext cx="1367155" cy="497840"/>
            <a:chOff x="10108475" y="1648459"/>
            <a:chExt cx="1367443" cy="498992"/>
          </a:xfrm>
        </p:grpSpPr>
        <p:cxnSp>
          <p:nvCxnSpPr>
            <p:cNvPr id="13" name="直接箭头连接符 12"/>
            <p:cNvCxnSpPr/>
            <p:nvPr/>
          </p:nvCxnSpPr>
          <p:spPr>
            <a:xfrm>
              <a:off x="10137228" y="2147451"/>
              <a:ext cx="133869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10108475" y="1648459"/>
              <a:ext cx="1296308" cy="46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稀</a:t>
              </a:r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lang="en-US" altLang="zh-CN" sz="24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6588760" y="3137535"/>
            <a:ext cx="1402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葡萄糖</a:t>
            </a:r>
            <a:endParaRPr lang="zh-CN" altLang="zh-CN" sz="3200" b="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721725" y="3137535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200" b="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果</a:t>
            </a:r>
            <a:r>
              <a:rPr lang="zh-CN" altLang="zh-CN" sz="3200" b="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糖</a:t>
            </a:r>
            <a:endParaRPr lang="zh-CN" altLang="zh-CN" sz="3200" b="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2294890" y="3088640"/>
            <a:ext cx="995680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32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蔗糖</a:t>
            </a:r>
            <a:endParaRPr lang="zh-CN" altLang="en-US" sz="32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969135" y="4262755"/>
            <a:ext cx="294322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C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22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11</a:t>
            </a:r>
            <a:r>
              <a:rPr lang="zh-CN" altLang="en-US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＋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30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endParaRPr lang="en-US" altLang="zh-CN" sz="32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2086610" y="4667250"/>
            <a:ext cx="140208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3200" b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麦芽糖</a:t>
            </a:r>
            <a:endParaRPr lang="zh-CN" altLang="en-US" sz="3200" b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614160" y="4849495"/>
            <a:ext cx="14020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sz="3200" b="0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葡萄糖</a:t>
            </a:r>
            <a:endParaRPr lang="zh-CN" altLang="zh-CN" sz="3200" b="0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6407150" y="4262120"/>
            <a:ext cx="17722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2C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H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12</a:t>
            </a:r>
            <a:r>
              <a:rPr lang="en-US" altLang="zh-CN" sz="32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3200" baseline="-25000" dirty="0">
                <a:solidFill>
                  <a:schemeClr val="tx1"/>
                </a:solidFill>
                <a:ea typeface="+mn-ea"/>
                <a:cs typeface="Times New Roman" panose="02020603050405020304" pitchFamily="18" charset="0"/>
              </a:rPr>
              <a:t>6</a:t>
            </a:r>
            <a:endParaRPr lang="en-US" altLang="zh-CN" sz="3200" baseline="-25000" dirty="0">
              <a:solidFill>
                <a:schemeClr val="tx1"/>
              </a:solidFill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5" name="组合 24"/>
          <p:cNvGrpSpPr/>
          <p:nvPr/>
        </p:nvGrpSpPr>
        <p:grpSpPr bwMode="auto">
          <a:xfrm rot="0">
            <a:off x="5021580" y="4056380"/>
            <a:ext cx="1367155" cy="497840"/>
            <a:chOff x="10108475" y="1648459"/>
            <a:chExt cx="1367443" cy="498992"/>
          </a:xfrm>
        </p:grpSpPr>
        <p:cxnSp>
          <p:nvCxnSpPr>
            <p:cNvPr id="26" name="直接箭头连接符 25"/>
            <p:cNvCxnSpPr/>
            <p:nvPr/>
          </p:nvCxnSpPr>
          <p:spPr>
            <a:xfrm>
              <a:off x="10137228" y="2147451"/>
              <a:ext cx="133869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2"/>
            <p:cNvSpPr txBox="1">
              <a:spLocks noChangeArrowheads="1"/>
            </p:cNvSpPr>
            <p:nvPr/>
          </p:nvSpPr>
          <p:spPr bwMode="auto">
            <a:xfrm>
              <a:off x="10108475" y="1648459"/>
              <a:ext cx="1296308" cy="46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zh-CN" alt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稀</a:t>
              </a:r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lang="en-US" altLang="zh-CN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</a:t>
              </a:r>
              <a:r>
                <a:rPr lang="en-US" altLang="zh-CN" sz="2400" baseline="-250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lang="en-US" altLang="zh-CN" sz="24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立方体 28"/>
          <p:cNvSpPr/>
          <p:nvPr/>
        </p:nvSpPr>
        <p:spPr>
          <a:xfrm>
            <a:off x="1703070" y="188595"/>
            <a:ext cx="2949575" cy="504825"/>
          </a:xfrm>
          <a:prstGeom prst="cube">
            <a:avLst>
              <a:gd name="adj" fmla="val 9127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糖类的化学性质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03070" y="836113"/>
            <a:ext cx="37217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二糖的化学性质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归纳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03070" y="1341120"/>
            <a:ext cx="302768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蔗糖和麦芽糖的水解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93345" y="2057913"/>
            <a:ext cx="42605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7-8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3345" y="3046095"/>
            <a:ext cx="698055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）回忆生物课中学习的检验淀粉的方法。将碘溶液滴到一片慢头或土豆上，观察现象。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00000"/>
              </a:lnSpc>
            </a:pP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712" y="2189518"/>
            <a:ext cx="4010964" cy="277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83210" y="509905"/>
            <a:ext cx="10513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两种重要多糖：淀粉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纤维素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93345" y="1667388"/>
            <a:ext cx="426057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7-8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695" y="2189480"/>
            <a:ext cx="698055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）在试管中加入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0.5g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淀粉和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4mL2mol/L H</a:t>
            </a:r>
            <a:r>
              <a:rPr lang="en-US" altLang="zh-CN" sz="2800" b="1" baseline="-25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SO</a:t>
            </a:r>
            <a:r>
              <a:rPr lang="en-US" altLang="zh-CN" sz="2800" b="1" baseline="-25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溶液，加热。待溶液冷却后向其中加入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NaOH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溶液，将溶液调至碱性，再加入少量新制的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Cu(OH)</a:t>
            </a:r>
            <a:r>
              <a:rPr lang="en-US" altLang="zh-CN" sz="2800" b="1" baseline="-25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加热。观察并解释实验现象。</a:t>
            </a:r>
            <a:endParaRPr lang="zh-CN" altLang="en-US" sz="2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99695" y="2669540"/>
            <a:ext cx="1609725" cy="4984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3210" y="165735"/>
            <a:ext cx="10513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两种重要多糖：淀粉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纤维素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7" name="Group 26"/>
          <p:cNvGrpSpPr/>
          <p:nvPr/>
        </p:nvGrpSpPr>
        <p:grpSpPr bwMode="auto">
          <a:xfrm>
            <a:off x="776923" y="4632058"/>
            <a:ext cx="7129462" cy="1273469"/>
            <a:chOff x="435" y="2922"/>
            <a:chExt cx="4491" cy="802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35" y="3020"/>
              <a:ext cx="449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r>
                <a:rPr lang="en-US" altLang="zh-CN" sz="2800" b="1" i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zh-CN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              </a:t>
              </a:r>
              <a:r>
                <a:rPr lang="en-US" altLang="zh-CN" sz="2800" b="1" i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2463" y="3207"/>
              <a:ext cx="55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404" y="2922"/>
              <a:ext cx="70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催化剂</a:t>
              </a:r>
              <a:endPara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630" y="3395"/>
              <a:ext cx="4101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淀粉或</a:t>
              </a: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纤维素      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zh-CN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葡萄糖 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819400" y="994410"/>
            <a:ext cx="4885055" cy="9531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如何检验淀粉水解产物？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如何确定淀粉的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水解程度？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6960235" y="2189480"/>
            <a:ext cx="4982845" cy="197675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矩形 32"/>
          <p:cNvSpPr/>
          <p:nvPr/>
        </p:nvSpPr>
        <p:spPr>
          <a:xfrm>
            <a:off x="530225" y="4165600"/>
            <a:ext cx="346646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en-US" altLang="zh-CN" sz="2400" b="1" dirty="0">
                <a:solidFill>
                  <a:schemeClr val="tx1"/>
                </a:solidFill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</a:rPr>
              <a:t>、淀粉和纤维素的水解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zh-CN" altLang="en-US" sz="3600" b="1"/>
              <a:t>糖类在生产生活中的应用</a:t>
            </a:r>
            <a:endParaRPr lang="zh-CN" altLang="en-US" sz="3600" b="1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>
            <a:lum bright="-6000" contrast="72000"/>
          </a:blip>
          <a:srcRect l="43238" t="4918" r="18585" b="11915"/>
          <a:stretch>
            <a:fillRect/>
          </a:stretch>
        </p:blipFill>
        <p:spPr>
          <a:xfrm rot="16200000">
            <a:off x="4823460" y="-1773555"/>
            <a:ext cx="1661160" cy="804354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>
            <a:lum bright="-6000" contrast="72000"/>
          </a:blip>
          <a:srcRect l="-2422" t="4814" r="56669" b="11915"/>
          <a:stretch>
            <a:fillRect/>
          </a:stretch>
        </p:blipFill>
        <p:spPr>
          <a:xfrm rot="16200000">
            <a:off x="4670425" y="1325880"/>
            <a:ext cx="1967230" cy="795972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706755" y="3179445"/>
            <a:ext cx="50387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600" b="1"/>
              <a:t>淀粉酿酒的</a:t>
            </a:r>
            <a:r>
              <a:rPr lang="zh-CN" altLang="en-US" sz="3600" b="1"/>
              <a:t>原理？</a:t>
            </a:r>
            <a:endParaRPr lang="zh-CN" altLang="en-US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04005" y="260350"/>
            <a:ext cx="49498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营养物质主要包括糖类、蛋白质、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油脂、维生素、无机盐和水。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" b="3665"/>
          <a:stretch>
            <a:fillRect/>
          </a:stretch>
        </p:blipFill>
        <p:spPr>
          <a:xfrm>
            <a:off x="7247890" y="116205"/>
            <a:ext cx="2887980" cy="175450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04005" y="2492375"/>
            <a:ext cx="595058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官能团：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羧基（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-COOH）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和氨基（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-NH</a:t>
            </a:r>
            <a:r>
              <a:rPr lang="en-US" altLang="zh-CN" sz="2400" baseline="-25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sz="24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75460" y="4869180"/>
            <a:ext cx="9613900" cy="1612265"/>
            <a:chOff x="345" y="5967"/>
            <a:chExt cx="15140" cy="2539"/>
          </a:xfrm>
        </p:grpSpPr>
        <p:grpSp>
          <p:nvGrpSpPr>
            <p:cNvPr id="43" name="Group 3"/>
            <p:cNvGrpSpPr/>
            <p:nvPr/>
          </p:nvGrpSpPr>
          <p:grpSpPr bwMode="auto">
            <a:xfrm>
              <a:off x="345" y="6080"/>
              <a:ext cx="5400" cy="1442"/>
              <a:chOff x="480" y="672"/>
              <a:chExt cx="2112" cy="450"/>
            </a:xfrm>
          </p:grpSpPr>
          <p:sp>
            <p:nvSpPr>
              <p:cNvPr id="44" name="Text Box 4"/>
              <p:cNvSpPr txBox="1">
                <a:spLocks noChangeArrowheads="1"/>
              </p:cNvSpPr>
              <p:nvPr/>
            </p:nvSpPr>
            <p:spPr bwMode="auto">
              <a:xfrm>
                <a:off x="480" y="672"/>
                <a:ext cx="2112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-COOH</a:t>
                </a:r>
                <a:endParaRPr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Line 5"/>
              <p:cNvSpPr>
                <a:spLocks noChangeShapeType="1"/>
              </p:cNvSpPr>
              <p:nvPr/>
            </p:nvSpPr>
            <p:spPr bwMode="auto">
              <a:xfrm>
                <a:off x="615" y="858"/>
                <a:ext cx="0" cy="7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Text Box 6"/>
              <p:cNvSpPr txBox="1">
                <a:spLocks noChangeArrowheads="1"/>
              </p:cNvSpPr>
              <p:nvPr/>
            </p:nvSpPr>
            <p:spPr bwMode="auto">
              <a:xfrm>
                <a:off x="480" y="896"/>
                <a:ext cx="547" cy="2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400" baseline="-250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2</a:t>
                </a:r>
                <a:endParaRPr lang="en-US" altLang="zh-CN" sz="2400" baseline="-25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396" y="7781"/>
              <a:ext cx="2579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甘氨酸</a:t>
              </a:r>
              <a:r>
                <a:rPr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endPara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48" name="Group 8"/>
            <p:cNvGrpSpPr/>
            <p:nvPr/>
          </p:nvGrpSpPr>
          <p:grpSpPr bwMode="auto">
            <a:xfrm>
              <a:off x="4139" y="6080"/>
              <a:ext cx="4920" cy="1482"/>
              <a:chOff x="288" y="1728"/>
              <a:chExt cx="1632" cy="409"/>
            </a:xfrm>
          </p:grpSpPr>
          <p:sp>
            <p:nvSpPr>
              <p:cNvPr id="49" name="Text Box 9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1632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-CH-COOH</a:t>
                </a:r>
                <a:endParaRPr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Line 10"/>
              <p:cNvSpPr>
                <a:spLocks noChangeShapeType="1"/>
              </p:cNvSpPr>
              <p:nvPr/>
            </p:nvSpPr>
            <p:spPr bwMode="auto">
              <a:xfrm>
                <a:off x="761" y="1894"/>
                <a:ext cx="0" cy="74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 Box 11"/>
              <p:cNvSpPr txBox="1">
                <a:spLocks noChangeArrowheads="1"/>
              </p:cNvSpPr>
              <p:nvPr/>
            </p:nvSpPr>
            <p:spPr bwMode="auto">
              <a:xfrm>
                <a:off x="648" y="1937"/>
                <a:ext cx="45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400" baseline="-25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2</a:t>
                </a:r>
                <a:endParaRPr lang="en-US" altLang="zh-CN" sz="2400" baseline="-25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4706" y="7781"/>
              <a:ext cx="2026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丙氨酸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Text Box 21"/>
            <p:cNvSpPr txBox="1">
              <a:spLocks noChangeArrowheads="1"/>
            </p:cNvSpPr>
            <p:nvPr/>
          </p:nvSpPr>
          <p:spPr bwMode="auto">
            <a:xfrm>
              <a:off x="9242" y="7781"/>
              <a:ext cx="3714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5000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8E163E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苯丙氨酸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9015" y="5967"/>
              <a:ext cx="6470" cy="1538"/>
              <a:chOff x="9958" y="6080"/>
              <a:chExt cx="6470" cy="1538"/>
            </a:xfrm>
          </p:grpSpPr>
          <p:grpSp>
            <p:nvGrpSpPr>
              <p:cNvPr id="53" name="Group 13"/>
              <p:cNvGrpSpPr/>
              <p:nvPr/>
            </p:nvGrpSpPr>
            <p:grpSpPr bwMode="auto">
              <a:xfrm>
                <a:off x="10132" y="6080"/>
                <a:ext cx="6297" cy="1538"/>
                <a:chOff x="420" y="2368"/>
                <a:chExt cx="2753" cy="615"/>
              </a:xfrm>
            </p:grpSpPr>
            <p:sp>
              <p:nvSpPr>
                <p:cNvPr id="54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930" y="2386"/>
                  <a:ext cx="2243" cy="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r>
                    <a:rPr lang="en-US" altLang="zh-CN" sz="24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Times New Roman" panose="02020603050405020304" pitchFamily="18" charset="0"/>
                    </a:rPr>
                    <a:t>CH</a:t>
                  </a:r>
                  <a:r>
                    <a:rPr lang="en-US" altLang="zh-CN" sz="2400" baseline="-250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zh-CN" sz="24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Times New Roman" panose="02020603050405020304" pitchFamily="18" charset="0"/>
                    </a:rPr>
                    <a:t>-CH-COOH</a:t>
                  </a:r>
                  <a:endParaRPr lang="en-US" altLang="zh-CN" sz="24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Line 15"/>
                <p:cNvSpPr>
                  <a:spLocks noChangeShapeType="1"/>
                </p:cNvSpPr>
                <p:nvPr/>
              </p:nvSpPr>
              <p:spPr bwMode="auto">
                <a:xfrm>
                  <a:off x="1555" y="2636"/>
                  <a:ext cx="0" cy="104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>
                    <a:solidFill>
                      <a:schemeClr val="accent1"/>
                    </a:solidFill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416" y="2693"/>
                  <a:ext cx="588" cy="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r>
                    <a:rPr lang="en-US" altLang="zh-CN" sz="24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Times New Roman" panose="02020603050405020304" pitchFamily="18" charset="0"/>
                    </a:rPr>
                    <a:t>NH</a:t>
                  </a:r>
                  <a:r>
                    <a:rPr lang="en-US" altLang="zh-CN" sz="2400" baseline="-250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  <a:cs typeface="Times New Roman" panose="02020603050405020304" pitchFamily="18" charset="0"/>
                    </a:rPr>
                    <a:t>2</a:t>
                  </a:r>
                  <a:endParaRPr lang="en-US" altLang="zh-CN" sz="2400" baseline="-25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Line 17"/>
                <p:cNvSpPr>
                  <a:spLocks noChangeShapeType="1"/>
                </p:cNvSpPr>
                <p:nvPr/>
              </p:nvSpPr>
              <p:spPr bwMode="auto">
                <a:xfrm rot="-2036329">
                  <a:off x="752" y="2368"/>
                  <a:ext cx="1" cy="273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>
                    <a:solidFill>
                      <a:schemeClr val="accent1"/>
                    </a:solidFill>
                    <a:latin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Line 20"/>
                <p:cNvSpPr>
                  <a:spLocks noChangeShapeType="1"/>
                </p:cNvSpPr>
                <p:nvPr/>
              </p:nvSpPr>
              <p:spPr bwMode="auto">
                <a:xfrm>
                  <a:off x="420" y="2810"/>
                  <a:ext cx="260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>
                    <a:solidFill>
                      <a:schemeClr val="accent1"/>
                    </a:solidFill>
                    <a:latin typeface="+mn-ea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60" name="图片 59" descr="图片包含 游戏机&#10;&#10;描述已自动生成"/>
              <p:cNvPicPr>
                <a:picLocks noChangeAspect="1"/>
              </p:cNvPicPr>
              <p:nvPr/>
            </p:nvPicPr>
            <p:blipFill rotWithShape="1">
              <a:blip r:embed="rId2" cstate="screen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681"/>
              <a:stretch>
                <a:fillRect/>
              </a:stretch>
            </p:blipFill>
            <p:spPr>
              <a:xfrm>
                <a:off x="9958" y="6080"/>
                <a:ext cx="1441" cy="1079"/>
              </a:xfrm>
              <a:prstGeom prst="rect">
                <a:avLst/>
              </a:prstGeom>
            </p:spPr>
          </p:pic>
        </p:grpSp>
      </p:grpSp>
      <p:sp>
        <p:nvSpPr>
          <p:cNvPr id="6" name="文本框 5"/>
          <p:cNvSpPr txBox="1"/>
          <p:nvPr/>
        </p:nvSpPr>
        <p:spPr>
          <a:xfrm>
            <a:off x="1704005" y="1340485"/>
            <a:ext cx="41935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构成蛋白质的基石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氨基酸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704005" y="1916430"/>
            <a:ext cx="5179695" cy="41719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观察以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下氨基酸结构，找出其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共同点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704005" y="3140608"/>
            <a:ext cx="547604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天然蛋白质水解的氨基酸均为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α-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氨基酸，且仅有二十几种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 descr="图片包含 游戏机, 物体, 钟表&#10;&#10;描述已自动生成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80" y="2852420"/>
            <a:ext cx="2708275" cy="1306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bldLvl="0" animBg="1"/>
      <p:bldP spid="3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28194" y="959461"/>
            <a:ext cx="10169963" cy="7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氨基酸：羧酸烃基上的氢原子被氨基取代后的产物。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92290" y="2369128"/>
            <a:ext cx="11461973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氨基：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去掉一个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原子剩下的部分表示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  </a:t>
            </a:r>
            <a:r>
              <a:rPr lang="en-US" altLang="zh-CN" sz="32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-NH</a:t>
            </a:r>
            <a:r>
              <a:rPr lang="en-US" altLang="zh-CN" sz="3200" b="1" baseline="-250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，有碱性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4298" y="3681601"/>
            <a:ext cx="749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●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  构：至少含有一个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-NH</a:t>
            </a:r>
            <a:r>
              <a:rPr lang="en-US" altLang="zh-CN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及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-COOH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64298" y="4635317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●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   质： 具有</a:t>
            </a:r>
            <a:r>
              <a:rPr lang="zh-CN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两性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：碱性和酸性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960182" y="5911951"/>
            <a:ext cx="51606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α-</a:t>
            </a:r>
            <a:r>
              <a:rPr lang="zh-CN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氨基酸的结构通式：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603167" y="5326924"/>
            <a:ext cx="4025900" cy="1277162"/>
            <a:chOff x="4450498" y="5141578"/>
            <a:chExt cx="4025900" cy="1277162"/>
          </a:xfrm>
        </p:grpSpPr>
        <p:grpSp>
          <p:nvGrpSpPr>
            <p:cNvPr id="8" name="Group 7"/>
            <p:cNvGrpSpPr/>
            <p:nvPr/>
          </p:nvGrpSpPr>
          <p:grpSpPr bwMode="auto">
            <a:xfrm>
              <a:off x="4450498" y="5750126"/>
              <a:ext cx="4025900" cy="668614"/>
              <a:chOff x="2744" y="2038"/>
              <a:chExt cx="2248" cy="322"/>
            </a:xfrm>
          </p:grpSpPr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2744" y="2078"/>
                <a:ext cx="2248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R- CH- COOH</a:t>
                </a:r>
                <a:endParaRPr lang="en-US" altLang="zh-CN" sz="32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3147" y="2038"/>
                <a:ext cx="0" cy="96"/>
              </a:xfrm>
              <a:prstGeom prst="line">
                <a:avLst/>
              </a:prstGeom>
              <a:noFill/>
              <a:ln w="47625">
                <a:solidFill>
                  <a:srgbClr val="FF0066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3200" b="1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矩形 11"/>
            <p:cNvSpPr>
              <a:spLocks noChangeArrowheads="1"/>
            </p:cNvSpPr>
            <p:nvPr/>
          </p:nvSpPr>
          <p:spPr bwMode="auto">
            <a:xfrm>
              <a:off x="4968154" y="5141578"/>
              <a:ext cx="9364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NH</a:t>
              </a:r>
              <a:r>
                <a:rPr lang="en-US" altLang="zh-CN" sz="3200" b="1" baseline="-250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endParaRPr lang="zh-CN" altLang="en-US" sz="32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15210" y="1866264"/>
            <a:ext cx="7345045" cy="1473893"/>
            <a:chOff x="1327" y="3008"/>
            <a:chExt cx="11567" cy="2321"/>
          </a:xfrm>
        </p:grpSpPr>
        <p:grpSp>
          <p:nvGrpSpPr>
            <p:cNvPr id="45" name="Group 8"/>
            <p:cNvGrpSpPr/>
            <p:nvPr/>
          </p:nvGrpSpPr>
          <p:grpSpPr bwMode="auto">
            <a:xfrm>
              <a:off x="1327" y="3769"/>
              <a:ext cx="3690" cy="1429"/>
              <a:chOff x="288" y="1728"/>
              <a:chExt cx="1632" cy="526"/>
            </a:xfrm>
          </p:grpSpPr>
          <p:sp>
            <p:nvSpPr>
              <p:cNvPr id="46" name="Text Box 9"/>
              <p:cNvSpPr txBox="1">
                <a:spLocks noChangeArrowheads="1"/>
              </p:cNvSpPr>
              <p:nvPr/>
            </p:nvSpPr>
            <p:spPr bwMode="auto">
              <a:xfrm>
                <a:off x="288" y="1728"/>
                <a:ext cx="1632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-CH-COOH</a:t>
                </a:r>
                <a:endParaRPr lang="en-US" altLang="zh-CN" sz="2400" b="1" dirty="0">
                  <a:solidFill>
                    <a:schemeClr val="tx1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Line 10"/>
              <p:cNvSpPr>
                <a:spLocks noChangeShapeType="1"/>
              </p:cNvSpPr>
              <p:nvPr/>
            </p:nvSpPr>
            <p:spPr bwMode="auto">
              <a:xfrm>
                <a:off x="737" y="1938"/>
                <a:ext cx="0" cy="96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Text Box 11"/>
              <p:cNvSpPr txBox="1">
                <a:spLocks noChangeArrowheads="1"/>
              </p:cNvSpPr>
              <p:nvPr/>
            </p:nvSpPr>
            <p:spPr bwMode="auto">
              <a:xfrm>
                <a:off x="627" y="1987"/>
                <a:ext cx="768" cy="2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en-US" altLang="zh-CN" sz="2400" b="1" baseline="-25000" dirty="0">
                  <a:solidFill>
                    <a:schemeClr val="tx1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组合 3"/>
            <p:cNvGrpSpPr/>
            <p:nvPr/>
          </p:nvGrpSpPr>
          <p:grpSpPr>
            <a:xfrm>
              <a:off x="4131" y="3783"/>
              <a:ext cx="2328" cy="1546"/>
              <a:chOff x="3862537" y="2771129"/>
              <a:chExt cx="1971026" cy="1308657"/>
            </a:xfrm>
          </p:grpSpPr>
          <p:grpSp>
            <p:nvGrpSpPr>
              <p:cNvPr id="41" name="Group 3"/>
              <p:cNvGrpSpPr/>
              <p:nvPr/>
            </p:nvGrpSpPr>
            <p:grpSpPr bwMode="auto">
              <a:xfrm>
                <a:off x="3862537" y="2771129"/>
                <a:ext cx="1971026" cy="1308657"/>
                <a:chOff x="201" y="699"/>
                <a:chExt cx="1214" cy="643"/>
              </a:xfrm>
            </p:grpSpPr>
            <p:sp>
              <p:nvSpPr>
                <p:cNvPr id="42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201" y="699"/>
                  <a:ext cx="1214" cy="3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r>
                    <a:rPr lang="en-US" altLang="zh-CN" sz="2400" b="1" dirty="0">
                      <a:solidFill>
                        <a:schemeClr val="tx1"/>
                      </a:solidFill>
                      <a:latin typeface="+mn-ea"/>
                      <a:cs typeface="Times New Roman" panose="02020603050405020304" pitchFamily="18" charset="0"/>
                    </a:rPr>
                    <a:t>NH</a:t>
                  </a:r>
                  <a:r>
                    <a:rPr lang="en-US" altLang="zh-CN" sz="2400" b="1" baseline="-25000" dirty="0">
                      <a:solidFill>
                        <a:schemeClr val="tx1"/>
                      </a:solidFill>
                      <a:latin typeface="+mn-ea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en-US" sz="2400" b="1" dirty="0">
                      <a:solidFill>
                        <a:schemeClr val="tx1"/>
                      </a:solidFill>
                      <a:latin typeface="+mn-ea"/>
                      <a:cs typeface="Times New Roman" panose="02020603050405020304" pitchFamily="18" charset="0"/>
                    </a:rPr>
                    <a:t>－</a:t>
                  </a:r>
                  <a:r>
                    <a:rPr lang="en-US" altLang="zh-CN" sz="2400" b="1" dirty="0">
                      <a:solidFill>
                        <a:schemeClr val="tx1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CH</a:t>
                  </a:r>
                  <a:r>
                    <a:rPr lang="en-US" altLang="zh-CN" sz="2400" b="1" baseline="-25000" dirty="0">
                      <a:solidFill>
                        <a:schemeClr val="tx1"/>
                      </a:solidFill>
                      <a:latin typeface="+mn-ea"/>
                      <a:ea typeface="+mn-ea"/>
                      <a:cs typeface="Times New Roman" panose="02020603050405020304" pitchFamily="18" charset="0"/>
                    </a:rPr>
                    <a:t>2</a:t>
                  </a:r>
                  <a:endPara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57" y="1125"/>
                  <a:ext cx="768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fontAlgn="base">
                    <a:spcBef>
                      <a:spcPct val="5000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8E163E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" name="Line 10"/>
              <p:cNvSpPr>
                <a:spLocks noChangeShapeType="1"/>
              </p:cNvSpPr>
              <p:nvPr/>
            </p:nvSpPr>
            <p:spPr bwMode="auto">
              <a:xfrm>
                <a:off x="4919633" y="3222879"/>
                <a:ext cx="0" cy="22081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4702650" y="3320200"/>
                <a:ext cx="1063406" cy="613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COOH</a:t>
                </a:r>
                <a:endParaRPr lang="en-US" altLang="zh-CN" sz="2400" b="1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7219" y="3008"/>
              <a:ext cx="4574" cy="2203"/>
              <a:chOff x="6764541" y="2160175"/>
              <a:chExt cx="3872635" cy="1865271"/>
            </a:xfrm>
          </p:grpSpPr>
          <p:sp>
            <p:nvSpPr>
              <p:cNvPr id="50" name="Text Box 9"/>
              <p:cNvSpPr txBox="1">
                <a:spLocks noChangeArrowheads="1"/>
              </p:cNvSpPr>
              <p:nvPr/>
            </p:nvSpPr>
            <p:spPr bwMode="auto">
              <a:xfrm>
                <a:off x="6764541" y="2774347"/>
                <a:ext cx="3124200" cy="613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-CH-C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－</a:t>
                </a:r>
                <a:endParaRPr lang="zh-CN" altLang="en-US" sz="2400" b="1" dirty="0">
                  <a:solidFill>
                    <a:schemeClr val="tx1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8724649" y="2715245"/>
                <a:ext cx="1912527" cy="613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NH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－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CH</a:t>
                </a:r>
                <a:r>
                  <a: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en-US" altLang="zh-CN" sz="2400" b="1" baseline="-25000" dirty="0">
                  <a:solidFill>
                    <a:schemeClr val="tx1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Line 10"/>
              <p:cNvSpPr>
                <a:spLocks noChangeShapeType="1"/>
              </p:cNvSpPr>
              <p:nvPr/>
            </p:nvSpPr>
            <p:spPr bwMode="auto">
              <a:xfrm>
                <a:off x="8312143" y="2669999"/>
                <a:ext cx="0" cy="22081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Line 10"/>
              <p:cNvSpPr>
                <a:spLocks noChangeShapeType="1"/>
              </p:cNvSpPr>
              <p:nvPr/>
            </p:nvSpPr>
            <p:spPr bwMode="auto">
              <a:xfrm>
                <a:off x="8384215" y="2669999"/>
                <a:ext cx="0" cy="22081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8102402" y="2160175"/>
                <a:ext cx="448731" cy="613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O</a:t>
                </a:r>
                <a:endParaRPr lang="en-US" altLang="zh-CN" sz="2400" b="1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Line 10"/>
              <p:cNvSpPr>
                <a:spLocks noChangeShapeType="1"/>
              </p:cNvSpPr>
              <p:nvPr/>
            </p:nvSpPr>
            <p:spPr bwMode="auto">
              <a:xfrm>
                <a:off x="7640626" y="3229989"/>
                <a:ext cx="0" cy="22081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 Box 11"/>
              <p:cNvSpPr txBox="1">
                <a:spLocks noChangeArrowheads="1"/>
              </p:cNvSpPr>
              <p:nvPr/>
            </p:nvSpPr>
            <p:spPr bwMode="auto">
              <a:xfrm>
                <a:off x="7445618" y="3329660"/>
                <a:ext cx="1470212" cy="613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5000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8E163E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400" b="1" baseline="-250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en-US" altLang="zh-CN" sz="2400" b="1" baseline="-25000" dirty="0">
                  <a:solidFill>
                    <a:schemeClr val="tx1"/>
                  </a:solidFill>
                  <a:latin typeface="+mn-ea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>
                <a:off x="9777749" y="3202559"/>
                <a:ext cx="0" cy="22081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100">
                  <a:solidFill>
                    <a:schemeClr val="accent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9573461" y="3388284"/>
                <a:ext cx="1063408" cy="6371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dirty="0">
                    <a:solidFill>
                      <a:schemeClr val="tx1"/>
                    </a:solidFill>
                    <a:latin typeface="+mn-ea"/>
                    <a:cs typeface="Times New Roman" panose="02020603050405020304" pitchFamily="18" charset="0"/>
                  </a:rPr>
                  <a:t>COOH</a:t>
                </a:r>
                <a:endParaRPr lang="en-US" altLang="zh-CN" sz="2400" b="1" dirty="0">
                  <a:solidFill>
                    <a:schemeClr val="tx1"/>
                  </a:solidFill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矩形 60"/>
            <p:cNvSpPr/>
            <p:nvPr/>
          </p:nvSpPr>
          <p:spPr>
            <a:xfrm>
              <a:off x="8811" y="3076"/>
              <a:ext cx="1516" cy="1264"/>
            </a:xfrm>
            <a:prstGeom prst="rect">
              <a:avLst/>
            </a:prstGeom>
            <a:noFill/>
            <a:ln w="31750">
              <a:solidFill>
                <a:srgbClr val="DA1F2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" b="1">
                <a:solidFill>
                  <a:schemeClr val="tx1"/>
                </a:solidFill>
              </a:endParaRPr>
            </a:p>
          </p:txBody>
        </p:sp>
        <p:cxnSp>
          <p:nvCxnSpPr>
            <p:cNvPr id="64" name="直接箭头连接符 63"/>
            <p:cNvCxnSpPr/>
            <p:nvPr/>
          </p:nvCxnSpPr>
          <p:spPr>
            <a:xfrm flipV="1">
              <a:off x="6066" y="4038"/>
              <a:ext cx="1218" cy="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11056" y="3697"/>
              <a:ext cx="183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1"/>
                  </a:solidFill>
                </a:rPr>
                <a:t>+ H</a:t>
              </a:r>
              <a:r>
                <a:rPr lang="en-US" altLang="zh-CN" sz="2400" b="1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O</a:t>
              </a:r>
              <a:endParaRPr lang="en-US" altLang="zh-C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671" y="3780"/>
              <a:ext cx="6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tx1"/>
                  </a:solidFill>
                </a:rPr>
                <a:t>+</a:t>
              </a:r>
              <a:endParaRPr lang="en-US" altLang="zh-CN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27622" y="3356246"/>
            <a:ext cx="249247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酸脱羟基氨脱氢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095212" y="1239156"/>
            <a:ext cx="106796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肽键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44524" y="4444583"/>
            <a:ext cx="686625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相对分子质量在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10000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以上的多肽，称为蛋白质。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847215" y="1123315"/>
            <a:ext cx="3403600" cy="41719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氨基酸怎样形成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蛋白质？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63107" y="1699309"/>
            <a:ext cx="19408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形成</a:t>
            </a: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肽链</a:t>
            </a:r>
            <a:endParaRPr lang="zh-CN" altLang="en-US" sz="24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1991614" y="3931811"/>
            <a:ext cx="63722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根据氨基酸分子数的多少叫二肽、三肽</a:t>
            </a:r>
            <a:r>
              <a:rPr kumimoji="1"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</a:t>
            </a:r>
            <a:r>
              <a:rPr kumimoji="1"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endParaRPr kumimoji="1"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31615" y="547370"/>
            <a:ext cx="41935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构成蛋白质的基石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氨基酸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" grpId="0"/>
      <p:bldP spid="67" grpId="0"/>
      <p:bldP spid="6" grpId="0"/>
      <p:bldP spid="7" grpId="0" bldLvl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8261339" y="3311318"/>
            <a:ext cx="1236245" cy="1236245"/>
            <a:chOff x="521794" y="3579312"/>
            <a:chExt cx="1648326" cy="1648326"/>
          </a:xfrm>
        </p:grpSpPr>
        <p:sp>
          <p:nvSpPr>
            <p:cNvPr id="40" name="椭圆 39"/>
            <p:cNvSpPr/>
            <p:nvPr/>
          </p:nvSpPr>
          <p:spPr>
            <a:xfrm>
              <a:off x="521794" y="3579312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638071" y="4111087"/>
              <a:ext cx="1415772" cy="613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激素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050293" y="3726194"/>
            <a:ext cx="1236245" cy="1236245"/>
            <a:chOff x="2477166" y="3579312"/>
            <a:chExt cx="1648326" cy="1648326"/>
          </a:xfrm>
        </p:grpSpPr>
        <p:sp>
          <p:nvSpPr>
            <p:cNvPr id="35" name="椭圆 34"/>
            <p:cNvSpPr/>
            <p:nvPr/>
          </p:nvSpPr>
          <p:spPr>
            <a:xfrm>
              <a:off x="2477166" y="3579312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003811" y="4111087"/>
              <a:ext cx="595036" cy="613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酶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472385" y="2896442"/>
            <a:ext cx="1236245" cy="1236245"/>
            <a:chOff x="4432538" y="3579312"/>
            <a:chExt cx="1648326" cy="1648326"/>
          </a:xfrm>
        </p:grpSpPr>
        <p:sp>
          <p:nvSpPr>
            <p:cNvPr id="36" name="椭圆 35"/>
            <p:cNvSpPr/>
            <p:nvPr/>
          </p:nvSpPr>
          <p:spPr>
            <a:xfrm>
              <a:off x="4432538" y="3579312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4548815" y="4111087"/>
              <a:ext cx="1415773" cy="1106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血红素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839247" y="4141070"/>
            <a:ext cx="1236245" cy="1236245"/>
            <a:chOff x="8152512" y="3640544"/>
            <a:chExt cx="1648326" cy="1648326"/>
          </a:xfrm>
        </p:grpSpPr>
        <p:sp>
          <p:nvSpPr>
            <p:cNvPr id="37" name="椭圆 36"/>
            <p:cNvSpPr/>
            <p:nvPr/>
          </p:nvSpPr>
          <p:spPr>
            <a:xfrm>
              <a:off x="8152512" y="3640544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8473973" y="4172319"/>
              <a:ext cx="1005404" cy="1106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肌肉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628201" y="4555946"/>
            <a:ext cx="1236245" cy="1236245"/>
            <a:chOff x="10107884" y="3640544"/>
            <a:chExt cx="1648326" cy="1648326"/>
          </a:xfrm>
        </p:grpSpPr>
        <p:sp>
          <p:nvSpPr>
            <p:cNvPr id="38" name="椭圆 37"/>
            <p:cNvSpPr/>
            <p:nvPr/>
          </p:nvSpPr>
          <p:spPr>
            <a:xfrm>
              <a:off x="10107884" y="3640544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429345" y="4172319"/>
              <a:ext cx="1005404" cy="1106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指甲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417155" y="4970820"/>
            <a:ext cx="1236245" cy="1236245"/>
            <a:chOff x="12063256" y="3640544"/>
            <a:chExt cx="1648326" cy="1648326"/>
          </a:xfrm>
        </p:grpSpPr>
        <p:sp>
          <p:nvSpPr>
            <p:cNvPr id="39" name="椭圆 38"/>
            <p:cNvSpPr/>
            <p:nvPr/>
          </p:nvSpPr>
          <p:spPr>
            <a:xfrm>
              <a:off x="12063256" y="3640544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2384717" y="4172319"/>
              <a:ext cx="1005404" cy="1106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头发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0683432" y="2481566"/>
            <a:ext cx="1236244" cy="1413045"/>
            <a:chOff x="6387910" y="3579312"/>
            <a:chExt cx="1648326" cy="1884060"/>
          </a:xfrm>
        </p:grpSpPr>
        <p:sp>
          <p:nvSpPr>
            <p:cNvPr id="47" name="椭圆 46"/>
            <p:cNvSpPr/>
            <p:nvPr/>
          </p:nvSpPr>
          <p:spPr>
            <a:xfrm>
              <a:off x="6387910" y="3579312"/>
              <a:ext cx="1648326" cy="164832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6504186" y="3864865"/>
              <a:ext cx="1415773" cy="15985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免疫</a:t>
              </a:r>
              <a:endPara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球蛋白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9" name="矩形: 圆角 48"/>
          <p:cNvSpPr/>
          <p:nvPr/>
        </p:nvSpPr>
        <p:spPr>
          <a:xfrm>
            <a:off x="8415379" y="4696858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调节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7202234" y="5113541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催化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矩形: 圆角 50"/>
          <p:cNvSpPr/>
          <p:nvPr/>
        </p:nvSpPr>
        <p:spPr>
          <a:xfrm>
            <a:off x="9628526" y="4280175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运输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矩形: 圆角 51"/>
          <p:cNvSpPr/>
          <p:nvPr/>
        </p:nvSpPr>
        <p:spPr>
          <a:xfrm>
            <a:off x="10841671" y="3863493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免疫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5989088" y="5530224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运动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矩形: 圆角 53"/>
          <p:cNvSpPr/>
          <p:nvPr/>
        </p:nvSpPr>
        <p:spPr>
          <a:xfrm>
            <a:off x="3562796" y="6363588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保护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4775942" y="5946906"/>
            <a:ext cx="944964" cy="4359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保护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立方体 62"/>
          <p:cNvSpPr/>
          <p:nvPr/>
        </p:nvSpPr>
        <p:spPr>
          <a:xfrm>
            <a:off x="8651240" y="331470"/>
            <a:ext cx="3181350" cy="504825"/>
          </a:xfrm>
          <a:prstGeom prst="cube">
            <a:avLst>
              <a:gd name="adj" fmla="val 9127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生命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体中的蛋白质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6782625" y="5753675"/>
            <a:ext cx="5409436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人体内各种各样的蛋白质达十几万种！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恩格斯说：“没有蛋白质就没有生命！”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-1102" t="15628" r="1251" b="12670"/>
          <a:stretch>
            <a:fillRect/>
          </a:stretch>
        </p:blipFill>
        <p:spPr>
          <a:xfrm>
            <a:off x="0" y="151765"/>
            <a:ext cx="8517890" cy="3924300"/>
          </a:xfrm>
          <a:prstGeom prst="flowChartDocumen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03070" y="404495"/>
            <a:ext cx="260032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蛋白质的性质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74825" y="1555115"/>
            <a:ext cx="7568565" cy="1080098"/>
            <a:chOff x="2768828" y="1408468"/>
            <a:chExt cx="9006284" cy="1440076"/>
          </a:xfrm>
        </p:grpSpPr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2768828" y="1577746"/>
              <a:ext cx="9006284" cy="127079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蛋白质</a:t>
              </a: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+H</a:t>
              </a:r>
              <a:r>
                <a:rPr lang="en-US" altLang="zh-CN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                 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多肽</a:t>
              </a:r>
              <a:r>
                <a:rPr lang="en-US" altLang="zh-CN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           </a:t>
              </a: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氨基酸</a:t>
              </a:r>
              <a:endPara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4" name="Line 18"/>
            <p:cNvSpPr>
              <a:spLocks noChangeShapeType="1"/>
            </p:cNvSpPr>
            <p:nvPr/>
          </p:nvSpPr>
          <p:spPr bwMode="auto">
            <a:xfrm flipV="1">
              <a:off x="5236306" y="1850483"/>
              <a:ext cx="1871663" cy="0"/>
            </a:xfrm>
            <a:prstGeom prst="line">
              <a:avLst/>
            </a:prstGeom>
            <a:noFill/>
            <a:ln w="47625">
              <a:solidFill>
                <a:srgbClr val="0070C0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 sz="240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5236306" y="1408468"/>
              <a:ext cx="2103438" cy="5316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酸、碱、酶</a:t>
              </a:r>
              <a:endPara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V="1">
              <a:off x="8147948" y="1850483"/>
              <a:ext cx="1871663" cy="0"/>
            </a:xfrm>
            <a:prstGeom prst="line">
              <a:avLst/>
            </a:prstGeom>
            <a:noFill/>
            <a:ln w="47625">
              <a:solidFill>
                <a:srgbClr val="0070C0"/>
              </a:solidFill>
              <a:round/>
              <a:tailEnd type="stealth" w="lg" len="lg"/>
            </a:ln>
          </p:spPr>
          <p:txBody>
            <a:bodyPr/>
            <a:lstStyle/>
            <a:p>
              <a:endParaRPr lang="zh-CN" altLang="en-US" sz="2400">
                <a:solidFill>
                  <a:srgbClr val="0070C0"/>
                </a:solidFill>
                <a:latin typeface="+mn-ea"/>
              </a:endParaRP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8244221" y="1408468"/>
              <a:ext cx="1502833" cy="53168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继续水解</a:t>
              </a:r>
              <a:endPara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858010" y="2837815"/>
            <a:ext cx="113093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2673985" y="2703830"/>
            <a:ext cx="294830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胃蛋白酶和胰蛋白酶</a:t>
            </a:r>
            <a:endParaRPr kumimoji="1"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102610" y="3049905"/>
            <a:ext cx="113093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水解</a:t>
            </a:r>
            <a:endParaRPr kumimoji="1"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4947920" y="2854325"/>
            <a:ext cx="26828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多种</a:t>
            </a:r>
            <a:r>
              <a:rPr kumimoji="1"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α-</a:t>
            </a:r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氨基酸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7172960" y="2178685"/>
            <a:ext cx="1512570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重新合成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人体蛋白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6948805" y="3172460"/>
            <a:ext cx="2207895" cy="82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构成和修补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kumimoji="1"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人体各种组织</a:t>
            </a:r>
            <a:endParaRPr kumimoji="1"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flipV="1">
            <a:off x="2773045" y="3049270"/>
            <a:ext cx="2436495" cy="635"/>
          </a:xfrm>
          <a:prstGeom prst="line">
            <a:avLst/>
          </a:prstGeom>
          <a:noFill/>
          <a:ln w="47625">
            <a:solidFill>
              <a:srgbClr val="0070C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 sz="240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flipV="1">
            <a:off x="6653530" y="2611120"/>
            <a:ext cx="583565" cy="382905"/>
          </a:xfrm>
          <a:prstGeom prst="line">
            <a:avLst/>
          </a:prstGeom>
          <a:noFill/>
          <a:ln w="47625">
            <a:solidFill>
              <a:srgbClr val="0070C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 sz="240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>
            <a:off x="6653530" y="3144520"/>
            <a:ext cx="583565" cy="382905"/>
          </a:xfrm>
          <a:prstGeom prst="line">
            <a:avLst/>
          </a:prstGeom>
          <a:noFill/>
          <a:ln w="47625">
            <a:solidFill>
              <a:srgbClr val="0070C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 sz="240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1315" y="908685"/>
            <a:ext cx="399097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、蛋白质的水解反应</a:t>
            </a:r>
            <a:endParaRPr lang="zh-CN" altLang="en-US" sz="2800" b="1" dirty="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31315" y="3717290"/>
            <a:ext cx="372745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、蛋白质的特征反应</a:t>
            </a:r>
            <a:endParaRPr lang="zh-CN" altLang="en-US" sz="2800" b="1" dirty="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631315" y="4220845"/>
            <a:ext cx="872744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45720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浓硝酸能使含苯环的蛋白质颜色</a:t>
            </a: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变黄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630680" y="5383530"/>
            <a:ext cx="560641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marL="457200" indent="-457200" algn="just">
              <a:lnSpc>
                <a:spcPct val="150000"/>
              </a:lnSpc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蛋白质被灼烧时，有烧焦羽毛的气味。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135505" y="4725035"/>
            <a:ext cx="324040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可用于鉴别部分蛋白质。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459345" y="5351145"/>
            <a:ext cx="4999355" cy="5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可用于鉴别羊毛或蚕丝织物的真伪。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10"/>
          <p:cNvGrpSpPr/>
          <p:nvPr/>
        </p:nvGrpSpPr>
        <p:grpSpPr bwMode="auto">
          <a:xfrm>
            <a:off x="6599555" y="4220845"/>
            <a:ext cx="2172335" cy="1086485"/>
            <a:chOff x="340" y="1207"/>
            <a:chExt cx="2979" cy="2994"/>
          </a:xfrm>
        </p:grpSpPr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1519" y="2659"/>
              <a:ext cx="59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p>
              <a:endParaRPr lang="zh-CN" altLang="en-US" sz="2800" b="1">
                <a:latin typeface="Times New Roman" panose="02020603050405020304" pitchFamily="18" charset="0"/>
                <a:ea typeface="微软雅黑" panose="020B0503020204020204" charset="-122"/>
              </a:endParaRPr>
            </a:p>
          </p:txBody>
        </p:sp>
        <p:pic>
          <p:nvPicPr>
            <p:cNvPr id="28" name="Picture 4" descr="蛋白质的颜色反应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207"/>
              <a:ext cx="2979" cy="2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utoUpdateAnimBg="0" build="p"/>
      <p:bldP spid="29" grpId="0" autoUpdateAnimBg="0" build="p"/>
      <p:bldP spid="30" grpId="0" autoUpdateAnimBg="0" build="p"/>
      <p:bldP spid="31" grpId="0" autoUpdateAnimBg="0" build="p"/>
      <p:bldP spid="33" grpId="0" autoUpdateAnimBg="0" uiExpand="1" build="p"/>
      <p:bldP spid="35" grpId="0" autoUpdateAnimBg="0" uiExpand="1" build="p"/>
      <p:bldP spid="36" grpId="0" bldLvl="0" animBg="1"/>
      <p:bldP spid="37" grpId="0" bldLvl="0" animBg="1"/>
      <p:bldP spid="38" grpId="0" bldLvl="0" animBg="1"/>
      <p:bldP spid="9" grpId="0"/>
      <p:bldP spid="10" grpId="0"/>
      <p:bldP spid="11" grpId="0"/>
      <p:bldP spid="1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703705" y="764540"/>
            <a:ext cx="232092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蛋白质的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性质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1950" y="1268730"/>
            <a:ext cx="31330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、蛋白质的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盐析</a:t>
            </a:r>
            <a:endParaRPr lang="zh-CN" altLang="en-US" sz="2400" b="1" dirty="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Picture 2" descr="E:\马玉娜\马玉娜\2017\同步\步步高\化学\化学 人教 必修2 马玉娜\新建文件夹\3-60.tif"/>
          <p:cNvPicPr>
            <a:picLocks noChangeAspect="1" noChangeArrowheads="1"/>
          </p:cNvPicPr>
          <p:nvPr/>
        </p:nvPicPr>
        <p:blipFill>
          <a:blip r:embed="rId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2966085"/>
            <a:ext cx="4039235" cy="276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1631315" y="1772920"/>
            <a:ext cx="8044815" cy="247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蛋白质溶液中加入某些浓的无机盐溶液后，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可以降低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其溶解度，使之析出，此过程为盐析。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盐析是可逆过程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可用于分离和提纯蛋白质。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703070" y="4436745"/>
            <a:ext cx="3698875" cy="41719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蛋白质的盐析是什么</a:t>
            </a: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变化？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5505" y="5012690"/>
            <a:ext cx="2316480" cy="5708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</a:pPr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盐析是物理变化</a:t>
            </a:r>
            <a:endParaRPr lang="zh-CN" altLang="en-US" sz="24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4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-504825" y="1314853"/>
            <a:ext cx="6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3" name="Group 4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27446" y="1072712"/>
          <a:ext cx="10336696" cy="4023200"/>
        </p:xfrm>
        <a:graphic>
          <a:graphicData uri="http://schemas.openxmlformats.org/drawingml/2006/table">
            <a:tbl>
              <a:tblPr/>
              <a:tblGrid>
                <a:gridCol w="2204809"/>
                <a:gridCol w="2761619"/>
                <a:gridCol w="2496471"/>
                <a:gridCol w="2873797"/>
              </a:tblGrid>
              <a:tr h="12296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化合物</a:t>
                      </a: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占人体质量的百分数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/%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化合物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占人体质量的百分数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/%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6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蛋白质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18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无机盐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6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油脂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水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67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79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糖类</a:t>
                      </a:r>
                      <a:endParaRPr kumimoji="0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0" lang="en-US" altLang="zh-CN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altLang="zh-CN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其他</a:t>
                      </a: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T="45700" marB="457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55"/>
          <p:cNvSpPr txBox="1">
            <a:spLocks noChangeArrowheads="1"/>
          </p:cNvSpPr>
          <p:nvPr/>
        </p:nvSpPr>
        <p:spPr bwMode="auto">
          <a:xfrm>
            <a:off x="4030319" y="157604"/>
            <a:ext cx="6445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人体内主要物质含量</a:t>
            </a:r>
            <a:endParaRPr lang="zh-CN" altLang="en-US" sz="36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15925" y="5564505"/>
            <a:ext cx="11579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8E163E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人们习惯称</a:t>
            </a:r>
            <a:r>
              <a:rPr lang="zh-CN" altLang="en-US" sz="3200" b="1" dirty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糖类、油脂、蛋白质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为动物性和植物性食物中的基本营养物质。</a:t>
            </a:r>
            <a:endParaRPr lang="zh-CN" altLang="en-US" sz="32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8415" y="596265"/>
            <a:ext cx="5167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7-9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：蛋白质的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变性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3380" y="1378585"/>
            <a:ext cx="8661400" cy="439991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0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）向盛有鸡蛋清溶液的试管中加入几滴酷酸铅溶液，观察现象。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）向盛有鸡蛋清溶液的试管中滴入几滴浓硝酸，加热，观察现象。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0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）在酒精灯的火焰上分别灼烧一小段头发和丝织品，小心地闻气味。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6718" t="28425" r="10175" b="20452"/>
          <a:stretch>
            <a:fillRect/>
          </a:stretch>
        </p:blipFill>
        <p:spPr>
          <a:xfrm>
            <a:off x="9167495" y="982980"/>
            <a:ext cx="2673350" cy="16408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34565" y="2014220"/>
            <a:ext cx="557847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71755">
              <a:lnSpc>
                <a:spcPct val="100000"/>
              </a:lnSpc>
            </a:pPr>
            <a:r>
              <a:rPr lang="zh-CN" altLang="en-US" sz="28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加醋酸铅</a:t>
            </a:r>
            <a:r>
              <a:rPr lang="zh-CN" altLang="zh-CN" sz="28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鸡蛋清</a:t>
            </a:r>
            <a:r>
              <a:rPr lang="zh-CN" altLang="en-US" sz="28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沉淀</a:t>
            </a:r>
            <a:r>
              <a:rPr lang="zh-CN" altLang="zh-CN" sz="28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，凝结的鸡蛋清放入蒸馏水中</a:t>
            </a:r>
            <a:r>
              <a:rPr lang="zh-CN" altLang="en-US" sz="2800" b="1" kern="1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不溶解。</a:t>
            </a:r>
            <a:endParaRPr lang="zh-CN" altLang="en-US" sz="2800" b="1" kern="1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10471" r="3202" b="642"/>
          <a:stretch>
            <a:fillRect/>
          </a:stretch>
        </p:blipFill>
        <p:spPr bwMode="auto">
          <a:xfrm>
            <a:off x="9341485" y="3124200"/>
            <a:ext cx="2499360" cy="14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1288295" y="3863101"/>
            <a:ext cx="7643734" cy="830010"/>
            <a:chOff x="-618728" y="1631423"/>
            <a:chExt cx="10736910" cy="830010"/>
          </a:xfrm>
        </p:grpSpPr>
        <p:sp>
          <p:nvSpPr>
            <p:cNvPr id="6" name="矩形 5"/>
            <p:cNvSpPr>
              <a:spLocks noChangeArrowheads="1"/>
            </p:cNvSpPr>
            <p:nvPr/>
          </p:nvSpPr>
          <p:spPr bwMode="auto">
            <a:xfrm>
              <a:off x="1738517" y="1631423"/>
              <a:ext cx="837966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marL="342900" indent="-342900"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浓硝酸使蛋白质颜色变黄</a:t>
              </a:r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。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-618728" y="1724198"/>
              <a:ext cx="3658308" cy="737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kumimoji="1" lang="zh-CN" altLang="en-US" sz="28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颜色反应：</a:t>
              </a:r>
              <a:endParaRPr kumimoji="1"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234565" y="5589270"/>
            <a:ext cx="810450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蛋白质被灼烧时，有烧焦羽毛的气味。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9167495" y="4911090"/>
            <a:ext cx="3025140" cy="1568450"/>
          </a:xfrm>
          <a:prstGeom prst="rect">
            <a:avLst/>
          </a:prstGeom>
          <a:ln w="38100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以上两个反应均可用于鉴别部分蛋白质 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多用灼烧法鉴别羊毛或蚕丝织物的真伪。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488950" y="2924810"/>
            <a:ext cx="8780145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鸡蛋清溶液受热达到一定温度就会凝结了，这种凝结是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不可逆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的，这种变化就是</a:t>
            </a:r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蛋白质的变性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 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57225" y="1340485"/>
            <a:ext cx="5299710" cy="1484630"/>
            <a:chOff x="435" y="2111"/>
            <a:chExt cx="8346" cy="233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" y="2111"/>
              <a:ext cx="3508" cy="2339"/>
            </a:xfrm>
            <a:prstGeom prst="rect">
              <a:avLst/>
            </a:prstGeom>
            <a:ln w="57150">
              <a:solidFill>
                <a:srgbClr val="008EDE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" y="2111"/>
              <a:ext cx="3508" cy="2339"/>
            </a:xfrm>
            <a:prstGeom prst="rect">
              <a:avLst/>
            </a:prstGeom>
            <a:ln w="57150">
              <a:solidFill>
                <a:srgbClr val="008EDE"/>
              </a:solidFill>
            </a:ln>
          </p:spPr>
        </p:pic>
        <p:sp>
          <p:nvSpPr>
            <p:cNvPr id="5" name="右箭头 5"/>
            <p:cNvSpPr/>
            <p:nvPr/>
          </p:nvSpPr>
          <p:spPr bwMode="auto">
            <a:xfrm>
              <a:off x="4252" y="3018"/>
              <a:ext cx="714" cy="374"/>
            </a:xfrm>
            <a:prstGeom prst="rightArrow">
              <a:avLst/>
            </a:prstGeom>
            <a:solidFill>
              <a:srgbClr val="0070C0"/>
            </a:solidFill>
            <a:ln w="19050" cap="flat" cmpd="sng" algn="ctr">
              <a:solidFill>
                <a:srgbClr val="0264A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2000" sy="102000" algn="ctr" rotWithShape="0">
                <a:srgbClr val="000000">
                  <a:alpha val="39999"/>
                </a:srgbClr>
              </a:outerShdw>
            </a:effectLst>
          </p:spPr>
          <p:txBody>
            <a:bodyPr vert="horz" wrap="square" lIns="68580" tIns="34290" rIns="68580" bIns="34290" numCol="1" rtlCol="0" anchor="ctr" anchorCtr="0" compatLnSpc="1"/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21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矩形 10"/>
          <p:cNvSpPr/>
          <p:nvPr/>
        </p:nvSpPr>
        <p:spPr>
          <a:xfrm>
            <a:off x="632460" y="188595"/>
            <a:ext cx="232092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蛋白质的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性质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0705" y="692785"/>
            <a:ext cx="313309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、蛋白质的</a:t>
            </a:r>
            <a:r>
              <a:rPr lang="zh-CN" altLang="en-US" sz="2400" b="1" dirty="0">
                <a:solidFill>
                  <a:srgbClr val="0070C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变性</a:t>
            </a:r>
            <a:endParaRPr lang="zh-CN" altLang="en-US" sz="2400" b="1" dirty="0">
              <a:solidFill>
                <a:srgbClr val="0070C0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55930" y="3932555"/>
            <a:ext cx="8758555" cy="2609850"/>
            <a:chOff x="118" y="6193"/>
            <a:chExt cx="13793" cy="41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EFCFD"/>
                </a:clrFrom>
                <a:clrTo>
                  <a:srgbClr val="FEFC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6" r="9941"/>
            <a:stretch>
              <a:fillRect/>
            </a:stretch>
          </p:blipFill>
          <p:spPr>
            <a:xfrm>
              <a:off x="10602" y="6193"/>
              <a:ext cx="1983" cy="2803"/>
            </a:xfrm>
            <a:prstGeom prst="rect">
              <a:avLst/>
            </a:prstGeom>
            <a:solidFill>
              <a:srgbClr val="0099FF">
                <a:alpha val="62000"/>
              </a:srgbClr>
            </a:solidFill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26" t="3968" r="16690" b="33488"/>
            <a:stretch>
              <a:fillRect/>
            </a:stretch>
          </p:blipFill>
          <p:spPr>
            <a:xfrm>
              <a:off x="549" y="6193"/>
              <a:ext cx="1807" cy="280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0" t="5034" r="45685" b="5868"/>
            <a:stretch>
              <a:fillRect/>
            </a:stretch>
          </p:blipFill>
          <p:spPr>
            <a:xfrm>
              <a:off x="7033" y="6196"/>
              <a:ext cx="2158" cy="2807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18" y="9142"/>
              <a:ext cx="2781" cy="1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spcBef>
                  <a:spcPts val="0"/>
                </a:spcBef>
              </a:pPr>
              <a:r>
                <a:rPr lang="zh-CN" altLang="en-US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紫外线</a:t>
              </a:r>
              <a:endParaRPr lang="en-US" altLang="zh-CN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spcBef>
                  <a:spcPts val="0"/>
                </a:spcBef>
              </a:pPr>
              <a:r>
                <a:rPr lang="en-US" altLang="zh-CN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X</a:t>
              </a:r>
              <a:r>
                <a:rPr lang="zh-CN" altLang="en-US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射线照射</a:t>
              </a:r>
              <a:endPara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588" y="9142"/>
              <a:ext cx="3169" cy="1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zh-CN" altLang="en-US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铅、铜、汞等重金属盐类</a:t>
              </a:r>
              <a:endPara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193" y="9142"/>
              <a:ext cx="3718" cy="1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zh-CN" altLang="en-US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酒精、甲醛、甲酸、苯等有机物</a:t>
              </a:r>
              <a:endPara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53"/>
            <a:stretch>
              <a:fillRect/>
            </a:stretch>
          </p:blipFill>
          <p:spPr>
            <a:xfrm>
              <a:off x="3528" y="6193"/>
              <a:ext cx="2115" cy="2802"/>
            </a:xfrm>
            <a:prstGeom prst="rect">
              <a:avLst/>
            </a:prstGeom>
            <a:solidFill>
              <a:srgbClr val="0099FF">
                <a:alpha val="25000"/>
              </a:srgbClr>
            </a:solidFill>
          </p:spPr>
        </p:pic>
        <p:sp>
          <p:nvSpPr>
            <p:cNvPr id="20" name="矩形 19"/>
            <p:cNvSpPr/>
            <p:nvPr/>
          </p:nvSpPr>
          <p:spPr>
            <a:xfrm>
              <a:off x="3322" y="9142"/>
              <a:ext cx="2781" cy="116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spcBef>
                  <a:spcPts val="0"/>
                </a:spcBef>
              </a:pPr>
              <a:r>
                <a:rPr lang="zh-CN" altLang="en-US" sz="21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强酸、强碱 强氧化剂</a:t>
              </a:r>
              <a:endParaRPr lang="zh-CN" altLang="en-US" sz="21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0810" y="188595"/>
            <a:ext cx="2753360" cy="530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5460" y="188595"/>
            <a:ext cx="232092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蛋白质的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9605" y="908685"/>
            <a:ext cx="7981315" cy="3263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三、油脂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24069" y="1704324"/>
            <a:ext cx="11582399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ts val="13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Tx/>
              <a:buNone/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前面学习过糖类，糖吃多了，人会发胖，由于能量的过剩，就会转化成一种更高能量的物质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------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油脂。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9168" y="3638468"/>
            <a:ext cx="2935356" cy="2935356"/>
          </a:xfrm>
          <a:prstGeom prst="rect">
            <a:avLst/>
          </a:prstGeom>
        </p:spPr>
      </p:pic>
      <p:pic>
        <p:nvPicPr>
          <p:cNvPr id="9" name="Picture 3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94" y="3544670"/>
            <a:ext cx="3434269" cy="263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75" y="3692083"/>
            <a:ext cx="2738586" cy="292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659058"/>
            <a:ext cx="3074504" cy="500179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油脂的成分</a:t>
            </a:r>
            <a:endParaRPr lang="zh-CN" altLang="en-US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62610" y="1594300"/>
            <a:ext cx="11105320" cy="147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油脂是由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元素组成的，其定义是高级脂肪酸和甘油酯化反应生成的酯。</a:t>
            </a:r>
            <a:endParaRPr lang="zh-CN" altLang="en-US" sz="3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Group 8"/>
          <p:cNvGrpSpPr/>
          <p:nvPr/>
        </p:nvGrpSpPr>
        <p:grpSpPr bwMode="auto">
          <a:xfrm>
            <a:off x="1020485" y="3547906"/>
            <a:ext cx="3240088" cy="3242426"/>
            <a:chOff x="612" y="890"/>
            <a:chExt cx="2041" cy="2042"/>
          </a:xfrm>
        </p:grpSpPr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612" y="1289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111" y="129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1474" y="1289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065" y="890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1973" y="129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929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>
              <a:off x="1791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1338" y="1480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1020" y="1616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247" y="116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292" y="116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612" y="1878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1"/>
            <p:cNvSpPr>
              <a:spLocks noChangeArrowheads="1"/>
            </p:cNvSpPr>
            <p:nvPr/>
          </p:nvSpPr>
          <p:spPr bwMode="auto">
            <a:xfrm>
              <a:off x="1111" y="188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1474" y="188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1065" y="1515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1973" y="188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929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1791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>
              <a:off x="1338" y="206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1020" y="2251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1247" y="175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Line 30"/>
            <p:cNvSpPr>
              <a:spLocks noChangeShapeType="1"/>
            </p:cNvSpPr>
            <p:nvPr/>
          </p:nvSpPr>
          <p:spPr bwMode="auto">
            <a:xfrm>
              <a:off x="1292" y="1752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1"/>
            <p:cNvSpPr>
              <a:spLocks noChangeArrowheads="1"/>
            </p:cNvSpPr>
            <p:nvPr/>
          </p:nvSpPr>
          <p:spPr bwMode="auto">
            <a:xfrm>
              <a:off x="612" y="2468"/>
              <a:ext cx="40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2"/>
            <p:cNvSpPr>
              <a:spLocks noChangeArrowheads="1"/>
            </p:cNvSpPr>
            <p:nvPr/>
          </p:nvSpPr>
          <p:spPr bwMode="auto">
            <a:xfrm>
              <a:off x="1111" y="2478"/>
              <a:ext cx="317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3"/>
            <p:cNvSpPr>
              <a:spLocks noChangeArrowheads="1"/>
            </p:cNvSpPr>
            <p:nvPr/>
          </p:nvSpPr>
          <p:spPr bwMode="auto">
            <a:xfrm>
              <a:off x="1474" y="246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1065" y="2100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O</a:t>
              </a:r>
              <a:endPara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5"/>
            <p:cNvSpPr>
              <a:spLocks noChangeArrowheads="1"/>
            </p:cNvSpPr>
            <p:nvPr/>
          </p:nvSpPr>
          <p:spPr bwMode="auto">
            <a:xfrm>
              <a:off x="1973" y="2468"/>
              <a:ext cx="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altLang="zh-CN" sz="2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Line 36"/>
            <p:cNvSpPr>
              <a:spLocks noChangeShapeType="1"/>
            </p:cNvSpPr>
            <p:nvPr/>
          </p:nvSpPr>
          <p:spPr bwMode="auto">
            <a:xfrm>
              <a:off x="929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1791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1338" y="2659"/>
              <a:ext cx="22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Line 39"/>
            <p:cNvSpPr>
              <a:spLocks noChangeShapeType="1"/>
            </p:cNvSpPr>
            <p:nvPr/>
          </p:nvSpPr>
          <p:spPr bwMode="auto">
            <a:xfrm>
              <a:off x="1020" y="2932"/>
              <a:ext cx="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1247" y="2341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>
              <a:off x="1292" y="2341"/>
              <a:ext cx="0" cy="18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Line 42"/>
            <p:cNvSpPr>
              <a:spLocks noChangeShapeType="1"/>
            </p:cNvSpPr>
            <p:nvPr/>
          </p:nvSpPr>
          <p:spPr bwMode="auto">
            <a:xfrm>
              <a:off x="2109" y="1570"/>
              <a:ext cx="0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2109" y="2160"/>
              <a:ext cx="0" cy="36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931508" y="3547906"/>
            <a:ext cx="6955681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R</a:t>
            </a:r>
            <a:r>
              <a:rPr lang="en-US" altLang="zh-CN" sz="3200" b="1" baseline="-2500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3200" b="1" baseline="-2500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R</a:t>
            </a:r>
            <a:r>
              <a:rPr lang="en-US" altLang="zh-CN" sz="3200" b="1" baseline="-25000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代表饱和烃基或不饱和烃基，它们可以相同，也可以不同。相同时称为单甘油酯，不同时称为混甘油酯。</a:t>
            </a:r>
            <a:endParaRPr lang="zh-CN" altLang="en-US" sz="32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35654" y="591831"/>
            <a:ext cx="4306888" cy="797110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油脂的分类</a:t>
            </a:r>
            <a:endParaRPr lang="zh-CN" altLang="en-US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AutoShape 2"/>
          <p:cNvSpPr/>
          <p:nvPr/>
        </p:nvSpPr>
        <p:spPr bwMode="auto">
          <a:xfrm>
            <a:off x="2634288" y="2903574"/>
            <a:ext cx="431800" cy="2448492"/>
          </a:xfrm>
          <a:prstGeom prst="leftBrace">
            <a:avLst>
              <a:gd name="adj1" fmla="val 47243"/>
              <a:gd name="adj2" fmla="val 50000"/>
            </a:avLst>
          </a:prstGeom>
          <a:noFill/>
          <a:ln w="38100">
            <a:solidFill>
              <a:srgbClr val="00CCFF"/>
            </a:solidFill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39113" y="2687624"/>
            <a:ext cx="86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油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39114" y="4648639"/>
            <a:ext cx="792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脂肪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/>
          <p:nvPr/>
        </p:nvSpPr>
        <p:spPr bwMode="auto">
          <a:xfrm>
            <a:off x="3858252" y="2182681"/>
            <a:ext cx="288925" cy="1657734"/>
          </a:xfrm>
          <a:prstGeom prst="leftBrace">
            <a:avLst>
              <a:gd name="adj1" fmla="val 47802"/>
              <a:gd name="adj2" fmla="val 50000"/>
            </a:avLst>
          </a:prstGeom>
          <a:noFill/>
          <a:ln w="38100">
            <a:solidFill>
              <a:srgbClr val="00CCFF"/>
            </a:solidFill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AutoShape 6"/>
          <p:cNvSpPr/>
          <p:nvPr/>
        </p:nvSpPr>
        <p:spPr bwMode="auto">
          <a:xfrm>
            <a:off x="3785227" y="4504145"/>
            <a:ext cx="433387" cy="1513237"/>
          </a:xfrm>
          <a:prstGeom prst="leftBrace">
            <a:avLst>
              <a:gd name="adj1" fmla="val 29090"/>
              <a:gd name="adj2" fmla="val 50000"/>
            </a:avLst>
          </a:prstGeom>
          <a:noFill/>
          <a:ln w="38100">
            <a:solidFill>
              <a:srgbClr val="00CCFF"/>
            </a:solidFill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218614" y="3011548"/>
            <a:ext cx="4032250" cy="94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如：菜籽油、花生油、豆油、棉籽油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218614" y="4248386"/>
            <a:ext cx="4176713" cy="51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动物油脂呈固态，称脂肪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278939" y="5601361"/>
            <a:ext cx="3527425" cy="51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如：猪油、牛油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008571" y="3119524"/>
            <a:ext cx="615553" cy="223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属于酯类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971110" y="3670513"/>
            <a:ext cx="615553" cy="80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油脂</a:t>
            </a:r>
            <a:endParaRPr lang="zh-CN" altLang="en-US" sz="2800" b="1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112027" y="1933775"/>
            <a:ext cx="3433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含有不饱和键：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C=C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4236076" y="4929693"/>
            <a:ext cx="29883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只有饱和键：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C-C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AutoShape 11"/>
          <p:cNvSpPr/>
          <p:nvPr/>
        </p:nvSpPr>
        <p:spPr bwMode="auto">
          <a:xfrm>
            <a:off x="8364713" y="2774449"/>
            <a:ext cx="647700" cy="2592987"/>
          </a:xfrm>
          <a:prstGeom prst="rightBrace">
            <a:avLst>
              <a:gd name="adj1" fmla="val 33354"/>
              <a:gd name="adj2" fmla="val 50000"/>
            </a:avLst>
          </a:prstGeom>
          <a:noFill/>
          <a:ln w="38100">
            <a:solidFill>
              <a:srgbClr val="00CCFF"/>
            </a:solidFill>
            <a:rou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sz="2800" b="1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utoUpdateAnimBg="0"/>
      <p:bldP spid="6" grpId="0" autoUpdateAnimBg="0"/>
      <p:bldP spid="7" grpId="0" animBg="1" autoUpdateAnimBg="0"/>
      <p:bldP spid="8" grpId="0" animBg="1" autoUpdateAnimBg="0"/>
      <p:bldP spid="9" grpId="0" autoUpdateAnimBg="0"/>
      <p:bldP spid="10" grpId="0" autoUpdateAnimBg="0"/>
      <p:bldP spid="11" grpId="0" autoUpdateAnimBg="0"/>
      <p:bldP spid="12" grpId="0" autoUpdateAnimBg="0"/>
      <p:bldP spid="14" grpId="0"/>
      <p:bldP spid="16" grpId="0"/>
      <p:bldP spid="1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711835" y="481965"/>
            <a:ext cx="1087882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3200" b="1">
                <a:ea typeface="宋体" panose="02010600030101010101" pitchFamily="2" charset="-122"/>
              </a:rPr>
              <a:t>油脂的性质</a:t>
            </a:r>
            <a:r>
              <a:rPr 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(1) </a:t>
            </a:r>
            <a:r>
              <a:rPr lang="zh-CN" sz="3200" b="1">
                <a:ea typeface="宋体" panose="02010600030101010101" pitchFamily="2" charset="-122"/>
              </a:rPr>
              <a:t>物理性质：在室温下，植物油通常呈</a:t>
            </a:r>
            <a:r>
              <a:rPr lang="en-US" sz="3200" b="1" u="sng">
                <a:latin typeface="Times New Roman" panose="02020603050405020304" pitchFamily="18" charset="0"/>
                <a:ea typeface="宋体" panose="02010600030101010101" pitchFamily="2" charset="-122"/>
              </a:rPr>
              <a:t>     </a:t>
            </a:r>
            <a:r>
              <a:rPr lang="zh-CN" sz="3200" b="1">
                <a:ea typeface="宋体" panose="02010600030101010101" pitchFamily="2" charset="-122"/>
              </a:rPr>
              <a:t>，动物油脂通常呈</a:t>
            </a:r>
            <a:r>
              <a:rPr lang="en-US" sz="3200" b="1" u="sng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zh-CN" sz="3200" b="1">
                <a:ea typeface="宋体" panose="02010600030101010101" pitchFamily="2" charset="-122"/>
              </a:rPr>
              <a:t>，密度比水</a:t>
            </a:r>
            <a:r>
              <a:rPr lang="en-US" sz="3200" b="1" u="sng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zh-CN" sz="3200" b="1">
                <a:ea typeface="宋体" panose="02010600030101010101" pitchFamily="2" charset="-122"/>
              </a:rPr>
              <a:t>，黏度较大，</a:t>
            </a:r>
            <a:r>
              <a:rPr lang="en-US" sz="3200" b="1" u="sng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sz="3200" b="1">
                <a:ea typeface="宋体" panose="02010600030101010101" pitchFamily="2" charset="-122"/>
              </a:rPr>
              <a:t>溶于水，易溶于</a:t>
            </a:r>
            <a:r>
              <a:rPr lang="en-US" sz="3200" b="1" u="sng"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zh-CN" sz="3200" b="1">
                <a:ea typeface="宋体" panose="02010600030101010101" pitchFamily="2" charset="-122"/>
              </a:rPr>
              <a:t>。</a:t>
            </a:r>
            <a:r>
              <a:rPr 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(2) </a:t>
            </a:r>
            <a:r>
              <a:rPr lang="zh-CN" sz="3200" b="1">
                <a:ea typeface="宋体" panose="02010600030101010101" pitchFamily="2" charset="-122"/>
              </a:rPr>
              <a:t>化学性质</a:t>
            </a:r>
            <a:endParaRPr lang="zh-CN" altLang="en-US" sz="3200" b="1">
              <a:ea typeface="宋体" panose="02010600030101010101" pitchFamily="2" charset="-122"/>
            </a:endParaRPr>
          </a:p>
        </p:txBody>
      </p:sp>
      <p:pic>
        <p:nvPicPr>
          <p:cNvPr id="2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37150" y="3057525"/>
            <a:ext cx="3519170" cy="332486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712029" y="4182074"/>
            <a:ext cx="1001864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油酸甘油酯</a:t>
            </a:r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结构简式：</a:t>
            </a:r>
            <a:endParaRPr kumimoji="1"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性质？</a:t>
            </a:r>
            <a:endParaRPr kumimoji="1"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474489" y="3152861"/>
            <a:ext cx="8266534" cy="1892738"/>
            <a:chOff x="1527498" y="3769876"/>
            <a:chExt cx="8266534" cy="1892738"/>
          </a:xfrm>
        </p:grpSpPr>
        <p:grpSp>
          <p:nvGrpSpPr>
            <p:cNvPr id="4" name="Group 4"/>
            <p:cNvGrpSpPr/>
            <p:nvPr/>
          </p:nvGrpSpPr>
          <p:grpSpPr bwMode="auto">
            <a:xfrm>
              <a:off x="1527498" y="3769876"/>
              <a:ext cx="5559427" cy="1853041"/>
              <a:chOff x="276" y="1323"/>
              <a:chExt cx="3502" cy="1167"/>
            </a:xfrm>
          </p:grpSpPr>
          <p:grpSp>
            <p:nvGrpSpPr>
              <p:cNvPr id="5" name="Group 5"/>
              <p:cNvGrpSpPr/>
              <p:nvPr/>
            </p:nvGrpSpPr>
            <p:grpSpPr bwMode="auto">
              <a:xfrm>
                <a:off x="276" y="1323"/>
                <a:ext cx="1704" cy="1167"/>
                <a:chOff x="276" y="1323"/>
                <a:chExt cx="1704" cy="1167"/>
              </a:xfrm>
            </p:grpSpPr>
            <p:sp>
              <p:nvSpPr>
                <p:cNvPr id="12" name="Rectangle 6"/>
                <p:cNvSpPr>
                  <a:spLocks noChangeArrowheads="1"/>
                </p:cNvSpPr>
                <p:nvPr/>
              </p:nvSpPr>
              <p:spPr bwMode="auto">
                <a:xfrm>
                  <a:off x="291" y="1323"/>
                  <a:ext cx="168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17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33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COOCH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Rectangle 7"/>
                <p:cNvSpPr>
                  <a:spLocks noChangeArrowheads="1"/>
                </p:cNvSpPr>
                <p:nvPr/>
              </p:nvSpPr>
              <p:spPr bwMode="auto">
                <a:xfrm>
                  <a:off x="276" y="2160"/>
                  <a:ext cx="168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17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33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COOCH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kumimoji="1" lang="en-US" altLang="zh-CN" sz="2800" b="1" baseline="-25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ctangle 8"/>
                <p:cNvSpPr>
                  <a:spLocks noChangeArrowheads="1"/>
                </p:cNvSpPr>
                <p:nvPr/>
              </p:nvSpPr>
              <p:spPr bwMode="auto">
                <a:xfrm>
                  <a:off x="297" y="1752"/>
                  <a:ext cx="1613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17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:r>
                    <a:rPr kumimoji="1" lang="en-US" altLang="zh-CN" sz="2800" b="1" baseline="-250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33</a:t>
                  </a:r>
                  <a:r>
                    <a:rPr kumimoji="1" lang="en-US" altLang="zh-CN" sz="2800" b="1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COOCH</a:t>
                  </a:r>
                  <a:endPara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Line 9"/>
                <p:cNvSpPr>
                  <a:spLocks noChangeShapeType="1"/>
                </p:cNvSpPr>
                <p:nvPr/>
              </p:nvSpPr>
              <p:spPr bwMode="auto">
                <a:xfrm>
                  <a:off x="1556" y="1571"/>
                  <a:ext cx="0" cy="22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Line 10"/>
                <p:cNvSpPr>
                  <a:spLocks noChangeShapeType="1"/>
                </p:cNvSpPr>
                <p:nvPr/>
              </p:nvSpPr>
              <p:spPr bwMode="auto">
                <a:xfrm>
                  <a:off x="1556" y="2003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6" name="Rectangle 11"/>
              <p:cNvSpPr>
                <a:spLocks noChangeArrowheads="1"/>
              </p:cNvSpPr>
              <p:nvPr/>
            </p:nvSpPr>
            <p:spPr bwMode="auto">
              <a:xfrm>
                <a:off x="1898" y="1777"/>
                <a:ext cx="24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tabLst>
                    <a:tab pos="228600" algn="l"/>
                  </a:tabLst>
                </a:pPr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endParaRPr kumimoji="1" lang="en-US" altLang="zh-C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 12"/>
              <p:cNvSpPr>
                <a:spLocks noChangeArrowheads="1"/>
              </p:cNvSpPr>
              <p:nvPr/>
            </p:nvSpPr>
            <p:spPr bwMode="auto">
              <a:xfrm>
                <a:off x="2125" y="1776"/>
                <a:ext cx="594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 H</a:t>
                </a:r>
                <a:r>
                  <a:rPr kumimoji="1" lang="en-US" altLang="zh-CN" sz="2800" b="1" baseline="-25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en-US" altLang="zh-CN" sz="2800" b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" name="Group 13"/>
              <p:cNvGrpSpPr/>
              <p:nvPr/>
            </p:nvGrpSpPr>
            <p:grpSpPr bwMode="auto">
              <a:xfrm>
                <a:off x="2526" y="1583"/>
                <a:ext cx="1252" cy="660"/>
                <a:chOff x="2526" y="1583"/>
                <a:chExt cx="1252" cy="660"/>
              </a:xfrm>
            </p:grpSpPr>
            <p:sp>
              <p:nvSpPr>
                <p:cNvPr id="9" name="Line 14"/>
                <p:cNvSpPr>
                  <a:spLocks noChangeShapeType="1"/>
                </p:cNvSpPr>
                <p:nvPr/>
              </p:nvSpPr>
              <p:spPr bwMode="auto">
                <a:xfrm>
                  <a:off x="2599" y="1934"/>
                  <a:ext cx="11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Rectangle 15"/>
                <p:cNvSpPr>
                  <a:spLocks noChangeArrowheads="1"/>
                </p:cNvSpPr>
                <p:nvPr/>
              </p:nvSpPr>
              <p:spPr bwMode="auto">
                <a:xfrm>
                  <a:off x="2652" y="1583"/>
                  <a:ext cx="854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r>
                    <a:rPr kumimoji="1" lang="zh-CN" alt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催化剂 </a:t>
                  </a:r>
                  <a:endPara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ctangle 16"/>
                <p:cNvSpPr>
                  <a:spLocks noChangeArrowheads="1"/>
                </p:cNvSpPr>
                <p:nvPr/>
              </p:nvSpPr>
              <p:spPr bwMode="auto">
                <a:xfrm>
                  <a:off x="2526" y="1913"/>
                  <a:ext cx="1252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tabLst>
                      <a:tab pos="228600" algn="l"/>
                    </a:tabLst>
                  </a:pPr>
                  <a:r>
                    <a:rPr kumimoji="1" lang="zh-CN" altLang="en-US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加热、加压</a:t>
                  </a:r>
                  <a:endParaRPr kumimoji="1"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8" name="Group 17"/>
            <p:cNvGrpSpPr/>
            <p:nvPr/>
          </p:nvGrpSpPr>
          <p:grpSpPr bwMode="auto">
            <a:xfrm>
              <a:off x="7087344" y="3841330"/>
              <a:ext cx="2706688" cy="1821284"/>
              <a:chOff x="3878" y="1368"/>
              <a:chExt cx="1705" cy="1147"/>
            </a:xfrm>
          </p:grpSpPr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3894" y="1368"/>
                <a:ext cx="168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8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COOCH</a:t>
                </a:r>
                <a:r>
                  <a:rPr kumimoji="1" lang="en-US" altLang="zh-CN" sz="28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en-US" altLang="zh-CN" sz="2800" b="1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894" y="1776"/>
                <a:ext cx="1613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8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baseline="-25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kumimoji="1" lang="en-US" altLang="zh-CN" sz="2800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COOCH</a:t>
                </a:r>
                <a:endParaRPr kumimoji="1" lang="en-US" altLang="zh-CN" sz="2800" b="1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3878" y="2185"/>
                <a:ext cx="168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kumimoji="1" lang="en-US" altLang="zh-CN" sz="2800" b="1" baseline="-25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800" b="1" baseline="-25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kumimoji="1" lang="en-US" altLang="zh-CN" sz="2800" b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COOCH</a:t>
                </a:r>
                <a:r>
                  <a:rPr kumimoji="1" lang="en-US" altLang="zh-CN" sz="2800" b="1" baseline="-25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kumimoji="1" lang="en-US" altLang="zh-CN" sz="2800" b="1" baseline="-2500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Line 21"/>
              <p:cNvSpPr>
                <a:spLocks noChangeShapeType="1"/>
              </p:cNvSpPr>
              <p:nvPr/>
            </p:nvSpPr>
            <p:spPr bwMode="auto">
              <a:xfrm>
                <a:off x="5193" y="1616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Line 22"/>
              <p:cNvSpPr>
                <a:spLocks noChangeShapeType="1"/>
              </p:cNvSpPr>
              <p:nvPr/>
            </p:nvSpPr>
            <p:spPr bwMode="auto">
              <a:xfrm>
                <a:off x="5193" y="2024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TextBox 9"/>
          <p:cNvSpPr txBox="1"/>
          <p:nvPr/>
        </p:nvSpPr>
        <p:spPr>
          <a:xfrm>
            <a:off x="66388" y="707361"/>
            <a:ext cx="764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氢化反应（加成反应、硬化反应）：</a:t>
            </a:r>
            <a:endParaRPr lang="zh-CN" altLang="en-US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02365" y="1728826"/>
            <a:ext cx="11118573" cy="1077218"/>
            <a:chOff x="1527497" y="1492717"/>
            <a:chExt cx="8312810" cy="1077218"/>
          </a:xfrm>
        </p:grpSpPr>
        <p:sp>
          <p:nvSpPr>
            <p:cNvPr id="3" name="TextBox 5"/>
            <p:cNvSpPr txBox="1">
              <a:spLocks noChangeArrowheads="1"/>
            </p:cNvSpPr>
            <p:nvPr/>
          </p:nvSpPr>
          <p:spPr bwMode="auto">
            <a:xfrm>
              <a:off x="1527497" y="1937887"/>
              <a:ext cx="831281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油</a:t>
              </a:r>
              <a:r>
                <a:rPr lang="en-US" altLang="zh-CN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+H</a:t>
              </a:r>
              <a:r>
                <a:rPr lang="en-US" altLang="zh-CN" sz="3200" b="1" baseline="-25000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            </a:t>
              </a:r>
              <a:r>
                <a: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脂肪（固态），人造脂肪（硬化油）</a:t>
              </a:r>
              <a:endPara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6" name="组合 9"/>
            <p:cNvGrpSpPr/>
            <p:nvPr/>
          </p:nvGrpSpPr>
          <p:grpSpPr bwMode="auto">
            <a:xfrm>
              <a:off x="2475640" y="1492717"/>
              <a:ext cx="2029007" cy="1077218"/>
              <a:chOff x="1620020" y="4125074"/>
              <a:chExt cx="2029021" cy="1076978"/>
            </a:xfrm>
          </p:grpSpPr>
          <p:cxnSp>
            <p:nvCxnSpPr>
              <p:cNvPr id="47" name="直接箭头连接符 46"/>
              <p:cNvCxnSpPr/>
              <p:nvPr/>
            </p:nvCxnSpPr>
            <p:spPr>
              <a:xfrm>
                <a:off x="1857355" y="4929199"/>
                <a:ext cx="1071571" cy="15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8"/>
              <p:cNvSpPr txBox="1">
                <a:spLocks noChangeArrowheads="1"/>
              </p:cNvSpPr>
              <p:nvPr/>
            </p:nvSpPr>
            <p:spPr bwMode="auto">
              <a:xfrm>
                <a:off x="1620020" y="4125074"/>
                <a:ext cx="2029021" cy="1076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dirty="0"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一定条件下</a:t>
                </a:r>
                <a:endParaRPr lang="zh-CN" altLang="en-US" sz="3200" b="1" dirty="0"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9" name="TextBox 30"/>
          <p:cNvSpPr txBox="1">
            <a:spLocks noChangeArrowheads="1"/>
          </p:cNvSpPr>
          <p:nvPr/>
        </p:nvSpPr>
        <p:spPr bwMode="auto">
          <a:xfrm>
            <a:off x="1086679" y="5366349"/>
            <a:ext cx="100186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硬化油性质稳定，不易变质，便于运输，可用于制造肥皂、脂肪酸、甘油、人造奶油等。</a:t>
            </a:r>
            <a:endParaRPr lang="zh-CN" altLang="en-US" sz="32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l="3367" b="28944"/>
          <a:stretch>
            <a:fillRect/>
          </a:stretch>
        </p:blipFill>
        <p:spPr>
          <a:xfrm>
            <a:off x="2004060" y="0"/>
            <a:ext cx="4445635" cy="677100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rcRect l="3902" t="70222"/>
          <a:stretch>
            <a:fillRect/>
          </a:stretch>
        </p:blipFill>
        <p:spPr>
          <a:xfrm>
            <a:off x="6723380" y="1759585"/>
            <a:ext cx="4472305" cy="2870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589210"/>
            <a:ext cx="6683375" cy="725655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皂化反应：</a:t>
            </a:r>
            <a:endParaRPr lang="zh-CN" altLang="en-US" sz="36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78229" y="1496248"/>
            <a:ext cx="9759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油脂在碱性条件下，生成高级脂肪酸盐和甘油的反应。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715861" y="2355890"/>
            <a:ext cx="8020495" cy="1723390"/>
            <a:chOff x="1715861" y="2355890"/>
            <a:chExt cx="8020495" cy="1723390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1715861" y="2355890"/>
              <a:ext cx="4051451" cy="1651382"/>
              <a:chOff x="164" y="1207"/>
              <a:chExt cx="2405" cy="1040"/>
            </a:xfrm>
          </p:grpSpPr>
          <p:sp>
            <p:nvSpPr>
              <p:cNvPr id="7" name="Line 5"/>
              <p:cNvSpPr>
                <a:spLocks noChangeShapeType="1"/>
              </p:cNvSpPr>
              <p:nvPr/>
            </p:nvSpPr>
            <p:spPr bwMode="auto">
              <a:xfrm flipV="1">
                <a:off x="2274" y="1787"/>
                <a:ext cx="29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" name="Group 6"/>
              <p:cNvGrpSpPr/>
              <p:nvPr/>
            </p:nvGrpSpPr>
            <p:grpSpPr bwMode="auto">
              <a:xfrm>
                <a:off x="164" y="1207"/>
                <a:ext cx="2190" cy="1040"/>
                <a:chOff x="164" y="1207"/>
                <a:chExt cx="2190" cy="1040"/>
              </a:xfrm>
            </p:grpSpPr>
            <p:grpSp>
              <p:nvGrpSpPr>
                <p:cNvPr id="9" name="Group 7"/>
                <p:cNvGrpSpPr/>
                <p:nvPr/>
              </p:nvGrpSpPr>
              <p:grpSpPr bwMode="auto">
                <a:xfrm>
                  <a:off x="164" y="1207"/>
                  <a:ext cx="1446" cy="1040"/>
                  <a:chOff x="60" y="1207"/>
                  <a:chExt cx="1446" cy="1040"/>
                </a:xfrm>
              </p:grpSpPr>
              <p:sp>
                <p:nvSpPr>
                  <p:cNvPr id="1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60" y="1207"/>
                    <a:ext cx="144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>
                    <a:spAutoFit/>
                  </a:bodyPr>
                  <a:lstStyle/>
                  <a:p>
                    <a:pPr algn="ctr"/>
                    <a:r>
                      <a:rPr kumimoji="1" lang="en-US" altLang="zh-C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kumimoji="1" lang="en-US" altLang="zh-CN" sz="24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</a:t>
                    </a:r>
                    <a:r>
                      <a:rPr kumimoji="1" lang="en-US" altLang="zh-C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r>
                      <a:rPr kumimoji="1" lang="en-US" altLang="zh-CN" sz="24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</a:t>
                    </a:r>
                    <a:r>
                      <a:rPr kumimoji="1" lang="en-US" altLang="zh-CN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COOCH</a:t>
                    </a:r>
                    <a:r>
                      <a:rPr kumimoji="1" lang="en-US" altLang="zh-CN" sz="2400" b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kumimoji="1" lang="en-US" altLang="zh-C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85" y="1959"/>
                    <a:ext cx="1366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kumimoji="1" lang="en-US" altLang="zh-CN" sz="2400" b="1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</a:t>
                    </a:r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r>
                      <a:rPr kumimoji="1" lang="en-US" altLang="zh-CN" sz="2400" b="1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</a:t>
                    </a:r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COOCH</a:t>
                    </a:r>
                    <a:r>
                      <a:rPr kumimoji="1" lang="en-US" altLang="zh-CN" sz="2400" b="1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endParaRPr kumimoji="1" lang="en-US" altLang="zh-CN" sz="2400" b="1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97" y="1590"/>
                    <a:ext cx="1305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  <a:r>
                      <a:rPr kumimoji="1" lang="en-US" altLang="zh-CN" sz="2400" b="1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</a:t>
                    </a:r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</a:t>
                    </a:r>
                    <a:r>
                      <a:rPr kumimoji="1" lang="en-US" altLang="zh-CN" sz="2400" b="1" baseline="-250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</a:t>
                    </a:r>
                    <a:r>
                      <a:rPr kumimoji="1" lang="en-US" altLang="zh-C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COOCH</a:t>
                    </a:r>
                    <a:endPara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1427"/>
                    <a:ext cx="0" cy="20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157" y="1795"/>
                    <a:ext cx="0" cy="20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" name="Rectangle 13"/>
                <p:cNvSpPr>
                  <a:spLocks noChangeArrowheads="1"/>
                </p:cNvSpPr>
                <p:nvPr/>
              </p:nvSpPr>
              <p:spPr bwMode="auto">
                <a:xfrm>
                  <a:off x="1480" y="1617"/>
                  <a:ext cx="21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tabLst>
                      <a:tab pos="228600" algn="l"/>
                    </a:tabLst>
                  </a:pPr>
                  <a:r>
                    <a:rPr kumimoji="1" lang="en-US" altLang="zh-C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</a:t>
                  </a:r>
                  <a:endPara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ctangle 14"/>
                <p:cNvSpPr>
                  <a:spLocks noChangeArrowheads="1"/>
                </p:cNvSpPr>
                <p:nvPr/>
              </p:nvSpPr>
              <p:spPr bwMode="auto">
                <a:xfrm>
                  <a:off x="1608" y="1617"/>
                  <a:ext cx="74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r>
                    <a:rPr kumimoji="1" lang="en-US" altLang="zh-C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3NaOH</a:t>
                  </a:r>
                  <a:endParaRPr kumimoji="1" lang="en-US" altLang="zh-CN" sz="2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7" name="Group 15"/>
            <p:cNvGrpSpPr/>
            <p:nvPr/>
          </p:nvGrpSpPr>
          <p:grpSpPr bwMode="auto">
            <a:xfrm>
              <a:off x="5877144" y="2588272"/>
              <a:ext cx="3859212" cy="1491008"/>
              <a:chOff x="3107" y="1298"/>
              <a:chExt cx="2431" cy="939"/>
            </a:xfrm>
          </p:grpSpPr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3107" y="1616"/>
                <a:ext cx="142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3C</a:t>
                </a:r>
                <a:r>
                  <a:rPr kumimoji="1" lang="en-US" altLang="zh-CN" sz="2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kumimoji="1" lang="en-US" altLang="zh-CN" sz="24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COONa</a:t>
                </a:r>
                <a:endParaRPr kumimoji="1" lang="en-US" altLang="zh-CN" sz="2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" name="Group 17"/>
              <p:cNvGrpSpPr/>
              <p:nvPr/>
            </p:nvGrpSpPr>
            <p:grpSpPr bwMode="auto">
              <a:xfrm>
                <a:off x="4720" y="1298"/>
                <a:ext cx="818" cy="939"/>
                <a:chOff x="4870" y="1298"/>
                <a:chExt cx="818" cy="939"/>
              </a:xfrm>
            </p:grpSpPr>
            <p:sp>
              <p:nvSpPr>
                <p:cNvPr id="21" name="Rectangle 18"/>
                <p:cNvSpPr>
                  <a:spLocks noChangeArrowheads="1"/>
                </p:cNvSpPr>
                <p:nvPr/>
              </p:nvSpPr>
              <p:spPr bwMode="auto">
                <a:xfrm>
                  <a:off x="4922" y="1298"/>
                  <a:ext cx="76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r>
                    <a: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</a:t>
                  </a:r>
                  <a:r>
                    <a:rPr kumimoji="1" lang="en-US" altLang="zh-CN" sz="2400" b="1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</a:t>
                  </a:r>
                  <a:endParaRPr kumimoji="1"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19"/>
                <p:cNvSpPr>
                  <a:spLocks noChangeArrowheads="1"/>
                </p:cNvSpPr>
                <p:nvPr/>
              </p:nvSpPr>
              <p:spPr bwMode="auto">
                <a:xfrm>
                  <a:off x="4922" y="1631"/>
                  <a:ext cx="70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r>
                    <a: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CHOH</a:t>
                  </a:r>
                  <a:endParaRPr kumimoji="1"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Line 20"/>
                <p:cNvSpPr>
                  <a:spLocks noChangeShapeType="1"/>
                </p:cNvSpPr>
                <p:nvPr/>
              </p:nvSpPr>
              <p:spPr bwMode="auto">
                <a:xfrm>
                  <a:off x="5058" y="1541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ectangle 21"/>
                <p:cNvSpPr>
                  <a:spLocks noChangeArrowheads="1"/>
                </p:cNvSpPr>
                <p:nvPr/>
              </p:nvSpPr>
              <p:spPr bwMode="auto">
                <a:xfrm>
                  <a:off x="4870" y="1949"/>
                  <a:ext cx="76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None/>
                  </a:pPr>
                  <a:r>
                    <a: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</a:t>
                  </a:r>
                  <a:r>
                    <a:rPr kumimoji="1" lang="en-US" altLang="zh-CN" sz="2400" b="1" baseline="-250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kumimoji="1" lang="en-US" altLang="zh-CN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OH</a:t>
                  </a:r>
                  <a:endParaRPr kumimoji="1"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Line 22"/>
                <p:cNvSpPr>
                  <a:spLocks noChangeShapeType="1"/>
                </p:cNvSpPr>
                <p:nvPr/>
              </p:nvSpPr>
              <p:spPr bwMode="auto">
                <a:xfrm>
                  <a:off x="5058" y="1858"/>
                  <a:ext cx="0" cy="1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Rectangle 23"/>
              <p:cNvSpPr>
                <a:spLocks noChangeArrowheads="1"/>
              </p:cNvSpPr>
              <p:nvPr/>
            </p:nvSpPr>
            <p:spPr bwMode="auto">
              <a:xfrm>
                <a:off x="4513" y="1569"/>
                <a:ext cx="27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kumimoji="1"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</a:t>
                </a:r>
                <a:endParaRPr kumimoji="1" lang="en-US" altLang="zh-CN" sz="24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1841175" y="4384364"/>
            <a:ext cx="2656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硬脂酸甘油脂</a:t>
            </a:r>
            <a:endParaRPr kumimoji="1"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6075439" y="4384364"/>
            <a:ext cx="2170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硬 脂 酸 钠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8676937" y="4378348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1"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甘油</a:t>
            </a:r>
            <a:endParaRPr kumimoji="1"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03020" y="5436523"/>
            <a:ext cx="11509812" cy="7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 b="1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工业上利用这个反应来制造肥皂。硬脂酸钠是肥皂的有效成分。</a:t>
            </a:r>
            <a:endParaRPr kumimoji="1" lang="zh-CN" altLang="en-US" sz="3200" b="1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21514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一、糖类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50770" y="215265"/>
            <a:ext cx="8097520" cy="1365885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糖类为什么又叫做碳水化合物？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糖类物质分类依据是什么？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葡萄糖和果糖为同分异构体，淀粉和纤维素呢？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-24000" contrast="48000"/>
          </a:blip>
          <a:stretch>
            <a:fillRect/>
          </a:stretch>
        </p:blipFill>
        <p:spPr>
          <a:xfrm>
            <a:off x="2469515" y="1837055"/>
            <a:ext cx="7252335" cy="4731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0" y="708428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小结：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35427" y="1931079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一、糖类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35427" y="3153730"/>
            <a:ext cx="5605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二、蛋白质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41345"/>
          <p:cNvSpPr>
            <a:spLocks noChangeArrowheads="1"/>
          </p:cNvSpPr>
          <p:nvPr/>
        </p:nvSpPr>
        <p:spPr bwMode="auto">
          <a:xfrm>
            <a:off x="1835427" y="4376381"/>
            <a:ext cx="6629400" cy="71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三、油脂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6095" y="332105"/>
            <a:ext cx="2621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什么是糖类？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76095" y="1340485"/>
            <a:ext cx="16281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糖类</a:t>
            </a:r>
            <a:r>
              <a:rPr lang="en-US" altLang="zh-CN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≠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甜味</a:t>
            </a:r>
            <a:endParaRPr lang="zh-CN" altLang="en-US" sz="24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6095" y="3500755"/>
            <a:ext cx="25425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糖类</a:t>
            </a:r>
            <a:r>
              <a:rPr lang="en-US" altLang="zh-CN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≠</a:t>
            </a:r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碳水化合物</a:t>
            </a:r>
            <a:endParaRPr lang="zh-CN" altLang="en-US" sz="24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6095" y="2781300"/>
            <a:ext cx="55429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、没有甜味的也可能是糖。如：纤维素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776095" y="1484630"/>
            <a:ext cx="4979035" cy="1082675"/>
            <a:chOff x="397" y="2338"/>
            <a:chExt cx="7841" cy="1705"/>
          </a:xfrm>
        </p:grpSpPr>
        <p:sp>
          <p:nvSpPr>
            <p:cNvPr id="5" name="文本框 4"/>
            <p:cNvSpPr txBox="1"/>
            <p:nvPr/>
          </p:nvSpPr>
          <p:spPr>
            <a:xfrm>
              <a:off x="397" y="3318"/>
              <a:ext cx="7769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、有甜味的不一定是糖。如：甘油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100" name="图片 99"/>
            <p:cNvPicPr/>
            <p:nvPr/>
          </p:nvPicPr>
          <p:blipFill>
            <a:blip r:embed="rId1"/>
            <a:srcRect l="4633" t="12154" r="4167" b="7872"/>
            <a:stretch>
              <a:fillRect/>
            </a:stretch>
          </p:blipFill>
          <p:spPr>
            <a:xfrm>
              <a:off x="6519" y="2338"/>
              <a:ext cx="1719" cy="94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0" name="组合 19"/>
          <p:cNvGrpSpPr/>
          <p:nvPr/>
        </p:nvGrpSpPr>
        <p:grpSpPr>
          <a:xfrm>
            <a:off x="1776095" y="4023995"/>
            <a:ext cx="4514850" cy="2676525"/>
            <a:chOff x="397" y="6647"/>
            <a:chExt cx="7110" cy="4215"/>
          </a:xfrm>
        </p:grpSpPr>
        <p:sp>
          <p:nvSpPr>
            <p:cNvPr id="7" name="文本框 6"/>
            <p:cNvSpPr txBox="1"/>
            <p:nvPr/>
          </p:nvSpPr>
          <p:spPr>
            <a:xfrm>
              <a:off x="397" y="6647"/>
              <a:ext cx="5307" cy="4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、符合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n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(H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O)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m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的不一定是糖类化合物。如：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乙酸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H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endPara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endPara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、不符合此通式的不一定不是糖类。如：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鼠李糖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C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H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12</a:t>
              </a:r>
              <a:r>
                <a:rPr lang="en-US" altLang="zh-CN" sz="2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O</a:t>
              </a:r>
              <a:r>
                <a:rPr lang="en-US" altLang="zh-CN" sz="24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lum bright="6000"/>
            </a:blip>
            <a:stretch>
              <a:fillRect/>
            </a:stretch>
          </p:blipFill>
          <p:spPr>
            <a:xfrm>
              <a:off x="3231" y="7781"/>
              <a:ext cx="2042" cy="110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lum bright="-12000" contrast="12000"/>
            </a:blip>
            <a:srcRect l="28048" t="43967" r="52211" b="34123"/>
            <a:stretch>
              <a:fillRect/>
            </a:stretch>
          </p:blipFill>
          <p:spPr>
            <a:xfrm>
              <a:off x="5272" y="9369"/>
              <a:ext cx="2235" cy="139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8544560" y="1557020"/>
            <a:ext cx="1240155" cy="1612900"/>
            <a:chOff x="11056" y="2452"/>
            <a:chExt cx="1953" cy="2540"/>
          </a:xfrm>
        </p:grpSpPr>
        <p:pic>
          <p:nvPicPr>
            <p:cNvPr id="101" name="图片 100"/>
            <p:cNvPicPr/>
            <p:nvPr/>
          </p:nvPicPr>
          <p:blipFill>
            <a:blip r:embed="rId4"/>
            <a:srcRect l="31045" t="20688" r="43582" b="55668"/>
            <a:stretch>
              <a:fillRect/>
            </a:stretch>
          </p:blipFill>
          <p:spPr>
            <a:xfrm>
              <a:off x="11056" y="2452"/>
              <a:ext cx="1953" cy="16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11064" y="4267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甘油醛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702040" y="83693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糖类</a:t>
            </a:r>
            <a:endParaRPr lang="zh-CN" altLang="en-US" sz="24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023610" y="3429000"/>
            <a:ext cx="4538345" cy="621665"/>
            <a:chOff x="7086" y="5400"/>
            <a:chExt cx="7147" cy="979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" y="5967"/>
              <a:ext cx="7147" cy="41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2190" y="5400"/>
              <a:ext cx="172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葡萄糖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967980" y="4364990"/>
            <a:ext cx="2160905" cy="1805305"/>
            <a:chOff x="10148" y="6874"/>
            <a:chExt cx="3403" cy="2843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/>
            <a:srcRect l="50010" t="41545" r="40698" b="33776"/>
            <a:stretch>
              <a:fillRect/>
            </a:stretch>
          </p:blipFill>
          <p:spPr>
            <a:xfrm>
              <a:off x="10148" y="6874"/>
              <a:ext cx="1904" cy="2843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2303" y="8689"/>
              <a:ext cx="1248" cy="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</a:rPr>
                <a:t>果糖</a:t>
              </a:r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9192260" y="4580890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solidFill>
                  <a:srgbClr val="0070C0"/>
                </a:solidFill>
              </a:rPr>
              <a:t>羰基（酮类）</a:t>
            </a:r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67530" y="260350"/>
            <a:ext cx="60096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一般是多羟基醛或多羟基酮以及水解能生成它们的物质。</a:t>
            </a:r>
            <a:endParaRPr lang="zh-CN" altLang="en-US" sz="28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12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Idea"/>
          <p:cNvSpPr/>
          <p:nvPr/>
        </p:nvSpPr>
        <p:spPr>
          <a:xfrm>
            <a:off x="1847215" y="3429000"/>
            <a:ext cx="1315085" cy="789305"/>
          </a:xfrm>
          <a:custGeom>
            <a:avLst/>
            <a:gdLst>
              <a:gd name="rtl" fmla="*/ 147947 w 1058933"/>
              <a:gd name="rtt" fmla="*/ 111087 h 542133"/>
              <a:gd name="rtr" fmla="*/ 907947 w 1058933"/>
              <a:gd name="rtb" fmla="*/ 422687 h 542133"/>
            </a:gdLst>
            <a:ahLst/>
            <a:cxnLst/>
            <a:rect l="rtl" t="rtt" r="rtr" b="rtb"/>
            <a:pathLst>
              <a:path w="1058933" h="542133">
                <a:moveTo>
                  <a:pt x="30400" y="0"/>
                </a:moveTo>
                <a:lnTo>
                  <a:pt x="1028533" y="0"/>
                </a:lnTo>
                <a:cubicBezTo>
                  <a:pt x="1048962" y="0"/>
                  <a:pt x="1058933" y="9971"/>
                  <a:pt x="1058933" y="30400"/>
                </a:cubicBezTo>
                <a:lnTo>
                  <a:pt x="1058933" y="511733"/>
                </a:lnTo>
                <a:cubicBezTo>
                  <a:pt x="1058933" y="532162"/>
                  <a:pt x="1048962" y="542133"/>
                  <a:pt x="1028533" y="542133"/>
                </a:cubicBezTo>
                <a:lnTo>
                  <a:pt x="30400" y="542133"/>
                </a:lnTo>
                <a:cubicBezTo>
                  <a:pt x="9971" y="542133"/>
                  <a:pt x="0" y="532162"/>
                  <a:pt x="0" y="511733"/>
                </a:cubicBezTo>
                <a:lnTo>
                  <a:pt x="0" y="30400"/>
                </a:lnTo>
                <a:cubicBezTo>
                  <a:pt x="0" y="9971"/>
                  <a:pt x="9971" y="0"/>
                  <a:pt x="30400" y="0"/>
                </a:cubicBezTo>
                <a:close/>
              </a:path>
            </a:pathLst>
          </a:custGeom>
          <a:solidFill>
            <a:schemeClr val="bg1">
              <a:lumMod val="85000"/>
              <a:alpha val="15000"/>
            </a:schemeClr>
          </a:solidFill>
          <a:ln w="10133" cap="flat">
            <a:solidFill>
              <a:srgbClr val="365B88"/>
            </a:solidFill>
            <a:round/>
          </a:ln>
        </p:spPr>
        <p:txBody>
          <a:bodyPr wrap="none" lIns="0" tIns="0" rIns="0" bIns="16875" rtlCol="0" anchor="ctr"/>
          <a:lstStyle/>
          <a:p>
            <a:pPr algn="ctr">
              <a:lnSpc>
                <a:spcPct val="120000"/>
              </a:lnSpc>
            </a:pPr>
            <a:r>
              <a:rPr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葡萄糖</a:t>
            </a:r>
            <a:endParaRPr sz="2400" dirty="0" err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MainTopic"/>
          <p:cNvSpPr/>
          <p:nvPr/>
        </p:nvSpPr>
        <p:spPr>
          <a:xfrm>
            <a:off x="3608070" y="3084195"/>
            <a:ext cx="1787525" cy="592455"/>
          </a:xfrm>
          <a:custGeom>
            <a:avLst/>
            <a:gdLst>
              <a:gd name="rtl" fmla="*/ 132747 w 1324933"/>
              <a:gd name="rtt" fmla="*/ 57887 h 390133"/>
              <a:gd name="rtr" fmla="*/ 1189147 w 1324933"/>
              <a:gd name="rtb" fmla="*/ 323887 h 390133"/>
            </a:gdLst>
            <a:ahLst/>
            <a:cxnLst/>
            <a:rect l="rtl" t="rtt" r="rtr" b="rtb"/>
            <a:pathLst>
              <a:path w="1324933" h="390133">
                <a:moveTo>
                  <a:pt x="30400" y="0"/>
                </a:moveTo>
                <a:lnTo>
                  <a:pt x="1294533" y="0"/>
                </a:lnTo>
                <a:cubicBezTo>
                  <a:pt x="1314962" y="0"/>
                  <a:pt x="1324933" y="9971"/>
                  <a:pt x="1324933" y="30400"/>
                </a:cubicBezTo>
                <a:lnTo>
                  <a:pt x="1324933" y="359733"/>
                </a:lnTo>
                <a:cubicBezTo>
                  <a:pt x="1324933" y="380162"/>
                  <a:pt x="1314962" y="390133"/>
                  <a:pt x="1294533" y="390133"/>
                </a:cubicBezTo>
                <a:lnTo>
                  <a:pt x="30400" y="390133"/>
                </a:lnTo>
                <a:cubicBezTo>
                  <a:pt x="9971" y="390133"/>
                  <a:pt x="0" y="380162"/>
                  <a:pt x="0" y="359733"/>
                </a:cubicBezTo>
                <a:lnTo>
                  <a:pt x="0" y="30400"/>
                </a:lnTo>
                <a:cubicBezTo>
                  <a:pt x="0" y="9971"/>
                  <a:pt x="9971" y="0"/>
                  <a:pt x="30400" y="0"/>
                </a:cubicBezTo>
                <a:close/>
              </a:path>
            </a:pathLst>
          </a:custGeom>
          <a:solidFill>
            <a:srgbClr val="F6F6F6"/>
          </a:solidFill>
          <a:ln w="10133" cap="flat">
            <a:solidFill>
              <a:srgbClr val="696969"/>
            </a:solidFill>
            <a:round/>
          </a:ln>
        </p:spPr>
        <p:txBody>
          <a:bodyPr wrap="none" lIns="0" tIns="0" rIns="0" bIns="16875" rtlCol="0" anchor="ctr"/>
          <a:lstStyle/>
          <a:p>
            <a:pPr algn="ctr"/>
            <a:r>
              <a: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羟基的性质</a:t>
            </a:r>
            <a:endParaRPr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SubTopic"/>
          <p:cNvSpPr/>
          <p:nvPr/>
        </p:nvSpPr>
        <p:spPr>
          <a:xfrm>
            <a:off x="5735955" y="2924810"/>
            <a:ext cx="3282950" cy="347980"/>
          </a:xfrm>
          <a:custGeom>
            <a:avLst/>
            <a:gdLst>
              <a:gd name="rtl" fmla="*/ 53517 w 2143200"/>
              <a:gd name="rtt" fmla="*/ 15643 h 278033"/>
              <a:gd name="rtr" fmla="*/ 2090317 w 2143200"/>
              <a:gd name="rtb" fmla="*/ 251243 h 278033"/>
            </a:gdLst>
            <a:ahLst/>
            <a:cxnLst/>
            <a:rect l="rtl" t="rtt" r="rtr" b="rtb"/>
            <a:pathLst>
              <a:path w="2143200" h="278033" stroke="0">
                <a:moveTo>
                  <a:pt x="0" y="0"/>
                </a:moveTo>
                <a:lnTo>
                  <a:pt x="2143200" y="0"/>
                </a:lnTo>
                <a:lnTo>
                  <a:pt x="2143200" y="278033"/>
                </a:lnTo>
                <a:lnTo>
                  <a:pt x="0" y="278033"/>
                </a:lnTo>
                <a:lnTo>
                  <a:pt x="0" y="0"/>
                </a:lnTo>
                <a:close/>
              </a:path>
              <a:path w="2143200" h="278033" fill="none">
                <a:moveTo>
                  <a:pt x="0" y="278033"/>
                </a:moveTo>
                <a:lnTo>
                  <a:pt x="2143200" y="278033"/>
                </a:lnTo>
              </a:path>
            </a:pathLst>
          </a:custGeom>
          <a:noFill/>
          <a:ln w="10133" cap="flat">
            <a:solidFill>
              <a:srgbClr val="696969"/>
            </a:solidFill>
            <a:round/>
          </a:ln>
        </p:spPr>
        <p:txBody>
          <a:bodyPr wrap="none" lIns="0" tIns="0" rIns="0" bIns="16875" rtlCol="0" anchor="ctr"/>
          <a:lstStyle/>
          <a:p>
            <a:pPr algn="ctr"/>
            <a:r>
              <a:rPr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与活泼金属发生置换反应</a:t>
            </a:r>
            <a:endParaRPr sz="2400" dirty="0" err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SubTopic"/>
          <p:cNvSpPr/>
          <p:nvPr/>
        </p:nvSpPr>
        <p:spPr>
          <a:xfrm>
            <a:off x="5735955" y="3429000"/>
            <a:ext cx="2383790" cy="347980"/>
          </a:xfrm>
          <a:custGeom>
            <a:avLst/>
            <a:gdLst>
              <a:gd name="rtl" fmla="*/ 53517 w 1596000"/>
              <a:gd name="rtt" fmla="*/ 15643 h 278033"/>
              <a:gd name="rtr" fmla="*/ 1543117 w 1596000"/>
              <a:gd name="rtb" fmla="*/ 251243 h 278033"/>
            </a:gdLst>
            <a:ahLst/>
            <a:cxnLst/>
            <a:rect l="rtl" t="rtt" r="rtr" b="rtb"/>
            <a:pathLst>
              <a:path w="1596000" h="278033" stroke="0">
                <a:moveTo>
                  <a:pt x="0" y="0"/>
                </a:moveTo>
                <a:lnTo>
                  <a:pt x="1596000" y="0"/>
                </a:lnTo>
                <a:lnTo>
                  <a:pt x="1596000" y="278033"/>
                </a:lnTo>
                <a:lnTo>
                  <a:pt x="0" y="278033"/>
                </a:lnTo>
                <a:lnTo>
                  <a:pt x="0" y="0"/>
                </a:lnTo>
                <a:close/>
              </a:path>
              <a:path w="1596000" h="278033" fill="none">
                <a:moveTo>
                  <a:pt x="0" y="278033"/>
                </a:moveTo>
                <a:lnTo>
                  <a:pt x="1596000" y="278033"/>
                </a:lnTo>
              </a:path>
            </a:pathLst>
          </a:custGeom>
          <a:noFill/>
          <a:ln w="10133" cap="flat">
            <a:solidFill>
              <a:srgbClr val="696969"/>
            </a:solidFill>
            <a:round/>
          </a:ln>
        </p:spPr>
        <p:txBody>
          <a:bodyPr wrap="none" lIns="0" tIns="0" rIns="0" bIns="16875" rtlCol="0" anchor="ctr"/>
          <a:lstStyle/>
          <a:p>
            <a:pPr algn="ctr"/>
            <a:r>
              <a:rPr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与酸发生酯化反应</a:t>
            </a:r>
            <a:endParaRPr sz="2400" dirty="0" err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MainTopic"/>
          <p:cNvSpPr/>
          <p:nvPr/>
        </p:nvSpPr>
        <p:spPr>
          <a:xfrm>
            <a:off x="3608070" y="4063365"/>
            <a:ext cx="1787525" cy="592455"/>
          </a:xfrm>
          <a:custGeom>
            <a:avLst/>
            <a:gdLst>
              <a:gd name="rtl" fmla="*/ 132747 w 1324933"/>
              <a:gd name="rtt" fmla="*/ 57887 h 390133"/>
              <a:gd name="rtr" fmla="*/ 1189147 w 1324933"/>
              <a:gd name="rtb" fmla="*/ 323887 h 390133"/>
            </a:gdLst>
            <a:ahLst/>
            <a:cxnLst/>
            <a:rect l="rtl" t="rtt" r="rtr" b="rtb"/>
            <a:pathLst>
              <a:path w="1324933" h="390133">
                <a:moveTo>
                  <a:pt x="30400" y="0"/>
                </a:moveTo>
                <a:lnTo>
                  <a:pt x="1294533" y="0"/>
                </a:lnTo>
                <a:cubicBezTo>
                  <a:pt x="1314962" y="0"/>
                  <a:pt x="1324933" y="9971"/>
                  <a:pt x="1324933" y="30400"/>
                </a:cubicBezTo>
                <a:lnTo>
                  <a:pt x="1324933" y="359733"/>
                </a:lnTo>
                <a:cubicBezTo>
                  <a:pt x="1324933" y="380162"/>
                  <a:pt x="1314962" y="390133"/>
                  <a:pt x="1294533" y="390133"/>
                </a:cubicBezTo>
                <a:lnTo>
                  <a:pt x="30400" y="390133"/>
                </a:lnTo>
                <a:cubicBezTo>
                  <a:pt x="9971" y="390133"/>
                  <a:pt x="0" y="380162"/>
                  <a:pt x="0" y="359733"/>
                </a:cubicBezTo>
                <a:lnTo>
                  <a:pt x="0" y="30400"/>
                </a:lnTo>
                <a:cubicBezTo>
                  <a:pt x="0" y="9971"/>
                  <a:pt x="9971" y="0"/>
                  <a:pt x="30400" y="0"/>
                </a:cubicBezTo>
                <a:close/>
              </a:path>
            </a:pathLst>
          </a:custGeom>
          <a:solidFill>
            <a:srgbClr val="F6F6F6"/>
          </a:solidFill>
          <a:ln w="10133" cap="flat">
            <a:solidFill>
              <a:srgbClr val="696969"/>
            </a:solidFill>
            <a:round/>
          </a:ln>
        </p:spPr>
        <p:txBody>
          <a:bodyPr wrap="none" lIns="0" tIns="0" rIns="0" bIns="16875" rtlCol="0" anchor="ctr"/>
          <a:lstStyle/>
          <a:p>
            <a:pPr algn="ctr"/>
            <a:r>
              <a: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醛基的性质</a:t>
            </a:r>
            <a:endParaRPr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SubTopic"/>
          <p:cNvSpPr/>
          <p:nvPr/>
        </p:nvSpPr>
        <p:spPr>
          <a:xfrm>
            <a:off x="5591810" y="4149090"/>
            <a:ext cx="1654175" cy="347980"/>
          </a:xfrm>
          <a:custGeom>
            <a:avLst/>
            <a:gdLst>
              <a:gd name="rtl" fmla="*/ 53517 w 2356000"/>
              <a:gd name="rtt" fmla="*/ 15643 h 278033"/>
              <a:gd name="rtr" fmla="*/ 2303117 w 2356000"/>
              <a:gd name="rtb" fmla="*/ 251243 h 278033"/>
            </a:gdLst>
            <a:ahLst/>
            <a:cxnLst/>
            <a:rect l="rtl" t="rtt" r="rtr" b="rtb"/>
            <a:pathLst>
              <a:path w="2356000" h="278033" stroke="0">
                <a:moveTo>
                  <a:pt x="0" y="0"/>
                </a:moveTo>
                <a:lnTo>
                  <a:pt x="2356000" y="0"/>
                </a:lnTo>
                <a:lnTo>
                  <a:pt x="2356000" y="278033"/>
                </a:lnTo>
                <a:lnTo>
                  <a:pt x="0" y="278033"/>
                </a:lnTo>
                <a:lnTo>
                  <a:pt x="0" y="0"/>
                </a:lnTo>
                <a:close/>
              </a:path>
              <a:path w="2356000" h="278033" fill="none">
                <a:moveTo>
                  <a:pt x="0" y="278033"/>
                </a:moveTo>
                <a:lnTo>
                  <a:pt x="2356000" y="278033"/>
                </a:lnTo>
              </a:path>
            </a:pathLst>
          </a:custGeom>
          <a:noFill/>
          <a:ln w="10133" cap="flat">
            <a:solidFill>
              <a:srgbClr val="696969"/>
            </a:solidFill>
            <a:round/>
          </a:ln>
        </p:spPr>
        <p:txBody>
          <a:bodyPr wrap="none" lIns="0" tIns="0" rIns="0" bIns="16875" rtlCol="0" anchor="ctr"/>
          <a:lstStyle/>
          <a:p>
            <a:pPr algn="ctr"/>
            <a:r>
              <a:rPr 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发生氧化</a:t>
            </a:r>
            <a:r>
              <a:rPr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反应</a:t>
            </a:r>
            <a:endParaRPr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7" name="Group 4"/>
          <p:cNvGrpSpPr/>
          <p:nvPr/>
        </p:nvGrpSpPr>
        <p:grpSpPr bwMode="auto">
          <a:xfrm>
            <a:off x="2016617" y="1654246"/>
            <a:ext cx="4755992" cy="983457"/>
            <a:chOff x="432" y="2592"/>
            <a:chExt cx="3696" cy="826"/>
          </a:xfrm>
        </p:grpSpPr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432" y="2592"/>
              <a:ext cx="3696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</a:t>
              </a:r>
              <a:r>
                <a:rPr kumimoji="1" lang="en-US" altLang="zh-CN" sz="2400" baseline="-25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kumimoji="1"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</a:t>
              </a:r>
              <a:r>
                <a:rPr kumimoji="1"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</a:t>
              </a:r>
              <a:r>
                <a:rPr kumimoji="1"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</a:t>
              </a:r>
              <a:r>
                <a:rPr kumimoji="1"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</a:t>
              </a:r>
              <a:r>
                <a:rPr kumimoji="1"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－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CHO</a:t>
              </a:r>
              <a:endParaRPr kumimoji="1"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eaLnBrk="1" hangingPunct="1">
                <a:spcBef>
                  <a:spcPts val="1200"/>
                </a:spcBef>
                <a:buFontTx/>
                <a:buNone/>
              </a:pP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OH    </a:t>
              </a:r>
              <a:r>
                <a:rPr kumimoji="1" lang="en-US" altLang="zh-CN" sz="2400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OH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kumimoji="1" lang="en-US" altLang="zh-CN" sz="2400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OH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kumimoji="1" lang="en-US" altLang="zh-CN" sz="2400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OH</a:t>
              </a:r>
              <a:r>
                <a:rPr kumimoji="1" lang="en-US" altLang="zh-CN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</a:t>
              </a:r>
              <a:r>
                <a:rPr kumimoji="1" lang="en-US" altLang="zh-CN" sz="2400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OH</a:t>
              </a:r>
              <a:endParaRPr kumimoji="1" lang="en-US" altLang="zh-CN" sz="2400" dirty="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Line 6"/>
            <p:cNvSpPr>
              <a:spLocks noChangeShapeType="1"/>
            </p:cNvSpPr>
            <p:nvPr/>
          </p:nvSpPr>
          <p:spPr bwMode="auto">
            <a:xfrm>
              <a:off x="590" y="2918"/>
              <a:ext cx="0" cy="134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1272" y="2930"/>
              <a:ext cx="0" cy="134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>
              <a:off x="1823" y="2930"/>
              <a:ext cx="0" cy="134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2430" y="2930"/>
              <a:ext cx="0" cy="134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28" name="Line 6"/>
            <p:cNvSpPr>
              <a:spLocks noChangeShapeType="1"/>
            </p:cNvSpPr>
            <p:nvPr/>
          </p:nvSpPr>
          <p:spPr bwMode="auto">
            <a:xfrm>
              <a:off x="2985" y="2930"/>
              <a:ext cx="0" cy="134"/>
            </a:xfrm>
            <a:prstGeom prst="line">
              <a:avLst/>
            </a:prstGeom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1631315" y="1124585"/>
            <a:ext cx="5671820" cy="41719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分析葡萄糖的结构，推测其具有哪些性质</a:t>
            </a:r>
            <a:endParaRPr lang="zh-CN" altLang="en-US" sz="24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立方体 28"/>
          <p:cNvSpPr/>
          <p:nvPr/>
        </p:nvSpPr>
        <p:spPr>
          <a:xfrm>
            <a:off x="1631315" y="332105"/>
            <a:ext cx="2949575" cy="504825"/>
          </a:xfrm>
          <a:prstGeom prst="cube">
            <a:avLst>
              <a:gd name="adj" fmla="val 9127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糖类的化学性质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3287395" y="3212465"/>
            <a:ext cx="216535" cy="1224280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大括号 6"/>
          <p:cNvSpPr/>
          <p:nvPr/>
        </p:nvSpPr>
        <p:spPr>
          <a:xfrm>
            <a:off x="5519420" y="3068320"/>
            <a:ext cx="80645" cy="558165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2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葡萄糖跟新制氢氧化铜悬浊液反应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03270" y="586105"/>
            <a:ext cx="8447405" cy="61950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4734" y="1034321"/>
            <a:ext cx="253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实验视频：</a:t>
            </a:r>
            <a:endParaRPr lang="zh-CN" altLang="en-US" sz="4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780" y="1742440"/>
            <a:ext cx="2687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7-7(1)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4780" y="2408555"/>
            <a:ext cx="3173730" cy="396938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）在试管中加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2mL10%NaOH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溶液，滴加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滴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5%CuSO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溶液，得到新制的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Cu(OH)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再加入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2mL 10%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葡萄糖溶液，加热，观察现象。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0" y="585983"/>
            <a:ext cx="42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564" y="257716"/>
            <a:ext cx="253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实验视频：</a:t>
            </a:r>
            <a:endParaRPr lang="zh-CN" altLang="en-US" sz="40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【新课程高中化学演示实验三】08葡萄糖的银镜反应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27881" y="723275"/>
            <a:ext cx="8749260" cy="585365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-138430" y="965835"/>
            <a:ext cx="411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实验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7-7(2)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：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595755"/>
            <a:ext cx="3227705" cy="526224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）在洁净的试管中加入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1mL 2% AgNO</a:t>
            </a:r>
            <a:r>
              <a:rPr lang="en-US" altLang="zh-CN" sz="2800" b="1" baseline="-25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溶液，然后一边振荡试管，一边逐滴加入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2%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稀氨水，直到最初产生的沉淀恰好溶解为止，得到银氨溶液。再加入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1mL10%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葡萄糖溶液，振荡，然后放在水浴中加热，规察现象。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776395" y="331859"/>
            <a:ext cx="51022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葡萄糖与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新制</a:t>
            </a:r>
            <a:r>
              <a:rPr lang="en-US" altLang="zh-CN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Cu(OH)</a:t>
            </a:r>
            <a:r>
              <a:rPr lang="en-US" altLang="zh-CN" sz="2400" b="1" baseline="-25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悬浊液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的反应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47850" y="5445125"/>
            <a:ext cx="45218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葡萄糖作还原剂，具有还原性，称为还原性糖</a:t>
            </a:r>
            <a:endParaRPr lang="zh-CN" altLang="en-US" sz="24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8150" y="1772103"/>
            <a:ext cx="49066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还原产物为</a:t>
            </a:r>
            <a:r>
              <a:rPr lang="en-US" altLang="zh-CN" sz="2400" b="1" dirty="0">
                <a:solidFill>
                  <a:srgbClr val="F354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</a:t>
            </a:r>
            <a:r>
              <a:rPr lang="en-US" altLang="zh-CN" sz="2400" b="1" baseline="-25000" dirty="0">
                <a:solidFill>
                  <a:srgbClr val="F354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400" b="1" dirty="0">
                <a:solidFill>
                  <a:srgbClr val="F354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en-US" sz="2400" b="1" dirty="0">
                <a:solidFill>
                  <a:srgbClr val="F354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砖红色沉淀</a:t>
            </a:r>
            <a:endParaRPr lang="zh-CN" altLang="en-US" sz="2400" b="1" dirty="0">
              <a:solidFill>
                <a:srgbClr val="F3541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48150" y="2346778"/>
            <a:ext cx="490660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反应条件必须为碱性条件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43250" y="980440"/>
            <a:ext cx="2984500" cy="46037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在反应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中起什么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作用？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679690" y="690245"/>
            <a:ext cx="2002155" cy="856615"/>
            <a:chOff x="9014" y="1884"/>
            <a:chExt cx="3153" cy="1349"/>
          </a:xfrm>
        </p:grpSpPr>
        <p:sp>
          <p:nvSpPr>
            <p:cNvPr id="4" name="圆角矩形标注 3"/>
            <p:cNvSpPr/>
            <p:nvPr/>
          </p:nvSpPr>
          <p:spPr>
            <a:xfrm>
              <a:off x="9014" y="1887"/>
              <a:ext cx="3153" cy="1346"/>
            </a:xfrm>
            <a:prstGeom prst="wedgeRoundRectCallout">
              <a:avLst>
                <a:gd name="adj1" fmla="val -145972"/>
                <a:gd name="adj2" fmla="val -4851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127" y="1884"/>
              <a:ext cx="2929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生物上称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为斐林试剂</a:t>
              </a:r>
              <a:endPara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775760" y="2997018"/>
            <a:ext cx="37217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葡萄糖与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银氨溶液的反应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9270" y="4146368"/>
            <a:ext cx="3638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反应条件必须为碱性条件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19270" y="3571693"/>
            <a:ext cx="3638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试管内壁形成光亮的</a:t>
            </a:r>
            <a:r>
              <a:rPr lang="zh-CN" altLang="en-US" sz="2400" b="1" dirty="0">
                <a:gradFill>
                  <a:gsLst>
                    <a:gs pos="100000">
                      <a:srgbClr val="545454"/>
                    </a:gs>
                    <a:gs pos="1000">
                      <a:srgbClr val="E7E9E6"/>
                    </a:gs>
                  </a:gsLst>
                  <a:lin scaled="1"/>
                </a:gradFill>
                <a:latin typeface="微软雅黑" panose="020B0503020204020204" charset="-122"/>
                <a:ea typeface="微软雅黑" panose="020B0503020204020204" charset="-122"/>
              </a:rPr>
              <a:t>银镜</a:t>
            </a:r>
            <a:endParaRPr lang="zh-CN" altLang="en-US" sz="2400" b="1" dirty="0">
              <a:gradFill>
                <a:gsLst>
                  <a:gs pos="100000">
                    <a:srgbClr val="545454"/>
                  </a:gs>
                  <a:gs pos="1000">
                    <a:srgbClr val="E7E9E6"/>
                  </a:gs>
                </a:gsLst>
                <a:lin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47850" y="4797425"/>
            <a:ext cx="4369435" cy="460375"/>
          </a:xfrm>
          <a:prstGeom prst="rect">
            <a:avLst/>
          </a:prstGeom>
          <a:noFill/>
          <a:ln w="28575" cmpd="sng">
            <a:solidFill>
              <a:srgbClr val="C00000"/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两反应中葡萄糖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都起什么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作用？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28435" y="5445125"/>
            <a:ext cx="3860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均可用于检验葡萄糖的存在</a:t>
            </a:r>
            <a:endParaRPr lang="zh-CN" altLang="en-US" sz="24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2710" y="1340485"/>
            <a:ext cx="1250315" cy="20097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055" y="2564765"/>
            <a:ext cx="990600" cy="21717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64271" y="6142086"/>
            <a:ext cx="1020221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思考：判断葡萄糖溶液能否使酸性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KMnO</a:t>
            </a:r>
            <a:r>
              <a:rPr lang="en-US" altLang="zh-CN" sz="3200" b="1" baseline="-30000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溶液褪色</a:t>
            </a:r>
            <a:r>
              <a:rPr lang="en-US" altLang="zh-CN" sz="3200" b="1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en-US" sz="3200" b="1" u="sng" dirty="0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　　　　　　　</a:t>
            </a:r>
            <a:endParaRPr lang="zh-CN" altLang="en-US" sz="3200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  <p:bldP spid="12" grpId="0"/>
      <p:bldP spid="3" grpId="0" bldLvl="0" animBg="1"/>
      <p:bldP spid="5" grpId="0"/>
      <p:bldP spid="10" grpId="0"/>
      <p:bldP spid="7" grpId="0"/>
      <p:bldP spid="13" grpId="0" bldLvl="0" animBg="1"/>
      <p:bldP spid="2" grpId="0"/>
      <p:bldP spid="1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5126" t="51871" r="17637" b="23451"/>
          <a:stretch>
            <a:fillRect/>
          </a:stretch>
        </p:blipFill>
        <p:spPr>
          <a:xfrm>
            <a:off x="1559560" y="1268730"/>
            <a:ext cx="8935085" cy="1537335"/>
          </a:xfrm>
          <a:prstGeom prst="rect">
            <a:avLst/>
          </a:prstGeom>
        </p:spPr>
      </p:pic>
      <p:sp>
        <p:nvSpPr>
          <p:cNvPr id="29" name="立方体 28"/>
          <p:cNvSpPr/>
          <p:nvPr/>
        </p:nvSpPr>
        <p:spPr>
          <a:xfrm>
            <a:off x="1631315" y="188595"/>
            <a:ext cx="2949575" cy="504825"/>
          </a:xfrm>
          <a:prstGeom prst="cube">
            <a:avLst>
              <a:gd name="adj" fmla="val 9127"/>
            </a:avLst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糖类的化学性质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31615" y="836113"/>
            <a:ext cx="37217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葡萄糖的化学性质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归纳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32250" y="3715838"/>
            <a:ext cx="37217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二糖的化学性质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归纳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703070" y="4220845"/>
            <a:ext cx="302768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蔗糖和麦芽糖的水解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864995" y="4655820"/>
            <a:ext cx="6720205" cy="1625600"/>
            <a:chOff x="537" y="7332"/>
            <a:chExt cx="10583" cy="2560"/>
          </a:xfrm>
        </p:grpSpPr>
        <p:pic>
          <p:nvPicPr>
            <p:cNvPr id="6" name="图片 5" descr="图片包含 游戏机, 画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" y="7332"/>
              <a:ext cx="1378" cy="2560"/>
            </a:xfrm>
            <a:prstGeom prst="rect">
              <a:avLst/>
            </a:prstGeom>
          </p:spPr>
        </p:pic>
        <p:pic>
          <p:nvPicPr>
            <p:cNvPr id="7" name="图片 6" descr="图片包含 游戏机, 标志&#10;&#10;描述已自动生成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" y="8373"/>
              <a:ext cx="2719" cy="1519"/>
            </a:xfrm>
            <a:prstGeom prst="rect">
              <a:avLst/>
            </a:prstGeom>
          </p:spPr>
        </p:pic>
        <p:pic>
          <p:nvPicPr>
            <p:cNvPr id="9" name="图片 8" descr="图片包含 游戏机, 画&#10;&#10;描述已自动生成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" y="7344"/>
              <a:ext cx="2278" cy="2548"/>
            </a:xfrm>
            <a:prstGeom prst="rect">
              <a:avLst/>
            </a:prstGeom>
          </p:spPr>
        </p:pic>
        <p:pic>
          <p:nvPicPr>
            <p:cNvPr id="11" name="图片 10" descr="图片包含 游戏机&#10;&#10;描述已自动生成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" y="7344"/>
              <a:ext cx="2510" cy="2548"/>
            </a:xfrm>
            <a:prstGeom prst="rect">
              <a:avLst/>
            </a:prstGeom>
          </p:spPr>
        </p:pic>
        <p:pic>
          <p:nvPicPr>
            <p:cNvPr id="13" name="图片 12" descr="图片包含 游戏机&#10;&#10;描述已自动生成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" y="7669"/>
              <a:ext cx="2333" cy="2223"/>
            </a:xfrm>
            <a:prstGeom prst="rect">
              <a:avLst/>
            </a:prstGeom>
          </p:spPr>
        </p:pic>
      </p:grpSp>
      <p:sp>
        <p:nvSpPr>
          <p:cNvPr id="14" name="矩形: 圆角 13"/>
          <p:cNvSpPr/>
          <p:nvPr/>
        </p:nvSpPr>
        <p:spPr>
          <a:xfrm>
            <a:off x="1415415" y="6388100"/>
            <a:ext cx="1365885" cy="39687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加催化剂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2999740" y="6408420"/>
            <a:ext cx="985520" cy="376555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加热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4223385" y="6288405"/>
            <a:ext cx="1725295" cy="49657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中和过量酸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5993765" y="6322695"/>
            <a:ext cx="2806700" cy="462280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检验水解产物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葡萄糖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11481" y="2852420"/>
            <a:ext cx="5026448" cy="1067596"/>
            <a:chOff x="3939191" y="2145677"/>
            <a:chExt cx="5026448" cy="1067596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3939191" y="2361577"/>
              <a:ext cx="1231900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000" baseline="-30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6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000" baseline="-30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12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O</a:t>
              </a:r>
              <a:r>
                <a:rPr lang="en-US" altLang="zh-CN" sz="2000" baseline="-30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6</a:t>
              </a:r>
              <a:endParaRPr lang="en-US" altLang="zh-CN" sz="2000" baseline="-30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7"/>
            <p:cNvSpPr txBox="1">
              <a:spLocks noChangeArrowheads="1"/>
            </p:cNvSpPr>
            <p:nvPr/>
          </p:nvSpPr>
          <p:spPr bwMode="auto">
            <a:xfrm>
              <a:off x="6315833" y="2433881"/>
              <a:ext cx="166116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2CH</a:t>
              </a:r>
              <a:r>
                <a:rPr lang="en-US" altLang="zh-CN" sz="2000" baseline="-25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CH</a:t>
              </a:r>
              <a:r>
                <a:rPr lang="en-US" altLang="zh-CN" sz="2000" baseline="-25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OH</a:t>
              </a:r>
              <a:endParaRPr lang="en-US" altLang="zh-CN" sz="2000" baseline="-25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9"/>
            <p:cNvSpPr txBox="1">
              <a:spLocks noChangeArrowheads="1"/>
            </p:cNvSpPr>
            <p:nvPr/>
          </p:nvSpPr>
          <p:spPr bwMode="auto">
            <a:xfrm>
              <a:off x="7900109" y="2433881"/>
              <a:ext cx="1065530" cy="398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+ 2CO</a:t>
              </a:r>
              <a:r>
                <a:rPr lang="en-US" altLang="zh-CN" sz="2000" baseline="-25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2</a:t>
              </a:r>
              <a:endParaRPr lang="en-US" altLang="zh-CN" sz="2000" baseline="-25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9" name="组合 18"/>
            <p:cNvGrpSpPr/>
            <p:nvPr/>
          </p:nvGrpSpPr>
          <p:grpSpPr bwMode="auto">
            <a:xfrm>
              <a:off x="4996738" y="2145677"/>
              <a:ext cx="1338262" cy="447205"/>
              <a:chOff x="10137228" y="1699359"/>
              <a:chExt cx="1338690" cy="448092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>
                <a:off x="10137228" y="2147451"/>
                <a:ext cx="1338690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10159291" y="1699359"/>
                <a:ext cx="945182" cy="399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3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anose="05000000000000000000" pitchFamily="2" charset="2"/>
                  <a:buChar char="q"/>
                  <a:defRPr sz="2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anose="05000000000000000000" pitchFamily="2" charset="2"/>
                  <a:buChar char="n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anose="05000000000000000000" pitchFamily="2" charset="2"/>
                  <a:buChar char="q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  <a:defRPr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酒化酶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矩形 9"/>
            <p:cNvSpPr>
              <a:spLocks noChangeArrowheads="1"/>
            </p:cNvSpPr>
            <p:nvPr/>
          </p:nvSpPr>
          <p:spPr bwMode="auto">
            <a:xfrm>
              <a:off x="4083336" y="2721783"/>
              <a:ext cx="944880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3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q"/>
                <a:defRPr sz="2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anose="05000000000000000000" pitchFamily="2" charset="2"/>
                <a:buChar char="n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q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3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zh-CN" altLang="en-US" sz="2000" b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葡萄糖</a:t>
              </a:r>
              <a:endParaRPr lang="zh-CN" altLang="en-US" sz="2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1703606" y="2852731"/>
            <a:ext cx="272288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分解反应（酒</a:t>
            </a: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化反应）</a:t>
            </a:r>
            <a:endParaRPr lang="zh-CN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33" grpId="0"/>
      <p:bldP spid="14" grpId="0" bldLvl="0" animBg="1"/>
      <p:bldP spid="20" grpId="0" bldLvl="0" animBg="1"/>
      <p:bldP spid="21" grpId="0" bldLvl="0" animBg="1"/>
      <p:bldP spid="22" grpId="0" bldLvl="0" animBg="1"/>
    </p:bldLst>
  </p:timing>
</p:sld>
</file>

<file path=ppt/tags/tag1.xml><?xml version="1.0" encoding="utf-8"?>
<p:tagLst xmlns:p="http://schemas.openxmlformats.org/presentationml/2006/main">
  <p:tag name="KSO_WM_UNIT_TABLE_BEAUTIFY" val="smartTable{a9814203-d3b2-497a-9dbb-1b63bbf38277}"/>
</p:tagLst>
</file>

<file path=ppt/tags/tag2.xml><?xml version="1.0" encoding="utf-8"?>
<p:tagLst xmlns:p="http://schemas.openxmlformats.org/presentationml/2006/main">
  <p:tag name="KSO_WM_UNIT_PLACING_PICTURE_USER_VIEWPORT" val="{&quot;height&quot;:4995,&quot;width&quot;:5940}"/>
</p:tagLst>
</file>

<file path=ppt/tags/tag3.xml><?xml version="1.0" encoding="utf-8"?>
<p:tagLst xmlns:p="http://schemas.openxmlformats.org/presentationml/2006/main">
  <p:tag name="KSO_WM_UNIT_PLACING_PICTURE_USER_VIEWPORT" val="{&quot;height&quot;:3637,&quot;width&quot;:14071}"/>
</p:tagLst>
</file>

<file path=ppt/tags/tag4.xml><?xml version="1.0" encoding="utf-8"?>
<p:tagLst xmlns:p="http://schemas.openxmlformats.org/presentationml/2006/main">
  <p:tag name="KSO_WM_UNIT_PLACING_PICTURE_USER_VIEWPORT" val="{&quot;height&quot;:1961,&quot;width&quot;:2076}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3092</Words>
  <Application>WPS 演示</Application>
  <PresentationFormat>宽屏</PresentationFormat>
  <Paragraphs>550</Paragraphs>
  <Slides>30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字魂27号-布丁体</vt:lpstr>
      <vt:lpstr>黑体</vt:lpstr>
      <vt:lpstr>Times New Roman</vt:lpstr>
      <vt:lpstr>微软雅黑</vt:lpstr>
      <vt:lpstr>Arial Unicode MS</vt:lpstr>
      <vt:lpstr>楷体</vt:lpstr>
      <vt:lpstr>Calibri</vt:lpstr>
      <vt:lpstr>Verdana</vt:lpstr>
      <vt:lpstr>Times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糖类在生产生活中的应用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油脂的分类</vt:lpstr>
      <vt:lpstr>PowerPoint 演示文稿</vt:lpstr>
      <vt:lpstr>PowerPoint 演示文稿</vt:lpstr>
      <vt:lpstr>PowerPoint 演示文稿</vt:lpstr>
      <vt:lpstr>皂化反应：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袁 春桥</dc:creator>
  <cp:lastModifiedBy>丹丹</cp:lastModifiedBy>
  <cp:revision>135</cp:revision>
  <dcterms:created xsi:type="dcterms:W3CDTF">2019-09-12T01:34:00Z</dcterms:created>
  <dcterms:modified xsi:type="dcterms:W3CDTF">2022-04-15T07:53:39Z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7D85B0FC599C4282B032A1313A7CB0AE</vt:lpwstr>
  </property>
</Properties>
</file>