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338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0" r:id="rId21"/>
    <p:sldId id="285" r:id="rId22"/>
    <p:sldId id="286" r:id="rId23"/>
    <p:sldId id="287" r:id="rId24"/>
    <p:sldId id="288" r:id="rId25"/>
    <p:sldId id="291" r:id="rId26"/>
  </p:sldIdLst>
  <p:sldSz cx="12192000" cy="6858000"/>
  <p:notesSz cx="6858000" cy="12192000"/>
  <p:custDataLst>
    <p:tags r:id="rId28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C1E6"/>
    <a:srgbClr val="38BAE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0" d="100"/>
          <a:sy n="70" d="100"/>
        </p:scale>
        <p:origin x="-72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7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7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7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7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7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7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7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7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7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7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7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7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7.xml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7.xml"/><Relationship Id="rId4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7.xml"/><Relationship Id="rId4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7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7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7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7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作业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338328" y="210312"/>
            <a:ext cx="10140696" cy="402336"/>
          </a:xfrm>
          <a:prstGeom prst="rect">
            <a:avLst/>
          </a:prstGeom>
          <a:noFill/>
        </p:spPr>
        <p:txBody>
          <a:bodyPr/>
          <a:lstStyle/>
          <a:p>
            <a:endParaRPr lang="zh-CN" altLang="en-US"/>
          </a:p>
        </p:txBody>
      </p:sp>
      <p:pic>
        <p:nvPicPr>
          <p:cNvPr id="4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616" y="6537960"/>
            <a:ext cx="1033272" cy="292608"/>
          </a:xfrm>
          <a:prstGeom prst="rect">
            <a:avLst/>
          </a:prstGeom>
        </p:spPr>
      </p:pic>
      <p:pic>
        <p:nvPicPr>
          <p:cNvPr id="5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912" y="6537960"/>
            <a:ext cx="1033272" cy="292608"/>
          </a:xfrm>
          <a:prstGeom prst="rect">
            <a:avLst/>
          </a:prstGeom>
        </p:spPr>
      </p:pic>
      <p:pic>
        <p:nvPicPr>
          <p:cNvPr id="6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6064" y="6537960"/>
            <a:ext cx="1033272" cy="292608"/>
          </a:xfrm>
          <a:prstGeom prst="rect">
            <a:avLst/>
          </a:prstGeom>
        </p:spPr>
      </p:pic>
      <p:pic>
        <p:nvPicPr>
          <p:cNvPr id="7" name="MasterShapeName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2216" y="6537960"/>
            <a:ext cx="1033272" cy="292608"/>
          </a:xfrm>
          <a:prstGeom prst="rect">
            <a:avLst/>
          </a:prstGeom>
        </p:spPr>
      </p:pic>
      <p:sp>
        <p:nvSpPr>
          <p:cNvPr id="8" name="MasterShapeName?linknodeid=3d4ebef2c&amp;color=RGB(0,0,0)">
            <a:hlinkClick r:id="rId5" action="ppaction://hlinksldjump"/>
          </p:cNvPr>
          <p:cNvSpPr/>
          <p:nvPr/>
        </p:nvSpPr>
        <p:spPr>
          <a:xfrm>
            <a:off x="72146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0030101010101" pitchFamily="34" charset="-122"/>
                <a:cs typeface="Times New Roman" panose="02020603050405020304" pitchFamily="34" charset="-120"/>
              </a:rPr>
              <a:t>教材帮</a:t>
            </a:r>
            <a:endParaRPr lang="en-US" sz="1400" dirty="0"/>
          </a:p>
        </p:txBody>
      </p:sp>
      <p:sp>
        <p:nvSpPr>
          <p:cNvPr id="9" name="MasterShapeName?linknodeid=df9e40df1&amp;color=RGB(0,0,0)">
            <a:hlinkClick r:id="" action="ppaction://noaction"/>
          </p:cNvPr>
          <p:cNvSpPr/>
          <p:nvPr/>
        </p:nvSpPr>
        <p:spPr>
          <a:xfrm>
            <a:off x="8439912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0030101010101" pitchFamily="34" charset="-122"/>
                <a:cs typeface="Times New Roman" panose="02020603050405020304" pitchFamily="34" charset="-120"/>
              </a:rPr>
              <a:t>史料帮</a:t>
            </a:r>
            <a:endParaRPr lang="en-US" sz="1400" dirty="0"/>
          </a:p>
        </p:txBody>
      </p:sp>
      <p:sp>
        <p:nvSpPr>
          <p:cNvPr id="10" name="MasterShapeName?linknodeid=36f5bc531&amp;color=RGB(0,0,0)">
            <a:hlinkClick r:id="" action="ppaction://noaction"/>
          </p:cNvPr>
          <p:cNvSpPr/>
          <p:nvPr/>
        </p:nvSpPr>
        <p:spPr>
          <a:xfrm>
            <a:off x="9656064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0030101010101" pitchFamily="34" charset="-122"/>
                <a:cs typeface="Times New Roman" panose="02020603050405020304" pitchFamily="34" charset="-120"/>
              </a:rPr>
              <a:t>高考帮</a:t>
            </a:r>
            <a:endParaRPr lang="en-US" sz="1400" dirty="0"/>
          </a:p>
        </p:txBody>
      </p:sp>
      <p:sp>
        <p:nvSpPr>
          <p:cNvPr id="11" name="MasterShapeName?linknodeid=a7cd68224&amp;color=RGB(255,255,255)">
            <a:hlinkClick r:id="" action="ppaction://noaction"/>
          </p:cNvPr>
          <p:cNvSpPr/>
          <p:nvPr/>
        </p:nvSpPr>
        <p:spPr>
          <a:xfrm>
            <a:off x="108722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FFFFFF"/>
                </a:solidFill>
                <a:latin typeface="Times New Roman" panose="02020603050405020304" pitchFamily="34" charset="0"/>
                <a:ea typeface="黑体" panose="02010600030101010101" pitchFamily="34" charset="-122"/>
                <a:cs typeface="Times New Roman" panose="02020603050405020304" pitchFamily="34" charset="-120"/>
              </a:rPr>
              <a:t>作业帮</a:t>
            </a:r>
            <a:endParaRPr lang="en-US" sz="140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#df=ece5b15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347472" y="210312"/>
            <a:ext cx="10140696" cy="40233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/>
            <a:r>
              <a:rPr lang="en-US" sz="2000" b="1" i="0" dirty="0">
                <a:solidFill>
                  <a:srgbClr val="000000"/>
                </a:solidFill>
                <a:latin typeface="黑体" panose="02010600030101010101" pitchFamily="34" charset="-122"/>
                <a:ea typeface="黑体" panose="02010600030101010101" pitchFamily="34" charset="-122"/>
                <a:cs typeface="黑体" panose="02010600030101010101" pitchFamily="34" charset="-120"/>
              </a:rPr>
              <a:t>第4讲 汉代统一多民族封建国家的巩固</a:t>
            </a:r>
            <a:endParaRPr lang="en-US" sz="2000" dirty="0"/>
          </a:p>
        </p:txBody>
      </p:sp>
      <p:pic>
        <p:nvPicPr>
          <p:cNvPr id="4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616" y="6537960"/>
            <a:ext cx="1033272" cy="292608"/>
          </a:xfrm>
          <a:prstGeom prst="rect">
            <a:avLst/>
          </a:prstGeom>
        </p:spPr>
      </p:pic>
      <p:pic>
        <p:nvPicPr>
          <p:cNvPr id="5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912" y="6537960"/>
            <a:ext cx="1033272" cy="292608"/>
          </a:xfrm>
          <a:prstGeom prst="rect">
            <a:avLst/>
          </a:prstGeom>
        </p:spPr>
      </p:pic>
      <p:pic>
        <p:nvPicPr>
          <p:cNvPr id="6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6064" y="6537960"/>
            <a:ext cx="1033272" cy="292608"/>
          </a:xfrm>
          <a:prstGeom prst="rect">
            <a:avLst/>
          </a:prstGeom>
        </p:spPr>
      </p:pic>
      <p:pic>
        <p:nvPicPr>
          <p:cNvPr id="7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2216" y="6537960"/>
            <a:ext cx="1033272" cy="292608"/>
          </a:xfrm>
          <a:prstGeom prst="rect">
            <a:avLst/>
          </a:prstGeom>
        </p:spPr>
      </p:pic>
      <p:sp>
        <p:nvSpPr>
          <p:cNvPr id="8" name="MasterShapeName?linknodeid=3d4ebef2c&amp;color=RGB(0,0,0)">
            <a:hlinkClick r:id="rId4" action="ppaction://hlinksldjump"/>
          </p:cNvPr>
          <p:cNvSpPr/>
          <p:nvPr/>
        </p:nvSpPr>
        <p:spPr>
          <a:xfrm>
            <a:off x="72146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0030101010101" pitchFamily="34" charset="-122"/>
                <a:cs typeface="Times New Roman" panose="02020603050405020304" pitchFamily="34" charset="-120"/>
              </a:rPr>
              <a:t>教材帮</a:t>
            </a:r>
            <a:endParaRPr lang="en-US" sz="1400" dirty="0"/>
          </a:p>
        </p:txBody>
      </p:sp>
      <p:sp>
        <p:nvSpPr>
          <p:cNvPr id="9" name="MasterShapeName?linknodeid=df9e40df1&amp;color=RGB(0,0,0)">
            <a:hlinkClick r:id="" action="ppaction://noaction"/>
          </p:cNvPr>
          <p:cNvSpPr/>
          <p:nvPr/>
        </p:nvSpPr>
        <p:spPr>
          <a:xfrm>
            <a:off x="8439912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0030101010101" pitchFamily="34" charset="-122"/>
                <a:cs typeface="Times New Roman" panose="02020603050405020304" pitchFamily="34" charset="-120"/>
              </a:rPr>
              <a:t>史料帮</a:t>
            </a:r>
            <a:endParaRPr lang="en-US" sz="1400" dirty="0"/>
          </a:p>
        </p:txBody>
      </p:sp>
      <p:sp>
        <p:nvSpPr>
          <p:cNvPr id="10" name="MasterShapeName?linknodeid=36f5bc531&amp;color=RGB(0,0,0)">
            <a:hlinkClick r:id="" action="ppaction://noaction"/>
          </p:cNvPr>
          <p:cNvSpPr/>
          <p:nvPr/>
        </p:nvSpPr>
        <p:spPr>
          <a:xfrm>
            <a:off x="9656064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0030101010101" pitchFamily="34" charset="-122"/>
                <a:cs typeface="Times New Roman" panose="02020603050405020304" pitchFamily="34" charset="-120"/>
              </a:rPr>
              <a:t>高考帮</a:t>
            </a:r>
            <a:endParaRPr lang="en-US" sz="1400" dirty="0"/>
          </a:p>
        </p:txBody>
      </p:sp>
      <p:sp>
        <p:nvSpPr>
          <p:cNvPr id="11" name="MasterShapeName?linknodeid=a7cd68224&amp;color=RGB(0,0,0)">
            <a:hlinkClick r:id="" action="ppaction://noaction"/>
          </p:cNvPr>
          <p:cNvSpPr/>
          <p:nvPr/>
        </p:nvSpPr>
        <p:spPr>
          <a:xfrm>
            <a:off x="108722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0030101010101" pitchFamily="34" charset="-122"/>
                <a:cs typeface="Times New Roman" panose="02020603050405020304" pitchFamily="34" charset="-120"/>
              </a:rPr>
              <a:t>作业帮</a:t>
            </a:r>
            <a:endParaRPr lang="en-US" sz="140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#df=ece5b15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347472" y="210312"/>
            <a:ext cx="10140696" cy="40233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/>
            <a:r>
              <a:rPr lang="en-US" sz="2000" b="1" i="0" dirty="0">
                <a:solidFill>
                  <a:srgbClr val="000000"/>
                </a:solidFill>
                <a:latin typeface="黑体" panose="02010600030101010101" pitchFamily="34" charset="-122"/>
                <a:ea typeface="黑体" panose="02010600030101010101" pitchFamily="34" charset="-122"/>
                <a:cs typeface="黑体" panose="02010600030101010101" pitchFamily="34" charset="-120"/>
              </a:rPr>
              <a:t>第4讲 汉代统一多民族封建国家的巩固</a:t>
            </a:r>
            <a:endParaRPr lang="en-US" sz="2000" dirty="0"/>
          </a:p>
        </p:txBody>
      </p:sp>
      <p:pic>
        <p:nvPicPr>
          <p:cNvPr id="4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616" y="6537960"/>
            <a:ext cx="1033272" cy="292608"/>
          </a:xfrm>
          <a:prstGeom prst="rect">
            <a:avLst/>
          </a:prstGeom>
        </p:spPr>
      </p:pic>
      <p:pic>
        <p:nvPicPr>
          <p:cNvPr id="5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912" y="6537960"/>
            <a:ext cx="1033272" cy="292608"/>
          </a:xfrm>
          <a:prstGeom prst="rect">
            <a:avLst/>
          </a:prstGeom>
        </p:spPr>
      </p:pic>
      <p:pic>
        <p:nvPicPr>
          <p:cNvPr id="6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6064" y="6537960"/>
            <a:ext cx="1033272" cy="292608"/>
          </a:xfrm>
          <a:prstGeom prst="rect">
            <a:avLst/>
          </a:prstGeom>
        </p:spPr>
      </p:pic>
      <p:pic>
        <p:nvPicPr>
          <p:cNvPr id="7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2216" y="6537960"/>
            <a:ext cx="1033272" cy="292608"/>
          </a:xfrm>
          <a:prstGeom prst="rect">
            <a:avLst/>
          </a:prstGeom>
        </p:spPr>
      </p:pic>
      <p:sp>
        <p:nvSpPr>
          <p:cNvPr id="8" name="MasterShapeName?linknodeid=3d4ebef2c&amp;color=RGB(0,0,0)">
            <a:hlinkClick r:id="rId4" action="ppaction://hlinksldjump"/>
          </p:cNvPr>
          <p:cNvSpPr/>
          <p:nvPr/>
        </p:nvSpPr>
        <p:spPr>
          <a:xfrm>
            <a:off x="72146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0030101010101" pitchFamily="34" charset="-122"/>
                <a:cs typeface="Times New Roman" panose="02020603050405020304" pitchFamily="34" charset="-120"/>
              </a:rPr>
              <a:t>教材帮</a:t>
            </a:r>
            <a:endParaRPr lang="en-US" sz="1400" dirty="0"/>
          </a:p>
        </p:txBody>
      </p:sp>
      <p:sp>
        <p:nvSpPr>
          <p:cNvPr id="9" name="MasterShapeName?linknodeid=df9e40df1&amp;color=RGB(0,0,0)">
            <a:hlinkClick r:id="" action="ppaction://noaction"/>
          </p:cNvPr>
          <p:cNvSpPr/>
          <p:nvPr/>
        </p:nvSpPr>
        <p:spPr>
          <a:xfrm>
            <a:off x="8439912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0030101010101" pitchFamily="34" charset="-122"/>
                <a:cs typeface="Times New Roman" panose="02020603050405020304" pitchFamily="34" charset="-120"/>
              </a:rPr>
              <a:t>史料帮</a:t>
            </a:r>
            <a:endParaRPr lang="en-US" sz="1400" dirty="0"/>
          </a:p>
        </p:txBody>
      </p:sp>
      <p:sp>
        <p:nvSpPr>
          <p:cNvPr id="10" name="MasterShapeName?linknodeid=36f5bc531&amp;color=RGB(0,0,0)">
            <a:hlinkClick r:id="" action="ppaction://noaction"/>
          </p:cNvPr>
          <p:cNvSpPr/>
          <p:nvPr/>
        </p:nvSpPr>
        <p:spPr>
          <a:xfrm>
            <a:off x="9656064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0030101010101" pitchFamily="34" charset="-122"/>
                <a:cs typeface="Times New Roman" panose="02020603050405020304" pitchFamily="34" charset="-120"/>
              </a:rPr>
              <a:t>高考帮</a:t>
            </a:r>
            <a:endParaRPr lang="en-US" sz="1400" dirty="0"/>
          </a:p>
        </p:txBody>
      </p:sp>
      <p:sp>
        <p:nvSpPr>
          <p:cNvPr id="11" name="MasterShapeName?linknodeid=a7cd68224&amp;color=RGB(0,0,0)">
            <a:hlinkClick r:id="" action="ppaction://noaction"/>
          </p:cNvPr>
          <p:cNvSpPr/>
          <p:nvPr/>
        </p:nvSpPr>
        <p:spPr>
          <a:xfrm>
            <a:off x="108722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0030101010101" pitchFamily="34" charset="-122"/>
                <a:cs typeface="Times New Roman" panose="02020603050405020304" pitchFamily="34" charset="-120"/>
              </a:rPr>
              <a:t>作业帮</a:t>
            </a:r>
            <a:endParaRPr lang="en-US" sz="140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#df=ece5b15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347472" y="210312"/>
            <a:ext cx="10140696" cy="40233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/>
            <a:r>
              <a:rPr lang="en-US" sz="2000" b="1" i="0" dirty="0">
                <a:solidFill>
                  <a:srgbClr val="000000"/>
                </a:solidFill>
                <a:latin typeface="黑体" panose="02010600030101010101" pitchFamily="34" charset="-122"/>
                <a:ea typeface="黑体" panose="02010600030101010101" pitchFamily="34" charset="-122"/>
                <a:cs typeface="黑体" panose="02010600030101010101" pitchFamily="34" charset="-120"/>
              </a:rPr>
              <a:t>第4讲 汉代统一多民族封建国家的巩固</a:t>
            </a:r>
            <a:endParaRPr lang="en-US" sz="2000" dirty="0"/>
          </a:p>
        </p:txBody>
      </p:sp>
      <p:pic>
        <p:nvPicPr>
          <p:cNvPr id="4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616" y="6537960"/>
            <a:ext cx="1033272" cy="292608"/>
          </a:xfrm>
          <a:prstGeom prst="rect">
            <a:avLst/>
          </a:prstGeom>
        </p:spPr>
      </p:pic>
      <p:pic>
        <p:nvPicPr>
          <p:cNvPr id="5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912" y="6537960"/>
            <a:ext cx="1033272" cy="292608"/>
          </a:xfrm>
          <a:prstGeom prst="rect">
            <a:avLst/>
          </a:prstGeom>
        </p:spPr>
      </p:pic>
      <p:pic>
        <p:nvPicPr>
          <p:cNvPr id="6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6064" y="6537960"/>
            <a:ext cx="1033272" cy="292608"/>
          </a:xfrm>
          <a:prstGeom prst="rect">
            <a:avLst/>
          </a:prstGeom>
        </p:spPr>
      </p:pic>
      <p:pic>
        <p:nvPicPr>
          <p:cNvPr id="7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2216" y="6537960"/>
            <a:ext cx="1033272" cy="292608"/>
          </a:xfrm>
          <a:prstGeom prst="rect">
            <a:avLst/>
          </a:prstGeom>
        </p:spPr>
      </p:pic>
      <p:sp>
        <p:nvSpPr>
          <p:cNvPr id="8" name="MasterShapeName?linknodeid=3d4ebef2c&amp;color=RGB(0,0,0)">
            <a:hlinkClick r:id="rId4" action="ppaction://hlinksldjump"/>
          </p:cNvPr>
          <p:cNvSpPr/>
          <p:nvPr/>
        </p:nvSpPr>
        <p:spPr>
          <a:xfrm>
            <a:off x="72146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0030101010101" pitchFamily="34" charset="-122"/>
                <a:cs typeface="Times New Roman" panose="02020603050405020304" pitchFamily="34" charset="-120"/>
              </a:rPr>
              <a:t>教材帮</a:t>
            </a:r>
            <a:endParaRPr lang="en-US" sz="1400" dirty="0"/>
          </a:p>
        </p:txBody>
      </p:sp>
      <p:sp>
        <p:nvSpPr>
          <p:cNvPr id="9" name="MasterShapeName?linknodeid=df9e40df1&amp;color=RGB(0,0,0)">
            <a:hlinkClick r:id="" action="ppaction://noaction"/>
          </p:cNvPr>
          <p:cNvSpPr/>
          <p:nvPr/>
        </p:nvSpPr>
        <p:spPr>
          <a:xfrm>
            <a:off x="8439912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0030101010101" pitchFamily="34" charset="-122"/>
                <a:cs typeface="Times New Roman" panose="02020603050405020304" pitchFamily="34" charset="-120"/>
              </a:rPr>
              <a:t>史料帮</a:t>
            </a:r>
            <a:endParaRPr lang="en-US" sz="1400" dirty="0"/>
          </a:p>
        </p:txBody>
      </p:sp>
      <p:sp>
        <p:nvSpPr>
          <p:cNvPr id="10" name="MasterShapeName?linknodeid=36f5bc531&amp;color=RGB(0,0,0)">
            <a:hlinkClick r:id="" action="ppaction://noaction"/>
          </p:cNvPr>
          <p:cNvSpPr/>
          <p:nvPr/>
        </p:nvSpPr>
        <p:spPr>
          <a:xfrm>
            <a:off x="9656064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0030101010101" pitchFamily="34" charset="-122"/>
                <a:cs typeface="Times New Roman" panose="02020603050405020304" pitchFamily="34" charset="-120"/>
              </a:rPr>
              <a:t>高考帮</a:t>
            </a:r>
            <a:endParaRPr lang="en-US" sz="1400" dirty="0"/>
          </a:p>
        </p:txBody>
      </p:sp>
      <p:sp>
        <p:nvSpPr>
          <p:cNvPr id="11" name="MasterShapeName?linknodeid=a7cd68224&amp;color=RGB(0,0,0)">
            <a:hlinkClick r:id="" action="ppaction://noaction"/>
          </p:cNvPr>
          <p:cNvSpPr/>
          <p:nvPr/>
        </p:nvSpPr>
        <p:spPr>
          <a:xfrm>
            <a:off x="108722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0030101010101" pitchFamily="34" charset="-122"/>
                <a:cs typeface="Times New Roman" panose="02020603050405020304" pitchFamily="34" charset="-120"/>
              </a:rPr>
              <a:t>作业帮</a:t>
            </a:r>
            <a:endParaRPr lang="en-US" sz="140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#df=ece5b15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347472" y="210312"/>
            <a:ext cx="10140696" cy="40233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/>
            <a:r>
              <a:rPr lang="en-US" sz="2000" b="1" i="0" dirty="0">
                <a:solidFill>
                  <a:srgbClr val="000000"/>
                </a:solidFill>
                <a:latin typeface="黑体" panose="02010600030101010101" pitchFamily="34" charset="-122"/>
                <a:ea typeface="黑体" panose="02010600030101010101" pitchFamily="34" charset="-122"/>
                <a:cs typeface="黑体" panose="02010600030101010101" pitchFamily="34" charset="-120"/>
              </a:rPr>
              <a:t>第4讲 汉代统一多民族封建国家的巩固</a:t>
            </a:r>
            <a:endParaRPr lang="en-US" sz="2000" dirty="0"/>
          </a:p>
        </p:txBody>
      </p:sp>
      <p:pic>
        <p:nvPicPr>
          <p:cNvPr id="4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616" y="6537960"/>
            <a:ext cx="1033272" cy="292608"/>
          </a:xfrm>
          <a:prstGeom prst="rect">
            <a:avLst/>
          </a:prstGeom>
        </p:spPr>
      </p:pic>
      <p:pic>
        <p:nvPicPr>
          <p:cNvPr id="5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912" y="6537960"/>
            <a:ext cx="1033272" cy="292608"/>
          </a:xfrm>
          <a:prstGeom prst="rect">
            <a:avLst/>
          </a:prstGeom>
        </p:spPr>
      </p:pic>
      <p:pic>
        <p:nvPicPr>
          <p:cNvPr id="6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6064" y="6537960"/>
            <a:ext cx="1033272" cy="292608"/>
          </a:xfrm>
          <a:prstGeom prst="rect">
            <a:avLst/>
          </a:prstGeom>
        </p:spPr>
      </p:pic>
      <p:pic>
        <p:nvPicPr>
          <p:cNvPr id="7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2216" y="6537960"/>
            <a:ext cx="1033272" cy="292608"/>
          </a:xfrm>
          <a:prstGeom prst="rect">
            <a:avLst/>
          </a:prstGeom>
        </p:spPr>
      </p:pic>
      <p:sp>
        <p:nvSpPr>
          <p:cNvPr id="8" name="MasterShapeName?linknodeid=3d4ebef2c&amp;color=RGB(0,0,0)">
            <a:hlinkClick r:id="rId4" action="ppaction://hlinksldjump"/>
          </p:cNvPr>
          <p:cNvSpPr/>
          <p:nvPr/>
        </p:nvSpPr>
        <p:spPr>
          <a:xfrm>
            <a:off x="72146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0030101010101" pitchFamily="34" charset="-122"/>
                <a:cs typeface="Times New Roman" panose="02020603050405020304" pitchFamily="34" charset="-120"/>
              </a:rPr>
              <a:t>教材帮</a:t>
            </a:r>
            <a:endParaRPr lang="en-US" sz="1400" dirty="0"/>
          </a:p>
        </p:txBody>
      </p:sp>
      <p:sp>
        <p:nvSpPr>
          <p:cNvPr id="9" name="MasterShapeName?linknodeid=df9e40df1&amp;color=RGB(0,0,0)">
            <a:hlinkClick r:id="" action="ppaction://noaction"/>
          </p:cNvPr>
          <p:cNvSpPr/>
          <p:nvPr/>
        </p:nvSpPr>
        <p:spPr>
          <a:xfrm>
            <a:off x="8439912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0030101010101" pitchFamily="34" charset="-122"/>
                <a:cs typeface="Times New Roman" panose="02020603050405020304" pitchFamily="34" charset="-120"/>
              </a:rPr>
              <a:t>史料帮</a:t>
            </a:r>
            <a:endParaRPr lang="en-US" sz="1400" dirty="0"/>
          </a:p>
        </p:txBody>
      </p:sp>
      <p:sp>
        <p:nvSpPr>
          <p:cNvPr id="10" name="MasterShapeName?linknodeid=36f5bc531&amp;color=RGB(0,0,0)">
            <a:hlinkClick r:id="" action="ppaction://noaction"/>
          </p:cNvPr>
          <p:cNvSpPr/>
          <p:nvPr/>
        </p:nvSpPr>
        <p:spPr>
          <a:xfrm>
            <a:off x="9656064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0030101010101" pitchFamily="34" charset="-122"/>
                <a:cs typeface="Times New Roman" panose="02020603050405020304" pitchFamily="34" charset="-120"/>
              </a:rPr>
              <a:t>高考帮</a:t>
            </a:r>
            <a:endParaRPr lang="en-US" sz="1400" dirty="0"/>
          </a:p>
        </p:txBody>
      </p:sp>
      <p:sp>
        <p:nvSpPr>
          <p:cNvPr id="11" name="MasterShapeName?linknodeid=a7cd68224&amp;color=RGB(0,0,0)">
            <a:hlinkClick r:id="" action="ppaction://noaction"/>
          </p:cNvPr>
          <p:cNvSpPr/>
          <p:nvPr/>
        </p:nvSpPr>
        <p:spPr>
          <a:xfrm>
            <a:off x="108722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0030101010101" pitchFamily="34" charset="-122"/>
                <a:cs typeface="Times New Roman" panose="02020603050405020304" pitchFamily="34" charset="-120"/>
              </a:rPr>
              <a:t>作业帮</a:t>
            </a:r>
            <a:endParaRPr lang="en-US" sz="1400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#df=ece5b15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347472" y="210312"/>
            <a:ext cx="10140696" cy="40233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/>
            <a:r>
              <a:rPr lang="en-US" sz="2000" b="1" i="0" dirty="0">
                <a:solidFill>
                  <a:srgbClr val="000000"/>
                </a:solidFill>
                <a:latin typeface="黑体" panose="02010600030101010101" pitchFamily="34" charset="-122"/>
                <a:ea typeface="黑体" panose="02010600030101010101" pitchFamily="34" charset="-122"/>
                <a:cs typeface="黑体" panose="02010600030101010101" pitchFamily="34" charset="-120"/>
              </a:rPr>
              <a:t>第4讲 汉代统一多民族封建国家的巩固</a:t>
            </a:r>
            <a:endParaRPr lang="en-US" sz="2000" dirty="0"/>
          </a:p>
        </p:txBody>
      </p:sp>
      <p:pic>
        <p:nvPicPr>
          <p:cNvPr id="4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616" y="6537960"/>
            <a:ext cx="1033272" cy="292608"/>
          </a:xfrm>
          <a:prstGeom prst="rect">
            <a:avLst/>
          </a:prstGeom>
        </p:spPr>
      </p:pic>
      <p:pic>
        <p:nvPicPr>
          <p:cNvPr id="5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912" y="6537960"/>
            <a:ext cx="1033272" cy="292608"/>
          </a:xfrm>
          <a:prstGeom prst="rect">
            <a:avLst/>
          </a:prstGeom>
        </p:spPr>
      </p:pic>
      <p:pic>
        <p:nvPicPr>
          <p:cNvPr id="6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6064" y="6537960"/>
            <a:ext cx="1033272" cy="292608"/>
          </a:xfrm>
          <a:prstGeom prst="rect">
            <a:avLst/>
          </a:prstGeom>
        </p:spPr>
      </p:pic>
      <p:pic>
        <p:nvPicPr>
          <p:cNvPr id="7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2216" y="6537960"/>
            <a:ext cx="1033272" cy="292608"/>
          </a:xfrm>
          <a:prstGeom prst="rect">
            <a:avLst/>
          </a:prstGeom>
        </p:spPr>
      </p:pic>
      <p:sp>
        <p:nvSpPr>
          <p:cNvPr id="8" name="MasterShapeName?linknodeid=3d4ebef2c&amp;color=RGB(0,0,0)">
            <a:hlinkClick r:id="rId4" action="ppaction://hlinksldjump"/>
          </p:cNvPr>
          <p:cNvSpPr/>
          <p:nvPr/>
        </p:nvSpPr>
        <p:spPr>
          <a:xfrm>
            <a:off x="72146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0030101010101" pitchFamily="34" charset="-122"/>
                <a:cs typeface="Times New Roman" panose="02020603050405020304" pitchFamily="34" charset="-120"/>
              </a:rPr>
              <a:t>教材帮</a:t>
            </a:r>
            <a:endParaRPr lang="en-US" sz="1400" dirty="0"/>
          </a:p>
        </p:txBody>
      </p:sp>
      <p:sp>
        <p:nvSpPr>
          <p:cNvPr id="9" name="MasterShapeName?linknodeid=df9e40df1&amp;color=RGB(0,0,0)">
            <a:hlinkClick r:id="" action="ppaction://noaction"/>
          </p:cNvPr>
          <p:cNvSpPr/>
          <p:nvPr/>
        </p:nvSpPr>
        <p:spPr>
          <a:xfrm>
            <a:off x="8439912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0030101010101" pitchFamily="34" charset="-122"/>
                <a:cs typeface="Times New Roman" panose="02020603050405020304" pitchFamily="34" charset="-120"/>
              </a:rPr>
              <a:t>史料帮</a:t>
            </a:r>
            <a:endParaRPr lang="en-US" sz="1400" dirty="0"/>
          </a:p>
        </p:txBody>
      </p:sp>
      <p:sp>
        <p:nvSpPr>
          <p:cNvPr id="10" name="MasterShapeName?linknodeid=36f5bc531&amp;color=RGB(0,0,0)">
            <a:hlinkClick r:id="" action="ppaction://noaction"/>
          </p:cNvPr>
          <p:cNvSpPr/>
          <p:nvPr/>
        </p:nvSpPr>
        <p:spPr>
          <a:xfrm>
            <a:off x="9656064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0030101010101" pitchFamily="34" charset="-122"/>
                <a:cs typeface="Times New Roman" panose="02020603050405020304" pitchFamily="34" charset="-120"/>
              </a:rPr>
              <a:t>高考帮</a:t>
            </a:r>
            <a:endParaRPr lang="en-US" sz="1400" dirty="0"/>
          </a:p>
        </p:txBody>
      </p:sp>
      <p:sp>
        <p:nvSpPr>
          <p:cNvPr id="11" name="MasterShapeName?linknodeid=a7cd68224&amp;color=RGB(0,0,0)">
            <a:hlinkClick r:id="" action="ppaction://noaction"/>
          </p:cNvPr>
          <p:cNvSpPr/>
          <p:nvPr/>
        </p:nvSpPr>
        <p:spPr>
          <a:xfrm>
            <a:off x="108722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0030101010101" pitchFamily="34" charset="-122"/>
                <a:cs typeface="Times New Roman" panose="02020603050405020304" pitchFamily="34" charset="-120"/>
              </a:rPr>
              <a:t>作业帮</a:t>
            </a:r>
            <a:endParaRPr lang="en-US" sz="1400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#df=ece5b15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347472" y="210312"/>
            <a:ext cx="10140696" cy="40233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/>
            <a:r>
              <a:rPr lang="en-US" sz="2000" b="1" i="0" dirty="0">
                <a:solidFill>
                  <a:srgbClr val="000000"/>
                </a:solidFill>
                <a:latin typeface="黑体" panose="02010600030101010101" pitchFamily="34" charset="-122"/>
                <a:ea typeface="黑体" panose="02010600030101010101" pitchFamily="34" charset="-122"/>
                <a:cs typeface="黑体" panose="02010600030101010101" pitchFamily="34" charset="-120"/>
              </a:rPr>
              <a:t>第4讲 汉代统一多民族封建国家的巩固</a:t>
            </a:r>
            <a:endParaRPr lang="en-US" sz="2000" dirty="0"/>
          </a:p>
        </p:txBody>
      </p:sp>
      <p:pic>
        <p:nvPicPr>
          <p:cNvPr id="4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616" y="6537960"/>
            <a:ext cx="1033272" cy="292608"/>
          </a:xfrm>
          <a:prstGeom prst="rect">
            <a:avLst/>
          </a:prstGeom>
        </p:spPr>
      </p:pic>
      <p:pic>
        <p:nvPicPr>
          <p:cNvPr id="5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912" y="6537960"/>
            <a:ext cx="1033272" cy="292608"/>
          </a:xfrm>
          <a:prstGeom prst="rect">
            <a:avLst/>
          </a:prstGeom>
        </p:spPr>
      </p:pic>
      <p:pic>
        <p:nvPicPr>
          <p:cNvPr id="6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6064" y="6537960"/>
            <a:ext cx="1033272" cy="292608"/>
          </a:xfrm>
          <a:prstGeom prst="rect">
            <a:avLst/>
          </a:prstGeom>
        </p:spPr>
      </p:pic>
      <p:pic>
        <p:nvPicPr>
          <p:cNvPr id="7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2216" y="6537960"/>
            <a:ext cx="1033272" cy="292608"/>
          </a:xfrm>
          <a:prstGeom prst="rect">
            <a:avLst/>
          </a:prstGeom>
        </p:spPr>
      </p:pic>
      <p:sp>
        <p:nvSpPr>
          <p:cNvPr id="8" name="MasterShapeName?linknodeid=3d4ebef2c&amp;color=RGB(0,0,0)">
            <a:hlinkClick r:id="rId4" action="ppaction://hlinksldjump"/>
          </p:cNvPr>
          <p:cNvSpPr/>
          <p:nvPr/>
        </p:nvSpPr>
        <p:spPr>
          <a:xfrm>
            <a:off x="72146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0030101010101" pitchFamily="34" charset="-122"/>
                <a:cs typeface="Times New Roman" panose="02020603050405020304" pitchFamily="34" charset="-120"/>
              </a:rPr>
              <a:t>教材帮</a:t>
            </a:r>
            <a:endParaRPr lang="en-US" sz="1400" dirty="0"/>
          </a:p>
        </p:txBody>
      </p:sp>
      <p:sp>
        <p:nvSpPr>
          <p:cNvPr id="9" name="MasterShapeName?linknodeid=df9e40df1&amp;color=RGB(0,0,0)">
            <a:hlinkClick r:id="" action="ppaction://noaction"/>
          </p:cNvPr>
          <p:cNvSpPr/>
          <p:nvPr/>
        </p:nvSpPr>
        <p:spPr>
          <a:xfrm>
            <a:off x="8439912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0030101010101" pitchFamily="34" charset="-122"/>
                <a:cs typeface="Times New Roman" panose="02020603050405020304" pitchFamily="34" charset="-120"/>
              </a:rPr>
              <a:t>史料帮</a:t>
            </a:r>
            <a:endParaRPr lang="en-US" sz="1400" dirty="0"/>
          </a:p>
        </p:txBody>
      </p:sp>
      <p:sp>
        <p:nvSpPr>
          <p:cNvPr id="10" name="MasterShapeName?linknodeid=36f5bc531&amp;color=RGB(0,0,0)">
            <a:hlinkClick r:id="" action="ppaction://noaction"/>
          </p:cNvPr>
          <p:cNvSpPr/>
          <p:nvPr/>
        </p:nvSpPr>
        <p:spPr>
          <a:xfrm>
            <a:off x="9656064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0030101010101" pitchFamily="34" charset="-122"/>
                <a:cs typeface="Times New Roman" panose="02020603050405020304" pitchFamily="34" charset="-120"/>
              </a:rPr>
              <a:t>高考帮</a:t>
            </a:r>
            <a:endParaRPr lang="en-US" sz="1400" dirty="0"/>
          </a:p>
        </p:txBody>
      </p:sp>
      <p:sp>
        <p:nvSpPr>
          <p:cNvPr id="11" name="MasterShapeName?linknodeid=a7cd68224&amp;color=RGB(0,0,0)">
            <a:hlinkClick r:id="" action="ppaction://noaction"/>
          </p:cNvPr>
          <p:cNvSpPr/>
          <p:nvPr/>
        </p:nvSpPr>
        <p:spPr>
          <a:xfrm>
            <a:off x="108722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0030101010101" pitchFamily="34" charset="-122"/>
                <a:cs typeface="Times New Roman" panose="02020603050405020304" pitchFamily="34" charset="-120"/>
              </a:rPr>
              <a:t>作业帮</a:t>
            </a:r>
            <a:endParaRPr lang="en-US" sz="1400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#df=ece5b15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347472" y="210312"/>
            <a:ext cx="10140696" cy="40233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/>
            <a:r>
              <a:rPr lang="en-US" sz="2000" b="1" i="0" dirty="0">
                <a:solidFill>
                  <a:srgbClr val="000000"/>
                </a:solidFill>
                <a:latin typeface="黑体" panose="02010600030101010101" pitchFamily="34" charset="-122"/>
                <a:ea typeface="黑体" panose="02010600030101010101" pitchFamily="34" charset="-122"/>
                <a:cs typeface="黑体" panose="02010600030101010101" pitchFamily="34" charset="-120"/>
              </a:rPr>
              <a:t>第4讲 汉代统一多民族封建国家的巩固</a:t>
            </a:r>
            <a:endParaRPr lang="en-US" sz="2000" dirty="0"/>
          </a:p>
        </p:txBody>
      </p:sp>
      <p:pic>
        <p:nvPicPr>
          <p:cNvPr id="4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616" y="6537960"/>
            <a:ext cx="1033272" cy="292608"/>
          </a:xfrm>
          <a:prstGeom prst="rect">
            <a:avLst/>
          </a:prstGeom>
        </p:spPr>
      </p:pic>
      <p:pic>
        <p:nvPicPr>
          <p:cNvPr id="5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912" y="6537960"/>
            <a:ext cx="1033272" cy="292608"/>
          </a:xfrm>
          <a:prstGeom prst="rect">
            <a:avLst/>
          </a:prstGeom>
        </p:spPr>
      </p:pic>
      <p:pic>
        <p:nvPicPr>
          <p:cNvPr id="6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6064" y="6537960"/>
            <a:ext cx="1033272" cy="292608"/>
          </a:xfrm>
          <a:prstGeom prst="rect">
            <a:avLst/>
          </a:prstGeom>
        </p:spPr>
      </p:pic>
      <p:pic>
        <p:nvPicPr>
          <p:cNvPr id="7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2216" y="6537960"/>
            <a:ext cx="1033272" cy="292608"/>
          </a:xfrm>
          <a:prstGeom prst="rect">
            <a:avLst/>
          </a:prstGeom>
        </p:spPr>
      </p:pic>
      <p:sp>
        <p:nvSpPr>
          <p:cNvPr id="8" name="MasterShapeName?linknodeid=3d4ebef2c&amp;color=RGB(0,0,0)">
            <a:hlinkClick r:id="rId4" action="ppaction://hlinksldjump"/>
          </p:cNvPr>
          <p:cNvSpPr/>
          <p:nvPr/>
        </p:nvSpPr>
        <p:spPr>
          <a:xfrm>
            <a:off x="72146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0030101010101" pitchFamily="34" charset="-122"/>
                <a:cs typeface="Times New Roman" panose="02020603050405020304" pitchFamily="34" charset="-120"/>
              </a:rPr>
              <a:t>教材帮</a:t>
            </a:r>
            <a:endParaRPr lang="en-US" sz="1400" dirty="0"/>
          </a:p>
        </p:txBody>
      </p:sp>
      <p:sp>
        <p:nvSpPr>
          <p:cNvPr id="9" name="MasterShapeName?linknodeid=df9e40df1&amp;color=RGB(0,0,0)">
            <a:hlinkClick r:id="" action="ppaction://noaction"/>
          </p:cNvPr>
          <p:cNvSpPr/>
          <p:nvPr/>
        </p:nvSpPr>
        <p:spPr>
          <a:xfrm>
            <a:off x="8439912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0030101010101" pitchFamily="34" charset="-122"/>
                <a:cs typeface="Times New Roman" panose="02020603050405020304" pitchFamily="34" charset="-120"/>
              </a:rPr>
              <a:t>史料帮</a:t>
            </a:r>
            <a:endParaRPr lang="en-US" sz="1400" dirty="0"/>
          </a:p>
        </p:txBody>
      </p:sp>
      <p:sp>
        <p:nvSpPr>
          <p:cNvPr id="10" name="MasterShapeName?linknodeid=36f5bc531&amp;color=RGB(0,0,0)">
            <a:hlinkClick r:id="" action="ppaction://noaction"/>
          </p:cNvPr>
          <p:cNvSpPr/>
          <p:nvPr/>
        </p:nvSpPr>
        <p:spPr>
          <a:xfrm>
            <a:off x="9656064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0030101010101" pitchFamily="34" charset="-122"/>
                <a:cs typeface="Times New Roman" panose="02020603050405020304" pitchFamily="34" charset="-120"/>
              </a:rPr>
              <a:t>高考帮</a:t>
            </a:r>
            <a:endParaRPr lang="en-US" sz="1400" dirty="0"/>
          </a:p>
        </p:txBody>
      </p:sp>
      <p:sp>
        <p:nvSpPr>
          <p:cNvPr id="11" name="MasterShapeName?linknodeid=a7cd68224&amp;color=RGB(0,0,0)">
            <a:hlinkClick r:id="" action="ppaction://noaction"/>
          </p:cNvPr>
          <p:cNvSpPr/>
          <p:nvPr/>
        </p:nvSpPr>
        <p:spPr>
          <a:xfrm>
            <a:off x="108722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0030101010101" pitchFamily="34" charset="-122"/>
                <a:cs typeface="Times New Roman" panose="02020603050405020304" pitchFamily="34" charset="-120"/>
              </a:rPr>
              <a:t>作业帮</a:t>
            </a:r>
            <a:endParaRPr lang="en-US" sz="1400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#df=ece5b15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347472" y="210312"/>
            <a:ext cx="10140696" cy="40233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/>
            <a:r>
              <a:rPr lang="en-US" sz="2000" b="1" i="0" dirty="0">
                <a:solidFill>
                  <a:srgbClr val="000000"/>
                </a:solidFill>
                <a:latin typeface="黑体" panose="02010600030101010101" pitchFamily="34" charset="-122"/>
                <a:ea typeface="黑体" panose="02010600030101010101" pitchFamily="34" charset="-122"/>
                <a:cs typeface="黑体" panose="02010600030101010101" pitchFamily="34" charset="-120"/>
              </a:rPr>
              <a:t>第4讲 汉代统一多民族封建国家的巩固</a:t>
            </a:r>
            <a:endParaRPr lang="en-US" sz="2000" dirty="0"/>
          </a:p>
        </p:txBody>
      </p:sp>
      <p:pic>
        <p:nvPicPr>
          <p:cNvPr id="4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616" y="6537960"/>
            <a:ext cx="1033272" cy="292608"/>
          </a:xfrm>
          <a:prstGeom prst="rect">
            <a:avLst/>
          </a:prstGeom>
        </p:spPr>
      </p:pic>
      <p:pic>
        <p:nvPicPr>
          <p:cNvPr id="5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912" y="6537960"/>
            <a:ext cx="1033272" cy="292608"/>
          </a:xfrm>
          <a:prstGeom prst="rect">
            <a:avLst/>
          </a:prstGeom>
        </p:spPr>
      </p:pic>
      <p:pic>
        <p:nvPicPr>
          <p:cNvPr id="6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6064" y="6537960"/>
            <a:ext cx="1033272" cy="292608"/>
          </a:xfrm>
          <a:prstGeom prst="rect">
            <a:avLst/>
          </a:prstGeom>
        </p:spPr>
      </p:pic>
      <p:pic>
        <p:nvPicPr>
          <p:cNvPr id="7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2216" y="6537960"/>
            <a:ext cx="1033272" cy="292608"/>
          </a:xfrm>
          <a:prstGeom prst="rect">
            <a:avLst/>
          </a:prstGeom>
        </p:spPr>
      </p:pic>
      <p:sp>
        <p:nvSpPr>
          <p:cNvPr id="8" name="MasterShapeName?linknodeid=3d4ebef2c&amp;color=RGB(0,0,0)">
            <a:hlinkClick r:id="rId4" action="ppaction://hlinksldjump"/>
          </p:cNvPr>
          <p:cNvSpPr/>
          <p:nvPr/>
        </p:nvSpPr>
        <p:spPr>
          <a:xfrm>
            <a:off x="72146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0030101010101" pitchFamily="34" charset="-122"/>
                <a:cs typeface="Times New Roman" panose="02020603050405020304" pitchFamily="34" charset="-120"/>
              </a:rPr>
              <a:t>教材帮</a:t>
            </a:r>
            <a:endParaRPr lang="en-US" sz="1400" dirty="0"/>
          </a:p>
        </p:txBody>
      </p:sp>
      <p:sp>
        <p:nvSpPr>
          <p:cNvPr id="9" name="MasterShapeName?linknodeid=df9e40df1&amp;color=RGB(0,0,0)">
            <a:hlinkClick r:id="" action="ppaction://noaction"/>
          </p:cNvPr>
          <p:cNvSpPr/>
          <p:nvPr/>
        </p:nvSpPr>
        <p:spPr>
          <a:xfrm>
            <a:off x="8439912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0030101010101" pitchFamily="34" charset="-122"/>
                <a:cs typeface="Times New Roman" panose="02020603050405020304" pitchFamily="34" charset="-120"/>
              </a:rPr>
              <a:t>史料帮</a:t>
            </a:r>
            <a:endParaRPr lang="en-US" sz="1400" dirty="0"/>
          </a:p>
        </p:txBody>
      </p:sp>
      <p:sp>
        <p:nvSpPr>
          <p:cNvPr id="10" name="MasterShapeName?linknodeid=36f5bc531&amp;color=RGB(0,0,0)">
            <a:hlinkClick r:id="" action="ppaction://noaction"/>
          </p:cNvPr>
          <p:cNvSpPr/>
          <p:nvPr/>
        </p:nvSpPr>
        <p:spPr>
          <a:xfrm>
            <a:off x="9656064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0030101010101" pitchFamily="34" charset="-122"/>
                <a:cs typeface="Times New Roman" panose="02020603050405020304" pitchFamily="34" charset="-120"/>
              </a:rPr>
              <a:t>高考帮</a:t>
            </a:r>
            <a:endParaRPr lang="en-US" sz="1400" dirty="0"/>
          </a:p>
        </p:txBody>
      </p:sp>
      <p:sp>
        <p:nvSpPr>
          <p:cNvPr id="11" name="MasterShapeName?linknodeid=a7cd68224&amp;color=RGB(0,0,0)">
            <a:hlinkClick r:id="" action="ppaction://noaction"/>
          </p:cNvPr>
          <p:cNvSpPr/>
          <p:nvPr/>
        </p:nvSpPr>
        <p:spPr>
          <a:xfrm>
            <a:off x="108722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0030101010101" pitchFamily="34" charset="-122"/>
                <a:cs typeface="Times New Roman" panose="02020603050405020304" pitchFamily="34" charset="-120"/>
              </a:rPr>
              <a:t>作业帮</a:t>
            </a:r>
            <a:endParaRPr lang="en-US" sz="1400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#df=ece5b15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347472" y="210312"/>
            <a:ext cx="10140696" cy="40233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/>
            <a:r>
              <a:rPr lang="en-US" sz="2000" b="1" i="0" dirty="0">
                <a:solidFill>
                  <a:srgbClr val="000000"/>
                </a:solidFill>
                <a:latin typeface="黑体" panose="02010600030101010101" pitchFamily="34" charset="-122"/>
                <a:ea typeface="黑体" panose="02010600030101010101" pitchFamily="34" charset="-122"/>
                <a:cs typeface="黑体" panose="02010600030101010101" pitchFamily="34" charset="-120"/>
              </a:rPr>
              <a:t>第4讲 汉代统一多民族封建国家的巩固</a:t>
            </a:r>
            <a:endParaRPr lang="en-US" sz="2000" dirty="0"/>
          </a:p>
        </p:txBody>
      </p:sp>
      <p:pic>
        <p:nvPicPr>
          <p:cNvPr id="4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616" y="6537960"/>
            <a:ext cx="1033272" cy="292608"/>
          </a:xfrm>
          <a:prstGeom prst="rect">
            <a:avLst/>
          </a:prstGeom>
        </p:spPr>
      </p:pic>
      <p:pic>
        <p:nvPicPr>
          <p:cNvPr id="5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912" y="6537960"/>
            <a:ext cx="1033272" cy="292608"/>
          </a:xfrm>
          <a:prstGeom prst="rect">
            <a:avLst/>
          </a:prstGeom>
        </p:spPr>
      </p:pic>
      <p:pic>
        <p:nvPicPr>
          <p:cNvPr id="6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6064" y="6537960"/>
            <a:ext cx="1033272" cy="292608"/>
          </a:xfrm>
          <a:prstGeom prst="rect">
            <a:avLst/>
          </a:prstGeom>
        </p:spPr>
      </p:pic>
      <p:pic>
        <p:nvPicPr>
          <p:cNvPr id="7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2216" y="6537960"/>
            <a:ext cx="1033272" cy="292608"/>
          </a:xfrm>
          <a:prstGeom prst="rect">
            <a:avLst/>
          </a:prstGeom>
        </p:spPr>
      </p:pic>
      <p:sp>
        <p:nvSpPr>
          <p:cNvPr id="8" name="MasterShapeName?linknodeid=3d4ebef2c&amp;color=RGB(0,0,0)">
            <a:hlinkClick r:id="rId4" action="ppaction://hlinksldjump"/>
          </p:cNvPr>
          <p:cNvSpPr/>
          <p:nvPr/>
        </p:nvSpPr>
        <p:spPr>
          <a:xfrm>
            <a:off x="72146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0030101010101" pitchFamily="34" charset="-122"/>
                <a:cs typeface="Times New Roman" panose="02020603050405020304" pitchFamily="34" charset="-120"/>
              </a:rPr>
              <a:t>教材帮</a:t>
            </a:r>
            <a:endParaRPr lang="en-US" sz="1400" dirty="0"/>
          </a:p>
        </p:txBody>
      </p:sp>
      <p:sp>
        <p:nvSpPr>
          <p:cNvPr id="9" name="MasterShapeName?linknodeid=df9e40df1&amp;color=RGB(0,0,0)">
            <a:hlinkClick r:id="" action="ppaction://noaction"/>
          </p:cNvPr>
          <p:cNvSpPr/>
          <p:nvPr/>
        </p:nvSpPr>
        <p:spPr>
          <a:xfrm>
            <a:off x="8439912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0030101010101" pitchFamily="34" charset="-122"/>
                <a:cs typeface="Times New Roman" panose="02020603050405020304" pitchFamily="34" charset="-120"/>
              </a:rPr>
              <a:t>史料帮</a:t>
            </a:r>
            <a:endParaRPr lang="en-US" sz="1400" dirty="0"/>
          </a:p>
        </p:txBody>
      </p:sp>
      <p:sp>
        <p:nvSpPr>
          <p:cNvPr id="10" name="MasterShapeName?linknodeid=36f5bc531&amp;color=RGB(0,0,0)">
            <a:hlinkClick r:id="" action="ppaction://noaction"/>
          </p:cNvPr>
          <p:cNvSpPr/>
          <p:nvPr/>
        </p:nvSpPr>
        <p:spPr>
          <a:xfrm>
            <a:off x="9656064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0030101010101" pitchFamily="34" charset="-122"/>
                <a:cs typeface="Times New Roman" panose="02020603050405020304" pitchFamily="34" charset="-120"/>
              </a:rPr>
              <a:t>高考帮</a:t>
            </a:r>
            <a:endParaRPr lang="en-US" sz="1400" dirty="0"/>
          </a:p>
        </p:txBody>
      </p:sp>
      <p:sp>
        <p:nvSpPr>
          <p:cNvPr id="11" name="MasterShapeName?linknodeid=a7cd68224&amp;color=RGB(0,0,0)">
            <a:hlinkClick r:id="" action="ppaction://noaction"/>
          </p:cNvPr>
          <p:cNvSpPr/>
          <p:nvPr/>
        </p:nvSpPr>
        <p:spPr>
          <a:xfrm>
            <a:off x="108722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0030101010101" pitchFamily="34" charset="-122"/>
                <a:cs typeface="Times New Roman" panose="02020603050405020304" pitchFamily="34" charset="-120"/>
              </a:rPr>
              <a:t>作业帮</a:t>
            </a:r>
            <a:endParaRPr lang="en-US" sz="14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xin?subject=history#pid=63b8fceeaecb85217585ab6d#tid=63d4f6a6680a4f00096fe6f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#df=ece5b15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347472" y="210312"/>
            <a:ext cx="10140696" cy="40233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/>
            <a:r>
              <a:rPr lang="en-US" sz="2000" b="1" i="0" dirty="0">
                <a:solidFill>
                  <a:srgbClr val="000000"/>
                </a:solidFill>
                <a:latin typeface="黑体" panose="02010600030101010101" pitchFamily="34" charset="-122"/>
                <a:ea typeface="黑体" panose="02010600030101010101" pitchFamily="34" charset="-122"/>
                <a:cs typeface="黑体" panose="02010600030101010101" pitchFamily="34" charset="-120"/>
              </a:rPr>
              <a:t>第4讲 汉代统一多民族封建国家的巩固</a:t>
            </a:r>
            <a:endParaRPr lang="en-US" sz="2000" dirty="0"/>
          </a:p>
        </p:txBody>
      </p:sp>
      <p:pic>
        <p:nvPicPr>
          <p:cNvPr id="4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616" y="6537960"/>
            <a:ext cx="1033272" cy="292608"/>
          </a:xfrm>
          <a:prstGeom prst="rect">
            <a:avLst/>
          </a:prstGeom>
        </p:spPr>
      </p:pic>
      <p:pic>
        <p:nvPicPr>
          <p:cNvPr id="5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912" y="6537960"/>
            <a:ext cx="1033272" cy="292608"/>
          </a:xfrm>
          <a:prstGeom prst="rect">
            <a:avLst/>
          </a:prstGeom>
        </p:spPr>
      </p:pic>
      <p:pic>
        <p:nvPicPr>
          <p:cNvPr id="6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6064" y="6537960"/>
            <a:ext cx="1033272" cy="292608"/>
          </a:xfrm>
          <a:prstGeom prst="rect">
            <a:avLst/>
          </a:prstGeom>
        </p:spPr>
      </p:pic>
      <p:pic>
        <p:nvPicPr>
          <p:cNvPr id="7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2216" y="6537960"/>
            <a:ext cx="1033272" cy="292608"/>
          </a:xfrm>
          <a:prstGeom prst="rect">
            <a:avLst/>
          </a:prstGeom>
        </p:spPr>
      </p:pic>
      <p:sp>
        <p:nvSpPr>
          <p:cNvPr id="8" name="MasterShapeName?linknodeid=3d4ebef2c&amp;color=RGB(0,0,0)">
            <a:hlinkClick r:id="rId4" action="ppaction://hlinksldjump"/>
          </p:cNvPr>
          <p:cNvSpPr/>
          <p:nvPr/>
        </p:nvSpPr>
        <p:spPr>
          <a:xfrm>
            <a:off x="72146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0030101010101" pitchFamily="34" charset="-122"/>
                <a:cs typeface="Times New Roman" panose="02020603050405020304" pitchFamily="34" charset="-120"/>
              </a:rPr>
              <a:t>教材帮</a:t>
            </a:r>
            <a:endParaRPr lang="en-US" sz="1400" dirty="0"/>
          </a:p>
        </p:txBody>
      </p:sp>
      <p:sp>
        <p:nvSpPr>
          <p:cNvPr id="9" name="MasterShapeName?linknodeid=df9e40df1&amp;color=RGB(0,0,0)">
            <a:hlinkClick r:id="" action="ppaction://noaction"/>
          </p:cNvPr>
          <p:cNvSpPr/>
          <p:nvPr/>
        </p:nvSpPr>
        <p:spPr>
          <a:xfrm>
            <a:off x="8439912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0030101010101" pitchFamily="34" charset="-122"/>
                <a:cs typeface="Times New Roman" panose="02020603050405020304" pitchFamily="34" charset="-120"/>
              </a:rPr>
              <a:t>史料帮</a:t>
            </a:r>
            <a:endParaRPr lang="en-US" sz="1400" dirty="0"/>
          </a:p>
        </p:txBody>
      </p:sp>
      <p:sp>
        <p:nvSpPr>
          <p:cNvPr id="10" name="MasterShapeName?linknodeid=36f5bc531&amp;color=RGB(0,0,0)">
            <a:hlinkClick r:id="" action="ppaction://noaction"/>
          </p:cNvPr>
          <p:cNvSpPr/>
          <p:nvPr/>
        </p:nvSpPr>
        <p:spPr>
          <a:xfrm>
            <a:off x="9656064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0030101010101" pitchFamily="34" charset="-122"/>
                <a:cs typeface="Times New Roman" panose="02020603050405020304" pitchFamily="34" charset="-120"/>
              </a:rPr>
              <a:t>高考帮</a:t>
            </a:r>
            <a:endParaRPr lang="en-US" sz="1400" dirty="0"/>
          </a:p>
        </p:txBody>
      </p:sp>
      <p:sp>
        <p:nvSpPr>
          <p:cNvPr id="11" name="MasterShapeName?linknodeid=a7cd68224&amp;color=RGB(0,0,0)">
            <a:hlinkClick r:id="" action="ppaction://noaction"/>
          </p:cNvPr>
          <p:cNvSpPr/>
          <p:nvPr/>
        </p:nvSpPr>
        <p:spPr>
          <a:xfrm>
            <a:off x="108722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0030101010101" pitchFamily="34" charset="-122"/>
                <a:cs typeface="Times New Roman" panose="02020603050405020304" pitchFamily="34" charset="-120"/>
              </a:rPr>
              <a:t>作业帮</a:t>
            </a:r>
            <a:endParaRPr lang="en-US" sz="1400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#df=ece5b15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347472" y="210312"/>
            <a:ext cx="10140696" cy="40233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/>
            <a:r>
              <a:rPr lang="en-US" sz="2000" b="1" i="0" dirty="0">
                <a:solidFill>
                  <a:srgbClr val="000000"/>
                </a:solidFill>
                <a:latin typeface="黑体" panose="02010600030101010101" pitchFamily="34" charset="-122"/>
                <a:ea typeface="黑体" panose="02010600030101010101" pitchFamily="34" charset="-122"/>
                <a:cs typeface="黑体" panose="02010600030101010101" pitchFamily="34" charset="-120"/>
              </a:rPr>
              <a:t>第4讲 汉代统一多民族封建国家的巩固</a:t>
            </a:r>
            <a:endParaRPr lang="en-US" sz="2000" dirty="0"/>
          </a:p>
        </p:txBody>
      </p:sp>
      <p:pic>
        <p:nvPicPr>
          <p:cNvPr id="4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616" y="6537960"/>
            <a:ext cx="1033272" cy="292608"/>
          </a:xfrm>
          <a:prstGeom prst="rect">
            <a:avLst/>
          </a:prstGeom>
        </p:spPr>
      </p:pic>
      <p:pic>
        <p:nvPicPr>
          <p:cNvPr id="5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912" y="6537960"/>
            <a:ext cx="1033272" cy="292608"/>
          </a:xfrm>
          <a:prstGeom prst="rect">
            <a:avLst/>
          </a:prstGeom>
        </p:spPr>
      </p:pic>
      <p:pic>
        <p:nvPicPr>
          <p:cNvPr id="6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6064" y="6537960"/>
            <a:ext cx="1033272" cy="292608"/>
          </a:xfrm>
          <a:prstGeom prst="rect">
            <a:avLst/>
          </a:prstGeom>
        </p:spPr>
      </p:pic>
      <p:pic>
        <p:nvPicPr>
          <p:cNvPr id="7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2216" y="6537960"/>
            <a:ext cx="1033272" cy="292608"/>
          </a:xfrm>
          <a:prstGeom prst="rect">
            <a:avLst/>
          </a:prstGeom>
        </p:spPr>
      </p:pic>
      <p:sp>
        <p:nvSpPr>
          <p:cNvPr id="8" name="MasterShapeName?linknodeid=3d4ebef2c&amp;color=RGB(0,0,0)">
            <a:hlinkClick r:id="rId4" action="ppaction://hlinksldjump"/>
          </p:cNvPr>
          <p:cNvSpPr/>
          <p:nvPr/>
        </p:nvSpPr>
        <p:spPr>
          <a:xfrm>
            <a:off x="72146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0030101010101" pitchFamily="34" charset="-122"/>
                <a:cs typeface="Times New Roman" panose="02020603050405020304" pitchFamily="34" charset="-120"/>
              </a:rPr>
              <a:t>教材帮</a:t>
            </a:r>
            <a:endParaRPr lang="en-US" sz="1400" dirty="0"/>
          </a:p>
        </p:txBody>
      </p:sp>
      <p:sp>
        <p:nvSpPr>
          <p:cNvPr id="9" name="MasterShapeName?linknodeid=df9e40df1&amp;color=RGB(0,0,0)">
            <a:hlinkClick r:id="" action="ppaction://noaction"/>
          </p:cNvPr>
          <p:cNvSpPr/>
          <p:nvPr/>
        </p:nvSpPr>
        <p:spPr>
          <a:xfrm>
            <a:off x="8439912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0030101010101" pitchFamily="34" charset="-122"/>
                <a:cs typeface="Times New Roman" panose="02020603050405020304" pitchFamily="34" charset="-120"/>
              </a:rPr>
              <a:t>史料帮</a:t>
            </a:r>
            <a:endParaRPr lang="en-US" sz="1400" dirty="0"/>
          </a:p>
        </p:txBody>
      </p:sp>
      <p:sp>
        <p:nvSpPr>
          <p:cNvPr id="10" name="MasterShapeName?linknodeid=36f5bc531&amp;color=RGB(0,0,0)">
            <a:hlinkClick r:id="" action="ppaction://noaction"/>
          </p:cNvPr>
          <p:cNvSpPr/>
          <p:nvPr/>
        </p:nvSpPr>
        <p:spPr>
          <a:xfrm>
            <a:off x="9656064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0030101010101" pitchFamily="34" charset="-122"/>
                <a:cs typeface="Times New Roman" panose="02020603050405020304" pitchFamily="34" charset="-120"/>
              </a:rPr>
              <a:t>高考帮</a:t>
            </a:r>
            <a:endParaRPr lang="en-US" sz="1400" dirty="0"/>
          </a:p>
        </p:txBody>
      </p:sp>
      <p:sp>
        <p:nvSpPr>
          <p:cNvPr id="11" name="MasterShapeName?linknodeid=a7cd68224&amp;color=RGB(0,0,0)">
            <a:hlinkClick r:id="" action="ppaction://noaction"/>
          </p:cNvPr>
          <p:cNvSpPr/>
          <p:nvPr/>
        </p:nvSpPr>
        <p:spPr>
          <a:xfrm>
            <a:off x="108722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0030101010101" pitchFamily="34" charset="-122"/>
                <a:cs typeface="Times New Roman" panose="02020603050405020304" pitchFamily="34" charset="-120"/>
              </a:rPr>
              <a:t>作业帮</a:t>
            </a:r>
            <a:endParaRPr lang="en-US" sz="1400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#df=ece5b15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347472" y="210312"/>
            <a:ext cx="10140696" cy="40233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/>
            <a:r>
              <a:rPr lang="en-US" sz="2000" b="1" i="0" dirty="0">
                <a:solidFill>
                  <a:srgbClr val="000000"/>
                </a:solidFill>
                <a:latin typeface="黑体" panose="02010600030101010101" pitchFamily="34" charset="-122"/>
                <a:ea typeface="黑体" panose="02010600030101010101" pitchFamily="34" charset="-122"/>
                <a:cs typeface="黑体" panose="02010600030101010101" pitchFamily="34" charset="-120"/>
              </a:rPr>
              <a:t>第4讲 汉代统一多民族封建国家的巩固</a:t>
            </a:r>
            <a:endParaRPr lang="en-US" sz="2000" dirty="0"/>
          </a:p>
        </p:txBody>
      </p:sp>
      <p:pic>
        <p:nvPicPr>
          <p:cNvPr id="4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616" y="6537960"/>
            <a:ext cx="1033272" cy="292608"/>
          </a:xfrm>
          <a:prstGeom prst="rect">
            <a:avLst/>
          </a:prstGeom>
        </p:spPr>
      </p:pic>
      <p:pic>
        <p:nvPicPr>
          <p:cNvPr id="5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912" y="6537960"/>
            <a:ext cx="1033272" cy="292608"/>
          </a:xfrm>
          <a:prstGeom prst="rect">
            <a:avLst/>
          </a:prstGeom>
        </p:spPr>
      </p:pic>
      <p:pic>
        <p:nvPicPr>
          <p:cNvPr id="6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6064" y="6537960"/>
            <a:ext cx="1033272" cy="292608"/>
          </a:xfrm>
          <a:prstGeom prst="rect">
            <a:avLst/>
          </a:prstGeom>
        </p:spPr>
      </p:pic>
      <p:pic>
        <p:nvPicPr>
          <p:cNvPr id="7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2216" y="6537960"/>
            <a:ext cx="1033272" cy="292608"/>
          </a:xfrm>
          <a:prstGeom prst="rect">
            <a:avLst/>
          </a:prstGeom>
        </p:spPr>
      </p:pic>
      <p:sp>
        <p:nvSpPr>
          <p:cNvPr id="8" name="MasterShapeName?linknodeid=3d4ebef2c&amp;color=RGB(0,0,0)">
            <a:hlinkClick r:id="rId4" action="ppaction://hlinksldjump"/>
          </p:cNvPr>
          <p:cNvSpPr/>
          <p:nvPr/>
        </p:nvSpPr>
        <p:spPr>
          <a:xfrm>
            <a:off x="72146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0030101010101" pitchFamily="34" charset="-122"/>
                <a:cs typeface="Times New Roman" panose="02020603050405020304" pitchFamily="34" charset="-120"/>
              </a:rPr>
              <a:t>教材帮</a:t>
            </a:r>
            <a:endParaRPr lang="en-US" sz="1400" dirty="0"/>
          </a:p>
        </p:txBody>
      </p:sp>
      <p:sp>
        <p:nvSpPr>
          <p:cNvPr id="9" name="MasterShapeName?linknodeid=df9e40df1&amp;color=RGB(0,0,0)">
            <a:hlinkClick r:id="" action="ppaction://noaction"/>
          </p:cNvPr>
          <p:cNvSpPr/>
          <p:nvPr/>
        </p:nvSpPr>
        <p:spPr>
          <a:xfrm>
            <a:off x="8439912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0030101010101" pitchFamily="34" charset="-122"/>
                <a:cs typeface="Times New Roman" panose="02020603050405020304" pitchFamily="34" charset="-120"/>
              </a:rPr>
              <a:t>史料帮</a:t>
            </a:r>
            <a:endParaRPr lang="en-US" sz="1400" dirty="0"/>
          </a:p>
        </p:txBody>
      </p:sp>
      <p:sp>
        <p:nvSpPr>
          <p:cNvPr id="10" name="MasterShapeName?linknodeid=36f5bc531&amp;color=RGB(0,0,0)">
            <a:hlinkClick r:id="" action="ppaction://noaction"/>
          </p:cNvPr>
          <p:cNvSpPr/>
          <p:nvPr/>
        </p:nvSpPr>
        <p:spPr>
          <a:xfrm>
            <a:off x="9656064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0030101010101" pitchFamily="34" charset="-122"/>
                <a:cs typeface="Times New Roman" panose="02020603050405020304" pitchFamily="34" charset="-120"/>
              </a:rPr>
              <a:t>高考帮</a:t>
            </a:r>
            <a:endParaRPr lang="en-US" sz="1400" dirty="0"/>
          </a:p>
        </p:txBody>
      </p:sp>
      <p:sp>
        <p:nvSpPr>
          <p:cNvPr id="11" name="MasterShapeName?linknodeid=a7cd68224&amp;color=RGB(0,0,0)">
            <a:hlinkClick r:id="" action="ppaction://noaction"/>
          </p:cNvPr>
          <p:cNvSpPr/>
          <p:nvPr/>
        </p:nvSpPr>
        <p:spPr>
          <a:xfrm>
            <a:off x="108722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0030101010101" pitchFamily="34" charset="-122"/>
                <a:cs typeface="Times New Roman" panose="02020603050405020304" pitchFamily="34" charset="-120"/>
              </a:rPr>
              <a:t>作业帮</a:t>
            </a:r>
            <a:endParaRPr lang="en-US" sz="1400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教材帮#df=ece5b15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338328" y="210312"/>
            <a:ext cx="10140696" cy="40233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/>
            <a:r>
              <a:rPr lang="en-US" sz="2000" b="1" i="0" dirty="0">
                <a:solidFill>
                  <a:srgbClr val="000000"/>
                </a:solidFill>
                <a:latin typeface="黑体" panose="02010600030101010101" pitchFamily="34" charset="-122"/>
                <a:ea typeface="黑体" panose="02010600030101010101" pitchFamily="34" charset="-122"/>
                <a:cs typeface="黑体" panose="02010600030101010101" pitchFamily="34" charset="-120"/>
              </a:rPr>
              <a:t>第4讲 汉代统一多民族封建国家的巩固</a:t>
            </a:r>
            <a:endParaRPr lang="en-US" sz="2000" dirty="0"/>
          </a:p>
        </p:txBody>
      </p:sp>
      <p:pic>
        <p:nvPicPr>
          <p:cNvPr id="4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616" y="6537960"/>
            <a:ext cx="1033272" cy="292608"/>
          </a:xfrm>
          <a:prstGeom prst="rect">
            <a:avLst/>
          </a:prstGeom>
        </p:spPr>
      </p:pic>
      <p:pic>
        <p:nvPicPr>
          <p:cNvPr id="5" name="MasterShapeName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9912" y="6537960"/>
            <a:ext cx="1033272" cy="292608"/>
          </a:xfrm>
          <a:prstGeom prst="rect">
            <a:avLst/>
          </a:prstGeom>
        </p:spPr>
      </p:pic>
      <p:pic>
        <p:nvPicPr>
          <p:cNvPr id="6" name="MasterShapeName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6064" y="6537960"/>
            <a:ext cx="1033272" cy="292608"/>
          </a:xfrm>
          <a:prstGeom prst="rect">
            <a:avLst/>
          </a:prstGeom>
        </p:spPr>
      </p:pic>
      <p:pic>
        <p:nvPicPr>
          <p:cNvPr id="7" name="MasterShapeName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2216" y="6537960"/>
            <a:ext cx="1033272" cy="292608"/>
          </a:xfrm>
          <a:prstGeom prst="rect">
            <a:avLst/>
          </a:prstGeom>
        </p:spPr>
      </p:pic>
      <p:sp>
        <p:nvSpPr>
          <p:cNvPr id="8" name="MasterShapeName?linknodeid=3d4ebef2c&amp;color=RGB(255,255,255)">
            <a:hlinkClick r:id="rId5" action="ppaction://hlinksldjump"/>
          </p:cNvPr>
          <p:cNvSpPr/>
          <p:nvPr/>
        </p:nvSpPr>
        <p:spPr>
          <a:xfrm>
            <a:off x="72146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FFFFFF"/>
                </a:solidFill>
                <a:latin typeface="Times New Roman" panose="02020603050405020304" pitchFamily="34" charset="0"/>
                <a:ea typeface="黑体" panose="02010600030101010101" pitchFamily="34" charset="-122"/>
                <a:cs typeface="Times New Roman" panose="02020603050405020304" pitchFamily="34" charset="-120"/>
              </a:rPr>
              <a:t>教材帮</a:t>
            </a:r>
            <a:endParaRPr lang="en-US" sz="1400" dirty="0"/>
          </a:p>
        </p:txBody>
      </p:sp>
      <p:sp>
        <p:nvSpPr>
          <p:cNvPr id="9" name="MasterShapeName?linknodeid=df9e40df1&amp;color=RGB(0,0,0)">
            <a:hlinkClick r:id="" action="ppaction://noaction"/>
          </p:cNvPr>
          <p:cNvSpPr/>
          <p:nvPr/>
        </p:nvSpPr>
        <p:spPr>
          <a:xfrm>
            <a:off x="8439912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0030101010101" pitchFamily="34" charset="-122"/>
                <a:cs typeface="Times New Roman" panose="02020603050405020304" pitchFamily="34" charset="-120"/>
              </a:rPr>
              <a:t>史料帮</a:t>
            </a:r>
            <a:endParaRPr lang="en-US" sz="1400" dirty="0"/>
          </a:p>
        </p:txBody>
      </p:sp>
      <p:sp>
        <p:nvSpPr>
          <p:cNvPr id="10" name="MasterShapeName?linknodeid=36f5bc531&amp;color=RGB(0,0,0)">
            <a:hlinkClick r:id="" action="ppaction://noaction"/>
          </p:cNvPr>
          <p:cNvSpPr/>
          <p:nvPr/>
        </p:nvSpPr>
        <p:spPr>
          <a:xfrm>
            <a:off x="9656064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0030101010101" pitchFamily="34" charset="-122"/>
                <a:cs typeface="Times New Roman" panose="02020603050405020304" pitchFamily="34" charset="-120"/>
              </a:rPr>
              <a:t>高考帮</a:t>
            </a:r>
            <a:endParaRPr lang="en-US" sz="1400" dirty="0"/>
          </a:p>
        </p:txBody>
      </p:sp>
      <p:sp>
        <p:nvSpPr>
          <p:cNvPr id="11" name="MasterShapeName?linknodeid=a7cd68224&amp;color=RGB(0,0,0)">
            <a:hlinkClick r:id="" action="ppaction://noaction"/>
          </p:cNvPr>
          <p:cNvSpPr/>
          <p:nvPr/>
        </p:nvSpPr>
        <p:spPr>
          <a:xfrm>
            <a:off x="108722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0030101010101" pitchFamily="34" charset="-122"/>
                <a:cs typeface="Times New Roman" panose="02020603050405020304" pitchFamily="34" charset="-120"/>
              </a:rPr>
              <a:t>作业帮</a:t>
            </a:r>
            <a:endParaRPr lang="en-US" sz="1400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史料帮#df=ece5b15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338328" y="210312"/>
            <a:ext cx="10140696" cy="40233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/>
            <a:r>
              <a:rPr lang="en-US" sz="2000" b="1" i="0" dirty="0">
                <a:solidFill>
                  <a:srgbClr val="000000"/>
                </a:solidFill>
                <a:latin typeface="黑体" panose="02010600030101010101" pitchFamily="34" charset="-122"/>
                <a:ea typeface="黑体" panose="02010600030101010101" pitchFamily="34" charset="-122"/>
                <a:cs typeface="黑体" panose="02010600030101010101" pitchFamily="34" charset="-120"/>
              </a:rPr>
              <a:t>第4讲 汉代统一多民族封建国家的巩固</a:t>
            </a:r>
            <a:endParaRPr lang="en-US" sz="2000" dirty="0"/>
          </a:p>
        </p:txBody>
      </p:sp>
      <p:pic>
        <p:nvPicPr>
          <p:cNvPr id="4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616" y="6537960"/>
            <a:ext cx="1033272" cy="292608"/>
          </a:xfrm>
          <a:prstGeom prst="rect">
            <a:avLst/>
          </a:prstGeom>
        </p:spPr>
      </p:pic>
      <p:pic>
        <p:nvPicPr>
          <p:cNvPr id="5" name="MasterShapeName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9912" y="6537960"/>
            <a:ext cx="1033272" cy="292608"/>
          </a:xfrm>
          <a:prstGeom prst="rect">
            <a:avLst/>
          </a:prstGeom>
        </p:spPr>
      </p:pic>
      <p:pic>
        <p:nvPicPr>
          <p:cNvPr id="6" name="MasterShapeName" descr="preencoded.png">
            <a:hlinkClick r:id="" action="ppaction://noaction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6064" y="6537960"/>
            <a:ext cx="1033272" cy="292608"/>
          </a:xfrm>
          <a:prstGeom prst="rect">
            <a:avLst/>
          </a:prstGeom>
        </p:spPr>
      </p:pic>
      <p:pic>
        <p:nvPicPr>
          <p:cNvPr id="7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2216" y="6537960"/>
            <a:ext cx="1033272" cy="292608"/>
          </a:xfrm>
          <a:prstGeom prst="rect">
            <a:avLst/>
          </a:prstGeom>
        </p:spPr>
      </p:pic>
      <p:sp>
        <p:nvSpPr>
          <p:cNvPr id="8" name="MasterShapeName?linknodeid=3d4ebef2c&amp;color=RGB(0,0,0)">
            <a:hlinkClick r:id="rId5" action="ppaction://hlinksldjump"/>
          </p:cNvPr>
          <p:cNvSpPr/>
          <p:nvPr/>
        </p:nvSpPr>
        <p:spPr>
          <a:xfrm>
            <a:off x="72146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0030101010101" pitchFamily="34" charset="-122"/>
                <a:cs typeface="Times New Roman" panose="02020603050405020304" pitchFamily="34" charset="-120"/>
              </a:rPr>
              <a:t>教材帮</a:t>
            </a:r>
            <a:endParaRPr lang="en-US" sz="1400" dirty="0"/>
          </a:p>
        </p:txBody>
      </p:sp>
      <p:sp>
        <p:nvSpPr>
          <p:cNvPr id="9" name="MasterShapeName?linknodeid=df9e40df1&amp;color=RGB(255,255,255)">
            <a:hlinkClick r:id="" action="ppaction://noaction"/>
          </p:cNvPr>
          <p:cNvSpPr/>
          <p:nvPr/>
        </p:nvSpPr>
        <p:spPr>
          <a:xfrm>
            <a:off x="8439912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FFFFFF"/>
                </a:solidFill>
                <a:latin typeface="Times New Roman" panose="02020603050405020304" pitchFamily="34" charset="0"/>
                <a:ea typeface="黑体" panose="02010600030101010101" pitchFamily="34" charset="-122"/>
                <a:cs typeface="Times New Roman" panose="02020603050405020304" pitchFamily="34" charset="-120"/>
              </a:rPr>
              <a:t>史料帮</a:t>
            </a:r>
            <a:endParaRPr lang="en-US" sz="1400" dirty="0"/>
          </a:p>
        </p:txBody>
      </p:sp>
      <p:sp>
        <p:nvSpPr>
          <p:cNvPr id="10" name="MasterShapeName">
            <a:hlinkClick r:id="" action="ppaction://noaction"/>
          </p:cNvPr>
          <p:cNvSpPr/>
          <p:nvPr/>
        </p:nvSpPr>
        <p:spPr>
          <a:xfrm>
            <a:off x="9656064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zh-CN" alt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0030101010101" pitchFamily="34" charset="-122"/>
                <a:cs typeface="Times New Roman" panose="02020603050405020304" pitchFamily="34" charset="-120"/>
              </a:rPr>
              <a:t>高考</a:t>
            </a:r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0030101010101" pitchFamily="34" charset="-122"/>
                <a:cs typeface="Times New Roman" panose="02020603050405020304" pitchFamily="34" charset="-120"/>
              </a:rPr>
              <a:t>帮</a:t>
            </a:r>
            <a:endParaRPr lang="en-US" sz="1400" dirty="0"/>
          </a:p>
        </p:txBody>
      </p:sp>
      <p:sp>
        <p:nvSpPr>
          <p:cNvPr id="11" name="MasterShapeName?linknodeid=a7cd68224&amp;color=RGB(0,0,0)">
            <a:hlinkClick r:id="" action="ppaction://noaction"/>
          </p:cNvPr>
          <p:cNvSpPr/>
          <p:nvPr/>
        </p:nvSpPr>
        <p:spPr>
          <a:xfrm>
            <a:off x="108722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0030101010101" pitchFamily="34" charset="-122"/>
                <a:cs typeface="Times New Roman" panose="02020603050405020304" pitchFamily="34" charset="-120"/>
              </a:rPr>
              <a:t>作业帮</a:t>
            </a:r>
            <a:endParaRPr lang="en-US" sz="1400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高考帮#df=ece5b15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338328" y="210312"/>
            <a:ext cx="10140696" cy="40233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/>
            <a:r>
              <a:rPr lang="en-US" sz="2000" b="1" i="0" dirty="0">
                <a:solidFill>
                  <a:srgbClr val="000000"/>
                </a:solidFill>
                <a:latin typeface="黑体" panose="02010600030101010101" pitchFamily="34" charset="-122"/>
                <a:ea typeface="黑体" panose="02010600030101010101" pitchFamily="34" charset="-122"/>
                <a:cs typeface="黑体" panose="02010600030101010101" pitchFamily="34" charset="-120"/>
              </a:rPr>
              <a:t>第4讲 汉代统一多民族封建国家的巩固</a:t>
            </a:r>
            <a:endParaRPr lang="en-US" sz="2000" dirty="0"/>
          </a:p>
        </p:txBody>
      </p:sp>
      <p:pic>
        <p:nvPicPr>
          <p:cNvPr id="4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616" y="6537960"/>
            <a:ext cx="1033272" cy="292608"/>
          </a:xfrm>
          <a:prstGeom prst="rect">
            <a:avLst/>
          </a:prstGeom>
        </p:spPr>
      </p:pic>
      <p:pic>
        <p:nvPicPr>
          <p:cNvPr id="5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912" y="6537960"/>
            <a:ext cx="1033272" cy="292608"/>
          </a:xfrm>
          <a:prstGeom prst="rect">
            <a:avLst/>
          </a:prstGeom>
        </p:spPr>
      </p:pic>
      <p:pic>
        <p:nvPicPr>
          <p:cNvPr id="6" name="MasterShapeName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6064" y="6537960"/>
            <a:ext cx="1033272" cy="292608"/>
          </a:xfrm>
          <a:prstGeom prst="rect">
            <a:avLst/>
          </a:prstGeom>
        </p:spPr>
      </p:pic>
      <p:pic>
        <p:nvPicPr>
          <p:cNvPr id="7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2216" y="6537960"/>
            <a:ext cx="1033272" cy="292608"/>
          </a:xfrm>
          <a:prstGeom prst="rect">
            <a:avLst/>
          </a:prstGeom>
        </p:spPr>
      </p:pic>
      <p:sp>
        <p:nvSpPr>
          <p:cNvPr id="8" name="MasterShapeName?linknodeid=3d4ebef2c&amp;color=RGB(0,0,0)">
            <a:hlinkClick r:id="rId5" action="ppaction://hlinksldjump"/>
          </p:cNvPr>
          <p:cNvSpPr/>
          <p:nvPr/>
        </p:nvSpPr>
        <p:spPr>
          <a:xfrm>
            <a:off x="72146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0030101010101" pitchFamily="34" charset="-122"/>
                <a:cs typeface="Times New Roman" panose="02020603050405020304" pitchFamily="34" charset="-120"/>
              </a:rPr>
              <a:t>教材帮</a:t>
            </a:r>
            <a:endParaRPr lang="en-US" sz="1400" dirty="0"/>
          </a:p>
        </p:txBody>
      </p:sp>
      <p:sp>
        <p:nvSpPr>
          <p:cNvPr id="9" name="MasterShapeName?linknodeid=df9e40df1&amp;color=RGB(0,0,0)">
            <a:hlinkClick r:id="" action="ppaction://noaction"/>
          </p:cNvPr>
          <p:cNvSpPr/>
          <p:nvPr/>
        </p:nvSpPr>
        <p:spPr>
          <a:xfrm>
            <a:off x="8439912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0030101010101" pitchFamily="34" charset="-122"/>
                <a:cs typeface="Times New Roman" panose="02020603050405020304" pitchFamily="34" charset="-120"/>
              </a:rPr>
              <a:t>史料帮</a:t>
            </a:r>
            <a:endParaRPr lang="en-US" sz="1400" dirty="0"/>
          </a:p>
        </p:txBody>
      </p:sp>
      <p:sp>
        <p:nvSpPr>
          <p:cNvPr id="10" name="MasterShapeName?linknodeid=36f5bc531&amp;color=RGB(255,255,255)">
            <a:hlinkClick r:id="" action="ppaction://noaction"/>
          </p:cNvPr>
          <p:cNvSpPr/>
          <p:nvPr/>
        </p:nvSpPr>
        <p:spPr>
          <a:xfrm>
            <a:off x="9656064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FFFFFF"/>
                </a:solidFill>
                <a:latin typeface="Times New Roman" panose="02020603050405020304" pitchFamily="34" charset="0"/>
                <a:ea typeface="黑体" panose="02010600030101010101" pitchFamily="34" charset="-122"/>
                <a:cs typeface="Times New Roman" panose="02020603050405020304" pitchFamily="34" charset="-120"/>
              </a:rPr>
              <a:t>高考帮</a:t>
            </a:r>
            <a:endParaRPr lang="en-US" sz="1400" dirty="0"/>
          </a:p>
        </p:txBody>
      </p:sp>
      <p:sp>
        <p:nvSpPr>
          <p:cNvPr id="11" name="MasterShapeName?linknodeid=a7cd68224&amp;color=RGB(0,0,0)">
            <a:hlinkClick r:id="" action="ppaction://noaction"/>
          </p:cNvPr>
          <p:cNvSpPr/>
          <p:nvPr/>
        </p:nvSpPr>
        <p:spPr>
          <a:xfrm>
            <a:off x="108722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0030101010101" pitchFamily="34" charset="-122"/>
                <a:cs typeface="Times New Roman" panose="02020603050405020304" pitchFamily="34" charset="-120"/>
              </a:rPr>
              <a:t>作业帮</a:t>
            </a:r>
            <a:endParaRPr lang="en-US" sz="1400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作业帮#df=ece5b15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338328" y="210312"/>
            <a:ext cx="10140696" cy="40233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/>
            <a:r>
              <a:rPr lang="en-US" sz="2000" b="1" i="0" dirty="0">
                <a:solidFill>
                  <a:srgbClr val="000000"/>
                </a:solidFill>
                <a:latin typeface="黑体" panose="02010600030101010101" pitchFamily="34" charset="-122"/>
                <a:ea typeface="黑体" panose="02010600030101010101" pitchFamily="34" charset="-122"/>
                <a:cs typeface="黑体" panose="02010600030101010101" pitchFamily="34" charset="-120"/>
              </a:rPr>
              <a:t>第4讲 汉代统一多民族封建国家的巩固</a:t>
            </a:r>
            <a:endParaRPr lang="en-US" sz="2000" dirty="0"/>
          </a:p>
        </p:txBody>
      </p:sp>
      <p:pic>
        <p:nvPicPr>
          <p:cNvPr id="4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616" y="6537960"/>
            <a:ext cx="1033272" cy="292608"/>
          </a:xfrm>
          <a:prstGeom prst="rect">
            <a:avLst/>
          </a:prstGeom>
        </p:spPr>
      </p:pic>
      <p:pic>
        <p:nvPicPr>
          <p:cNvPr id="5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912" y="6537960"/>
            <a:ext cx="1033272" cy="292608"/>
          </a:xfrm>
          <a:prstGeom prst="rect">
            <a:avLst/>
          </a:prstGeom>
        </p:spPr>
      </p:pic>
      <p:pic>
        <p:nvPicPr>
          <p:cNvPr id="6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6064" y="6537960"/>
            <a:ext cx="1033272" cy="292608"/>
          </a:xfrm>
          <a:prstGeom prst="rect">
            <a:avLst/>
          </a:prstGeom>
        </p:spPr>
      </p:pic>
      <p:pic>
        <p:nvPicPr>
          <p:cNvPr id="7" name="MasterShapeName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2216" y="6537960"/>
            <a:ext cx="1033272" cy="292608"/>
          </a:xfrm>
          <a:prstGeom prst="rect">
            <a:avLst/>
          </a:prstGeom>
        </p:spPr>
      </p:pic>
      <p:sp>
        <p:nvSpPr>
          <p:cNvPr id="8" name="MasterShapeName?linknodeid=3d4ebef2c&amp;color=RGB(0,0,0)">
            <a:hlinkClick r:id="rId5" action="ppaction://hlinksldjump"/>
          </p:cNvPr>
          <p:cNvSpPr/>
          <p:nvPr/>
        </p:nvSpPr>
        <p:spPr>
          <a:xfrm>
            <a:off x="72146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0030101010101" pitchFamily="34" charset="-122"/>
                <a:cs typeface="Times New Roman" panose="02020603050405020304" pitchFamily="34" charset="-120"/>
              </a:rPr>
              <a:t>教材帮</a:t>
            </a:r>
            <a:endParaRPr lang="en-US" sz="1400" dirty="0"/>
          </a:p>
        </p:txBody>
      </p:sp>
      <p:sp>
        <p:nvSpPr>
          <p:cNvPr id="9" name="MasterShapeName?linknodeid=df9e40df1&amp;color=RGB(0,0,0)">
            <a:hlinkClick r:id="" action="ppaction://noaction"/>
          </p:cNvPr>
          <p:cNvSpPr/>
          <p:nvPr/>
        </p:nvSpPr>
        <p:spPr>
          <a:xfrm>
            <a:off x="8439912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0030101010101" pitchFamily="34" charset="-122"/>
                <a:cs typeface="Times New Roman" panose="02020603050405020304" pitchFamily="34" charset="-120"/>
              </a:rPr>
              <a:t>史料帮</a:t>
            </a:r>
            <a:endParaRPr lang="en-US" sz="1400" dirty="0"/>
          </a:p>
        </p:txBody>
      </p:sp>
      <p:sp>
        <p:nvSpPr>
          <p:cNvPr id="10" name="MasterShapeName?linknodeid=36f5bc531&amp;color=RGB(0,0,0)">
            <a:hlinkClick r:id="" action="ppaction://noaction"/>
          </p:cNvPr>
          <p:cNvSpPr/>
          <p:nvPr/>
        </p:nvSpPr>
        <p:spPr>
          <a:xfrm>
            <a:off x="9656064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0030101010101" pitchFamily="34" charset="-122"/>
                <a:cs typeface="Times New Roman" panose="02020603050405020304" pitchFamily="34" charset="-120"/>
              </a:rPr>
              <a:t>高考帮</a:t>
            </a:r>
            <a:endParaRPr lang="en-US" sz="1400" dirty="0"/>
          </a:p>
        </p:txBody>
      </p:sp>
      <p:sp>
        <p:nvSpPr>
          <p:cNvPr id="11" name="MasterShapeName?linknodeid=a7cd68224&amp;color=RGB(255,255,255)">
            <a:hlinkClick r:id="" action="ppaction://noaction"/>
          </p:cNvPr>
          <p:cNvSpPr/>
          <p:nvPr/>
        </p:nvSpPr>
        <p:spPr>
          <a:xfrm>
            <a:off x="108722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FFFFFF"/>
                </a:solidFill>
                <a:latin typeface="Times New Roman" panose="02020603050405020304" pitchFamily="34" charset="0"/>
                <a:ea typeface="黑体" panose="02010600030101010101" pitchFamily="34" charset="-122"/>
                <a:cs typeface="Times New Roman" panose="02020603050405020304" pitchFamily="34" charset="-120"/>
              </a:rPr>
              <a:t>作业帮</a:t>
            </a:r>
            <a:endParaRPr lang="en-US" sz="14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4873752" y="1051560"/>
            <a:ext cx="768096" cy="768096"/>
          </a:xfrm>
          <a:prstGeom prst="rect">
            <a:avLst/>
          </a:prstGeom>
          <a:solidFill>
            <a:srgbClr val="003592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000" b="1" i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01</a:t>
            </a:r>
            <a:endParaRPr lang="en-US" sz="4000" dirty="0"/>
          </a:p>
        </p:txBody>
      </p:sp>
      <p:sp>
        <p:nvSpPr>
          <p:cNvPr id="4" name="MasterShapeName"/>
          <p:cNvSpPr/>
          <p:nvPr/>
        </p:nvSpPr>
        <p:spPr>
          <a:xfrm>
            <a:off x="4873752" y="2377440"/>
            <a:ext cx="768096" cy="768096"/>
          </a:xfrm>
          <a:prstGeom prst="rect">
            <a:avLst/>
          </a:prstGeom>
          <a:solidFill>
            <a:srgbClr val="003592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000" b="1" i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02</a:t>
            </a:r>
            <a:endParaRPr lang="en-US" sz="4000" dirty="0"/>
          </a:p>
        </p:txBody>
      </p:sp>
      <p:sp>
        <p:nvSpPr>
          <p:cNvPr id="5" name="MasterShapeName"/>
          <p:cNvSpPr/>
          <p:nvPr/>
        </p:nvSpPr>
        <p:spPr>
          <a:xfrm>
            <a:off x="4873752" y="3703320"/>
            <a:ext cx="768096" cy="768096"/>
          </a:xfrm>
          <a:prstGeom prst="rect">
            <a:avLst/>
          </a:prstGeom>
          <a:solidFill>
            <a:srgbClr val="003592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000" b="1" i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03</a:t>
            </a:r>
            <a:endParaRPr lang="en-US" sz="4000" dirty="0"/>
          </a:p>
        </p:txBody>
      </p:sp>
      <p:sp>
        <p:nvSpPr>
          <p:cNvPr id="6" name="MasterShapeName"/>
          <p:cNvSpPr/>
          <p:nvPr/>
        </p:nvSpPr>
        <p:spPr>
          <a:xfrm>
            <a:off x="4873752" y="5029200"/>
            <a:ext cx="768096" cy="768096"/>
          </a:xfrm>
          <a:prstGeom prst="rect">
            <a:avLst/>
          </a:prstGeom>
          <a:solidFill>
            <a:srgbClr val="003592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000" b="1" i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04</a:t>
            </a:r>
            <a:endParaRPr lang="en-US" sz="4000" dirty="0"/>
          </a:p>
        </p:txBody>
      </p:sp>
      <p:sp>
        <p:nvSpPr>
          <p:cNvPr id="7" name="MasterShapeName?linknodeid=3d4ebef2c&amp;color=RGB(0,0,0)">
            <a:hlinkClick r:id="rId3" action="ppaction://hlinksldjump"/>
          </p:cNvPr>
          <p:cNvSpPr/>
          <p:nvPr/>
        </p:nvSpPr>
        <p:spPr>
          <a:xfrm>
            <a:off x="6007608" y="1115568"/>
            <a:ext cx="5486400" cy="64008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3000" b="1" i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教材帮 读透教材 融会贯通</a:t>
            </a:r>
            <a:endParaRPr lang="en-US" sz="3000" dirty="0"/>
          </a:p>
        </p:txBody>
      </p:sp>
      <p:sp>
        <p:nvSpPr>
          <p:cNvPr id="8" name="MasterShapeName?linknodeid=df9e40df1&amp;color=RGB(0,0,0)">
            <a:hlinkClick r:id="" action="ppaction://noaction"/>
          </p:cNvPr>
          <p:cNvSpPr/>
          <p:nvPr/>
        </p:nvSpPr>
        <p:spPr>
          <a:xfrm>
            <a:off x="6007608" y="2441448"/>
            <a:ext cx="5486400" cy="64008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3000" b="1" i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史料帮 挖掘史料 突破重难</a:t>
            </a:r>
            <a:endParaRPr lang="en-US" sz="3000" dirty="0"/>
          </a:p>
        </p:txBody>
      </p:sp>
      <p:sp>
        <p:nvSpPr>
          <p:cNvPr id="9" name="MasterShapeName?linknodeid=36f5bc531&amp;color=RGB(0,0,0)">
            <a:hlinkClick r:id="" action="ppaction://noaction"/>
          </p:cNvPr>
          <p:cNvSpPr/>
          <p:nvPr/>
        </p:nvSpPr>
        <p:spPr>
          <a:xfrm>
            <a:off x="6007608" y="3767328"/>
            <a:ext cx="5486400" cy="64008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3000" b="1" i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高考帮 研透高考 明确方向</a:t>
            </a:r>
            <a:endParaRPr lang="en-US" sz="3000" dirty="0"/>
          </a:p>
        </p:txBody>
      </p:sp>
      <p:sp>
        <p:nvSpPr>
          <p:cNvPr id="10" name="MasterShapeName?linknodeid=a7cd68224&amp;color=RGB(0,0,0)">
            <a:hlinkClick r:id="" action="ppaction://noaction"/>
          </p:cNvPr>
          <p:cNvSpPr/>
          <p:nvPr/>
        </p:nvSpPr>
        <p:spPr>
          <a:xfrm>
            <a:off x="6007608" y="5093208"/>
            <a:ext cx="5486400" cy="64008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3000" b="1" i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作业帮 练透好题 精准分层</a:t>
            </a:r>
            <a:endParaRPr lang="en-US" sz="300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347472" y="210312"/>
            <a:ext cx="10140696" cy="402336"/>
          </a:xfrm>
          <a:prstGeom prst="rect">
            <a:avLst/>
          </a:prstGeom>
          <a:noFill/>
        </p:spPr>
        <p:txBody>
          <a:bodyPr/>
          <a:lstStyle/>
          <a:p>
            <a:endParaRPr lang="zh-CN" altLang="en-US"/>
          </a:p>
        </p:txBody>
      </p:sp>
      <p:pic>
        <p:nvPicPr>
          <p:cNvPr id="4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616" y="6537960"/>
            <a:ext cx="1033272" cy="292608"/>
          </a:xfrm>
          <a:prstGeom prst="rect">
            <a:avLst/>
          </a:prstGeom>
        </p:spPr>
      </p:pic>
      <p:pic>
        <p:nvPicPr>
          <p:cNvPr id="5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912" y="6537960"/>
            <a:ext cx="1033272" cy="292608"/>
          </a:xfrm>
          <a:prstGeom prst="rect">
            <a:avLst/>
          </a:prstGeom>
        </p:spPr>
      </p:pic>
      <p:pic>
        <p:nvPicPr>
          <p:cNvPr id="6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6064" y="6537960"/>
            <a:ext cx="1033272" cy="292608"/>
          </a:xfrm>
          <a:prstGeom prst="rect">
            <a:avLst/>
          </a:prstGeom>
        </p:spPr>
      </p:pic>
      <p:pic>
        <p:nvPicPr>
          <p:cNvPr id="7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2216" y="6537960"/>
            <a:ext cx="1033272" cy="292608"/>
          </a:xfrm>
          <a:prstGeom prst="rect">
            <a:avLst/>
          </a:prstGeom>
        </p:spPr>
      </p:pic>
      <p:sp>
        <p:nvSpPr>
          <p:cNvPr id="8" name="MasterShapeName?linknodeid=3d4ebef2c&amp;color=RGB(0,0,0)">
            <a:hlinkClick r:id="rId4" action="ppaction://hlinksldjump"/>
          </p:cNvPr>
          <p:cNvSpPr/>
          <p:nvPr/>
        </p:nvSpPr>
        <p:spPr>
          <a:xfrm>
            <a:off x="72146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0030101010101" pitchFamily="34" charset="-122"/>
                <a:cs typeface="Times New Roman" panose="02020603050405020304" pitchFamily="34" charset="-120"/>
              </a:rPr>
              <a:t>教材帮</a:t>
            </a:r>
            <a:endParaRPr lang="en-US" sz="1400" dirty="0"/>
          </a:p>
        </p:txBody>
      </p:sp>
      <p:sp>
        <p:nvSpPr>
          <p:cNvPr id="9" name="MasterShapeName?linknodeid=df9e40df1&amp;color=RGB(0,0,0)">
            <a:hlinkClick r:id="" action="ppaction://noaction"/>
          </p:cNvPr>
          <p:cNvSpPr/>
          <p:nvPr/>
        </p:nvSpPr>
        <p:spPr>
          <a:xfrm>
            <a:off x="8439912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0030101010101" pitchFamily="34" charset="-122"/>
                <a:cs typeface="Times New Roman" panose="02020603050405020304" pitchFamily="34" charset="-120"/>
              </a:rPr>
              <a:t>史料帮</a:t>
            </a:r>
            <a:endParaRPr lang="en-US" sz="1400" dirty="0"/>
          </a:p>
        </p:txBody>
      </p:sp>
      <p:sp>
        <p:nvSpPr>
          <p:cNvPr id="10" name="MasterShapeName?linknodeid=36f5bc531&amp;color=RGB(0,0,0)">
            <a:hlinkClick r:id="" action="ppaction://noaction"/>
          </p:cNvPr>
          <p:cNvSpPr/>
          <p:nvPr/>
        </p:nvSpPr>
        <p:spPr>
          <a:xfrm>
            <a:off x="9656064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0030101010101" pitchFamily="34" charset="-122"/>
                <a:cs typeface="Times New Roman" panose="02020603050405020304" pitchFamily="34" charset="-120"/>
              </a:rPr>
              <a:t>高考帮</a:t>
            </a:r>
            <a:endParaRPr lang="en-US" sz="1400" dirty="0"/>
          </a:p>
        </p:txBody>
      </p:sp>
      <p:sp>
        <p:nvSpPr>
          <p:cNvPr id="11" name="MasterShapeName?linknodeid=a7cd68224&amp;color=RGB(0,0,0)">
            <a:hlinkClick r:id="" action="ppaction://noaction"/>
          </p:cNvPr>
          <p:cNvSpPr/>
          <p:nvPr/>
        </p:nvSpPr>
        <p:spPr>
          <a:xfrm>
            <a:off x="108722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0030101010101" pitchFamily="34" charset="-122"/>
                <a:cs typeface="Times New Roman" panose="02020603050405020304" pitchFamily="34" charset="-120"/>
              </a:rPr>
              <a:t>作业帮</a:t>
            </a:r>
            <a:endParaRPr lang="en-US" sz="140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教材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338328" y="210312"/>
            <a:ext cx="10140696" cy="402336"/>
          </a:xfrm>
          <a:prstGeom prst="rect">
            <a:avLst/>
          </a:prstGeom>
          <a:noFill/>
        </p:spPr>
        <p:txBody>
          <a:bodyPr/>
          <a:lstStyle/>
          <a:p>
            <a:endParaRPr lang="zh-CN" altLang="en-US"/>
          </a:p>
        </p:txBody>
      </p:sp>
      <p:pic>
        <p:nvPicPr>
          <p:cNvPr id="4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616" y="6537960"/>
            <a:ext cx="1033272" cy="292608"/>
          </a:xfrm>
          <a:prstGeom prst="rect">
            <a:avLst/>
          </a:prstGeom>
        </p:spPr>
      </p:pic>
      <p:pic>
        <p:nvPicPr>
          <p:cNvPr id="5" name="MasterShapeName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9912" y="6537960"/>
            <a:ext cx="1033272" cy="292608"/>
          </a:xfrm>
          <a:prstGeom prst="rect">
            <a:avLst/>
          </a:prstGeom>
        </p:spPr>
      </p:pic>
      <p:pic>
        <p:nvPicPr>
          <p:cNvPr id="6" name="MasterShapeName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6064" y="6537960"/>
            <a:ext cx="1033272" cy="292608"/>
          </a:xfrm>
          <a:prstGeom prst="rect">
            <a:avLst/>
          </a:prstGeom>
        </p:spPr>
      </p:pic>
      <p:pic>
        <p:nvPicPr>
          <p:cNvPr id="7" name="MasterShapeName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2216" y="6537960"/>
            <a:ext cx="1033272" cy="292608"/>
          </a:xfrm>
          <a:prstGeom prst="rect">
            <a:avLst/>
          </a:prstGeom>
        </p:spPr>
      </p:pic>
      <p:sp>
        <p:nvSpPr>
          <p:cNvPr id="8" name="MasterShapeName?linknodeid=3d4ebef2c&amp;color=RGB(255,255,255)">
            <a:hlinkClick r:id="rId5" action="ppaction://hlinksldjump"/>
          </p:cNvPr>
          <p:cNvSpPr/>
          <p:nvPr/>
        </p:nvSpPr>
        <p:spPr>
          <a:xfrm>
            <a:off x="72146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FFFFFF"/>
                </a:solidFill>
                <a:latin typeface="Times New Roman" panose="02020603050405020304" pitchFamily="34" charset="0"/>
                <a:ea typeface="黑体" panose="02010600030101010101" pitchFamily="34" charset="-122"/>
                <a:cs typeface="Times New Roman" panose="02020603050405020304" pitchFamily="34" charset="-120"/>
              </a:rPr>
              <a:t>教材帮</a:t>
            </a:r>
            <a:endParaRPr lang="en-US" sz="1400" dirty="0"/>
          </a:p>
        </p:txBody>
      </p:sp>
      <p:sp>
        <p:nvSpPr>
          <p:cNvPr id="9" name="MasterShapeName?linknodeid=df9e40df1&amp;color=RGB(0,0,0)">
            <a:hlinkClick r:id="" action="ppaction://noaction"/>
          </p:cNvPr>
          <p:cNvSpPr/>
          <p:nvPr/>
        </p:nvSpPr>
        <p:spPr>
          <a:xfrm>
            <a:off x="8439912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0030101010101" pitchFamily="34" charset="-122"/>
                <a:cs typeface="Times New Roman" panose="02020603050405020304" pitchFamily="34" charset="-120"/>
              </a:rPr>
              <a:t>史料帮</a:t>
            </a:r>
            <a:endParaRPr lang="en-US" sz="1400" dirty="0"/>
          </a:p>
        </p:txBody>
      </p:sp>
      <p:sp>
        <p:nvSpPr>
          <p:cNvPr id="10" name="MasterShapeName?linknodeid=36f5bc531&amp;color=RGB(0,0,0)">
            <a:hlinkClick r:id="" action="ppaction://noaction"/>
          </p:cNvPr>
          <p:cNvSpPr/>
          <p:nvPr/>
        </p:nvSpPr>
        <p:spPr>
          <a:xfrm>
            <a:off x="9656064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0030101010101" pitchFamily="34" charset="-122"/>
                <a:cs typeface="Times New Roman" panose="02020603050405020304" pitchFamily="34" charset="-120"/>
              </a:rPr>
              <a:t>高考帮</a:t>
            </a:r>
            <a:endParaRPr lang="en-US" sz="1400" dirty="0"/>
          </a:p>
        </p:txBody>
      </p:sp>
      <p:sp>
        <p:nvSpPr>
          <p:cNvPr id="11" name="MasterShapeName?linknodeid=a7cd68224&amp;color=RGB(0,0,0)">
            <a:hlinkClick r:id="" action="ppaction://noaction"/>
          </p:cNvPr>
          <p:cNvSpPr/>
          <p:nvPr/>
        </p:nvSpPr>
        <p:spPr>
          <a:xfrm>
            <a:off x="108722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0030101010101" pitchFamily="34" charset="-122"/>
                <a:cs typeface="Times New Roman" panose="02020603050405020304" pitchFamily="34" charset="-120"/>
              </a:rPr>
              <a:t>作业帮</a:t>
            </a:r>
            <a:endParaRPr lang="en-US" sz="140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史料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338328" y="210312"/>
            <a:ext cx="10140696" cy="402336"/>
          </a:xfrm>
          <a:prstGeom prst="rect">
            <a:avLst/>
          </a:prstGeom>
          <a:noFill/>
        </p:spPr>
        <p:txBody>
          <a:bodyPr/>
          <a:lstStyle/>
          <a:p>
            <a:endParaRPr lang="zh-CN" altLang="en-US"/>
          </a:p>
        </p:txBody>
      </p:sp>
      <p:pic>
        <p:nvPicPr>
          <p:cNvPr id="4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616" y="6537960"/>
            <a:ext cx="1033272" cy="292608"/>
          </a:xfrm>
          <a:prstGeom prst="rect">
            <a:avLst/>
          </a:prstGeom>
        </p:spPr>
      </p:pic>
      <p:pic>
        <p:nvPicPr>
          <p:cNvPr id="5" name="MasterShapeName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9912" y="6537960"/>
            <a:ext cx="1033272" cy="292608"/>
          </a:xfrm>
          <a:prstGeom prst="rect">
            <a:avLst/>
          </a:prstGeom>
        </p:spPr>
      </p:pic>
      <p:pic>
        <p:nvPicPr>
          <p:cNvPr id="6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6064" y="6537960"/>
            <a:ext cx="1033272" cy="292608"/>
          </a:xfrm>
          <a:prstGeom prst="rect">
            <a:avLst/>
          </a:prstGeom>
        </p:spPr>
      </p:pic>
      <p:pic>
        <p:nvPicPr>
          <p:cNvPr id="7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2216" y="6537960"/>
            <a:ext cx="1033272" cy="292608"/>
          </a:xfrm>
          <a:prstGeom prst="rect">
            <a:avLst/>
          </a:prstGeom>
        </p:spPr>
      </p:pic>
      <p:sp>
        <p:nvSpPr>
          <p:cNvPr id="8" name="MasterShapeName?linknodeid=3d4ebef2c&amp;color=RGB(0,0,0)">
            <a:hlinkClick r:id="rId5" action="ppaction://hlinksldjump"/>
          </p:cNvPr>
          <p:cNvSpPr/>
          <p:nvPr/>
        </p:nvSpPr>
        <p:spPr>
          <a:xfrm>
            <a:off x="72146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0030101010101" pitchFamily="34" charset="-122"/>
                <a:cs typeface="Times New Roman" panose="02020603050405020304" pitchFamily="34" charset="-120"/>
              </a:rPr>
              <a:t>教材帮</a:t>
            </a:r>
            <a:endParaRPr lang="en-US" sz="1400" dirty="0"/>
          </a:p>
        </p:txBody>
      </p:sp>
      <p:sp>
        <p:nvSpPr>
          <p:cNvPr id="9" name="MasterShapeName?linknodeid=df9e40df1&amp;color=RGB(255,255,255)">
            <a:hlinkClick r:id="" action="ppaction://noaction"/>
          </p:cNvPr>
          <p:cNvSpPr/>
          <p:nvPr/>
        </p:nvSpPr>
        <p:spPr>
          <a:xfrm>
            <a:off x="8439912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FFFFFF"/>
                </a:solidFill>
                <a:latin typeface="Times New Roman" panose="02020603050405020304" pitchFamily="34" charset="0"/>
                <a:ea typeface="黑体" panose="02010600030101010101" pitchFamily="34" charset="-122"/>
                <a:cs typeface="Times New Roman" panose="02020603050405020304" pitchFamily="34" charset="-120"/>
              </a:rPr>
              <a:t>史料帮</a:t>
            </a:r>
            <a:endParaRPr lang="en-US" sz="1400" dirty="0"/>
          </a:p>
        </p:txBody>
      </p:sp>
      <p:sp>
        <p:nvSpPr>
          <p:cNvPr id="10" name="MasterShapeName"/>
          <p:cNvSpPr/>
          <p:nvPr/>
        </p:nvSpPr>
        <p:spPr>
          <a:xfrm>
            <a:off x="9656064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0030101010101" pitchFamily="34" charset="-122"/>
                <a:cs typeface="Times New Roman" panose="02020603050405020304" pitchFamily="34" charset="-120"/>
              </a:rPr>
              <a:t>思维帮</a:t>
            </a:r>
            <a:endParaRPr lang="en-US" sz="1400" dirty="0"/>
          </a:p>
        </p:txBody>
      </p:sp>
      <p:sp>
        <p:nvSpPr>
          <p:cNvPr id="11" name="MasterShapeName?linknodeid=a7cd68224&amp;color=RGB(0,0,0)">
            <a:hlinkClick r:id="" action="ppaction://noaction"/>
          </p:cNvPr>
          <p:cNvSpPr/>
          <p:nvPr/>
        </p:nvSpPr>
        <p:spPr>
          <a:xfrm>
            <a:off x="108722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0030101010101" pitchFamily="34" charset="-122"/>
                <a:cs typeface="Times New Roman" panose="02020603050405020304" pitchFamily="34" charset="-120"/>
              </a:rPr>
              <a:t>作业帮</a:t>
            </a:r>
            <a:endParaRPr lang="en-US" sz="140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高考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338328" y="210312"/>
            <a:ext cx="10140696" cy="402336"/>
          </a:xfrm>
          <a:prstGeom prst="rect">
            <a:avLst/>
          </a:prstGeom>
          <a:noFill/>
        </p:spPr>
        <p:txBody>
          <a:bodyPr/>
          <a:lstStyle/>
          <a:p>
            <a:endParaRPr lang="zh-CN" altLang="en-US"/>
          </a:p>
        </p:txBody>
      </p:sp>
      <p:pic>
        <p:nvPicPr>
          <p:cNvPr id="4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616" y="6537960"/>
            <a:ext cx="1033272" cy="292608"/>
          </a:xfrm>
          <a:prstGeom prst="rect">
            <a:avLst/>
          </a:prstGeom>
        </p:spPr>
      </p:pic>
      <p:pic>
        <p:nvPicPr>
          <p:cNvPr id="5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912" y="6537960"/>
            <a:ext cx="1033272" cy="292608"/>
          </a:xfrm>
          <a:prstGeom prst="rect">
            <a:avLst/>
          </a:prstGeom>
        </p:spPr>
      </p:pic>
      <p:pic>
        <p:nvPicPr>
          <p:cNvPr id="6" name="MasterShapeName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6064" y="6537960"/>
            <a:ext cx="1033272" cy="292608"/>
          </a:xfrm>
          <a:prstGeom prst="rect">
            <a:avLst/>
          </a:prstGeom>
        </p:spPr>
      </p:pic>
      <p:pic>
        <p:nvPicPr>
          <p:cNvPr id="7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2216" y="6537960"/>
            <a:ext cx="1033272" cy="292608"/>
          </a:xfrm>
          <a:prstGeom prst="rect">
            <a:avLst/>
          </a:prstGeom>
        </p:spPr>
      </p:pic>
      <p:sp>
        <p:nvSpPr>
          <p:cNvPr id="8" name="MasterShapeName?linknodeid=3d4ebef2c&amp;color=RGB(0,0,0)">
            <a:hlinkClick r:id="rId5" action="ppaction://hlinksldjump"/>
          </p:cNvPr>
          <p:cNvSpPr/>
          <p:nvPr/>
        </p:nvSpPr>
        <p:spPr>
          <a:xfrm>
            <a:off x="72146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0030101010101" pitchFamily="34" charset="-122"/>
                <a:cs typeface="Times New Roman" panose="02020603050405020304" pitchFamily="34" charset="-120"/>
              </a:rPr>
              <a:t>教材帮</a:t>
            </a:r>
            <a:endParaRPr lang="en-US" sz="1400" dirty="0"/>
          </a:p>
        </p:txBody>
      </p:sp>
      <p:sp>
        <p:nvSpPr>
          <p:cNvPr id="9" name="MasterShapeName?linknodeid=df9e40df1&amp;color=RGB(0,0,0)">
            <a:hlinkClick r:id="" action="ppaction://noaction"/>
          </p:cNvPr>
          <p:cNvSpPr/>
          <p:nvPr/>
        </p:nvSpPr>
        <p:spPr>
          <a:xfrm>
            <a:off x="8439912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0030101010101" pitchFamily="34" charset="-122"/>
                <a:cs typeface="Times New Roman" panose="02020603050405020304" pitchFamily="34" charset="-120"/>
              </a:rPr>
              <a:t>史料帮</a:t>
            </a:r>
            <a:endParaRPr lang="en-US" sz="1400" dirty="0"/>
          </a:p>
        </p:txBody>
      </p:sp>
      <p:sp>
        <p:nvSpPr>
          <p:cNvPr id="10" name="MasterShapeName?linknodeid=36f5bc531&amp;color=RGB(255,255,255)">
            <a:hlinkClick r:id="" action="ppaction://noaction"/>
          </p:cNvPr>
          <p:cNvSpPr/>
          <p:nvPr/>
        </p:nvSpPr>
        <p:spPr>
          <a:xfrm>
            <a:off x="9656064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FFFFFF"/>
                </a:solidFill>
                <a:latin typeface="Times New Roman" panose="02020603050405020304" pitchFamily="34" charset="0"/>
                <a:ea typeface="黑体" panose="02010600030101010101" pitchFamily="34" charset="-122"/>
                <a:cs typeface="Times New Roman" panose="02020603050405020304" pitchFamily="34" charset="-120"/>
              </a:rPr>
              <a:t>高考帮</a:t>
            </a:r>
            <a:endParaRPr lang="en-US" sz="1400" dirty="0"/>
          </a:p>
        </p:txBody>
      </p:sp>
      <p:sp>
        <p:nvSpPr>
          <p:cNvPr id="11" name="MasterShapeName?linknodeid=a7cd68224&amp;color=RGB(0,0,0)">
            <a:hlinkClick r:id="" action="ppaction://noaction"/>
          </p:cNvPr>
          <p:cNvSpPr/>
          <p:nvPr/>
        </p:nvSpPr>
        <p:spPr>
          <a:xfrm>
            <a:off x="10872216" y="6537960"/>
            <a:ext cx="1033272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0030101010101" pitchFamily="34" charset="-122"/>
                <a:cs typeface="Times New Roman" panose="02020603050405020304" pitchFamily="34" charset="-120"/>
              </a:rPr>
              <a:t>作业帮</a:t>
            </a:r>
            <a:endParaRPr lang="en-US" sz="14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5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2#ece5b1575.fixed?vbadefaultcenterpage=1&amp;parentnodeid=d9f086175&amp;vbahtmlprocessed=1"/>
          <p:cNvSpPr/>
          <p:nvPr/>
        </p:nvSpPr>
        <p:spPr>
          <a:xfrm>
            <a:off x="0" y="1519428"/>
            <a:ext cx="12188952" cy="170688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 latinLnBrk="1">
              <a:lnSpc>
                <a:spcPct val="100000"/>
              </a:lnSpc>
            </a:pPr>
            <a:r>
              <a:rPr lang="en-US" altLang="zh-CN" sz="56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第一单元</a:t>
            </a:r>
            <a:r>
              <a:rPr lang="en-US" altLang="zh-CN" sz="56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56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从中华文明起源到秦汉统一多民族封建国家的建立与巩固</a:t>
            </a:r>
            <a:endParaRPr lang="en-US" altLang="zh-CN" sz="5600" dirty="0"/>
          </a:p>
        </p:txBody>
      </p:sp>
      <p:sp>
        <p:nvSpPr>
          <p:cNvPr id="3" name="C_2_BD#ece5b1575.fixed?vbadefaultcenterpage=1&amp;parentnodeid=d9f086175&amp;vbahtmlprocessed=1"/>
          <p:cNvSpPr/>
          <p:nvPr/>
        </p:nvSpPr>
        <p:spPr>
          <a:xfrm>
            <a:off x="0" y="3264408"/>
            <a:ext cx="12188952" cy="101498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ct val="100000"/>
              </a:lnSpc>
            </a:pPr>
            <a:r>
              <a:rPr lang="en-US" altLang="zh-CN" sz="4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第4讲</a:t>
            </a:r>
            <a:r>
              <a:rPr lang="en-US" altLang="zh-CN" sz="4400" b="0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4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汉代统一多民族封建国家的巩固</a:t>
            </a:r>
            <a:endParaRPr lang="en-US" altLang="zh-CN" sz="4400" dirty="0"/>
          </a:p>
        </p:txBody>
      </p:sp>
    </p:spTree>
  </p:cSld>
  <p:clrMapOvr>
    <a:masterClrMapping/>
  </p:clrMapOvr>
  <p:transition>
    <p:split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6_BD#a3c446c8b?segpoint=1&amp;vbadefaultcenterpage=1&amp;parentnodeid=d75ef8c1f&amp;vbahtmlprocessed=1"/>
          <p:cNvSpPr/>
          <p:nvPr/>
        </p:nvSpPr>
        <p:spPr>
          <a:xfrm>
            <a:off x="502920" y="3033601"/>
            <a:ext cx="11183112" cy="49003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（4）汉朝承袭了秦朝的法律制度，在秦律的基础上进行了删减。</a:t>
            </a:r>
            <a:endParaRPr lang="en-US" altLang="zh-CN" sz="2400" dirty="0"/>
          </a:p>
        </p:txBody>
      </p:sp>
      <p:sp>
        <p:nvSpPr>
          <p:cNvPr id="3" name="P_6_BD#a3c446c8b?segpoint=1&amp;vbadefaultcenterpage=1&amp;parentnodeid=d75ef8c1f&amp;vbahtmlprocessed=1"/>
          <p:cNvSpPr/>
          <p:nvPr/>
        </p:nvSpPr>
        <p:spPr>
          <a:xfrm>
            <a:off x="502920" y="3586368"/>
            <a:ext cx="11183112" cy="49003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（5）汉朝承袭了秦朝的赋税、徭役、兵役制度，在此基础上又有所发展。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5_BD#45af926ab?vbadefaultcenterpage=1&amp;parentnodeid=f2bf5653f&amp;vbahtmlprocessed=1"/>
          <p:cNvSpPr/>
          <p:nvPr/>
        </p:nvSpPr>
        <p:spPr>
          <a:xfrm>
            <a:off x="502920" y="722376"/>
            <a:ext cx="11183112" cy="94996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altLang="zh-CN" sz="25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知识点二</a:t>
            </a:r>
            <a:r>
              <a:rPr lang="en-US" altLang="zh-CN" sz="25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5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西汉的强盛</a:t>
            </a:r>
            <a:endParaRPr lang="en-US" altLang="zh-CN" sz="2500" dirty="0"/>
          </a:p>
        </p:txBody>
      </p:sp>
      <p:sp>
        <p:nvSpPr>
          <p:cNvPr id="3" name="P_6_BD#58e750552?segpoint=1&amp;vbadefaultcenterpage=1&amp;parentnodeid=45af926ab&amp;vbahtmlprocessed=1"/>
          <p:cNvSpPr/>
          <p:nvPr/>
        </p:nvSpPr>
        <p:spPr>
          <a:xfrm>
            <a:off x="502920" y="1292216"/>
            <a:ext cx="11183112" cy="46958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altLang="zh-CN" sz="23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1.加强中央集权</a:t>
            </a:r>
            <a:endParaRPr lang="en-US" altLang="zh-CN" sz="2300" dirty="0"/>
          </a:p>
        </p:txBody>
      </p:sp>
      <p:graphicFrame>
        <p:nvGraphicFramePr>
          <p:cNvPr id="12" name="P_6_BD#58e750552?colgroup=1,5,28&amp;vbadefaultcenterpage=1&amp;parentnodeid=45af926ab&amp;vbahtmlprocessed=1"/>
          <p:cNvGraphicFramePr>
            <a:graphicFrameLocks noGrp="1"/>
          </p:cNvGraphicFramePr>
          <p:nvPr/>
        </p:nvGraphicFramePr>
        <p:xfrm>
          <a:off x="502920" y="1892300"/>
          <a:ext cx="11155680" cy="4336542"/>
        </p:xfrm>
        <a:graphic>
          <a:graphicData uri="http://schemas.openxmlformats.org/drawingml/2006/table">
            <a:tbl>
              <a:tblPr/>
              <a:tblGrid>
                <a:gridCol w="493776"/>
                <a:gridCol w="1792224"/>
                <a:gridCol w="8869680"/>
              </a:tblGrid>
              <a:tr h="868871">
                <a:tc rowSpan="5">
                  <a:txBody>
                    <a:bodyPr/>
                    <a:lstStyle/>
                    <a:p>
                      <a:pPr algn="ctr" latinLnBrk="1" hangingPunct="0">
                        <a:lnSpc>
                          <a:spcPts val="3600"/>
                        </a:lnSpc>
                      </a:pPr>
                      <a:r>
                        <a:rPr lang="en-US" altLang="zh-CN" sz="2300" b="1" i="0" dirty="0">
                          <a:solidFill>
                            <a:srgbClr val="FF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政</a:t>
                      </a:r>
                    </a:p>
                    <a:p>
                      <a:pPr algn="ctr" latinLnBrk="1" hangingPunct="0">
                        <a:lnSpc>
                          <a:spcPts val="3300"/>
                        </a:lnSpc>
                      </a:pPr>
                      <a:r>
                        <a:rPr lang="en-US" altLang="zh-CN" sz="2300" b="1" i="0" dirty="0">
                          <a:solidFill>
                            <a:srgbClr val="FF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治</a:t>
                      </a:r>
                      <a:endParaRPr lang="en-US" altLang="zh-CN" sz="2300" dirty="0">
                        <a:solidFill>
                          <a:srgbClr val="FF0000"/>
                        </a:solidFill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600"/>
                        </a:lnSpc>
                      </a:pP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颁行“[</a:t>
                      </a: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3]</a:t>
                      </a:r>
                      <a:r>
                        <a:rPr lang="en-US" altLang="zh-CN" sz="23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34" charset="-120"/>
                        </a:rPr>
                        <a:t>____</a:t>
                      </a:r>
                    </a:p>
                    <a:p>
                      <a:pPr algn="ctr" latinLnBrk="1" hangingPunct="0">
                        <a:lnSpc>
                          <a:spcPts val="3300"/>
                        </a:lnSpc>
                      </a:pPr>
                      <a:r>
                        <a:rPr lang="en-US" altLang="zh-CN" sz="23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34" charset="-120"/>
                        </a:rPr>
                        <a:t>____</a:t>
                      </a: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”</a:t>
                      </a:r>
                      <a:endParaRPr lang="en-US" altLang="zh-CN" sz="23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 hangingPunct="0">
                        <a:lnSpc>
                          <a:spcPts val="3300"/>
                        </a:lnSpc>
                      </a:pP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成功削弱了诸侯王的势力。</a:t>
                      </a:r>
                      <a:endParaRPr lang="en-US" altLang="zh-CN" sz="23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287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300"/>
                        </a:lnSpc>
                      </a:pP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中外朝制度</a:t>
                      </a:r>
                      <a:endParaRPr lang="en-US" altLang="zh-CN" sz="23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 hangingPunct="0">
                        <a:lnSpc>
                          <a:spcPts val="3600"/>
                        </a:lnSpc>
                      </a:pP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加强皇权，削弱丞相权力，</a:t>
                      </a:r>
                      <a:r>
                        <a:rPr lang="en-US" altLang="zh-CN" sz="2300" b="1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设立直接为皇帝所掌控的中朝</a:t>
                      </a:r>
                      <a:r>
                        <a:rPr lang="en-US" altLang="zh-CN" sz="23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，尚书令</a:t>
                      </a:r>
                    </a:p>
                    <a:p>
                      <a:pPr algn="l" latinLnBrk="1" hangingPunct="0">
                        <a:lnSpc>
                          <a:spcPts val="3300"/>
                        </a:lnSpc>
                      </a:pPr>
                      <a:r>
                        <a:rPr lang="en-US" altLang="zh-CN" sz="23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的作用开始提升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23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19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300"/>
                        </a:lnSpc>
                      </a:pP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选官制度</a:t>
                      </a:r>
                      <a:endParaRPr lang="en-US" altLang="zh-CN" sz="23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 hangingPunct="0">
                        <a:lnSpc>
                          <a:spcPts val="3300"/>
                        </a:lnSpc>
                      </a:pP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确立以[</a:t>
                      </a: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4]</a:t>
                      </a:r>
                      <a:r>
                        <a:rPr lang="en-US" altLang="zh-CN" sz="23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34" charset="-120"/>
                        </a:rPr>
                        <a:t>________</a:t>
                      </a: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为代表的新的官吏选拔制度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23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287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300"/>
                        </a:lnSpc>
                      </a:pP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刺史制度</a:t>
                      </a:r>
                      <a:endParaRPr lang="en-US" altLang="zh-CN" sz="23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 hangingPunct="0">
                        <a:lnSpc>
                          <a:spcPts val="3600"/>
                        </a:lnSpc>
                      </a:pP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将全国划分为13个州部,分设[5]</a:t>
                      </a:r>
                      <a:r>
                        <a:rPr lang="en-US" altLang="zh-CN" sz="2300" i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34" charset="-120"/>
                        </a:rPr>
                        <a:t>______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300" b="0" i="0" dirty="0" err="1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负责对辖区内郡级官员及子</a:t>
                      </a:r>
                      <a:endParaRPr lang="en-US" altLang="zh-CN" sz="2300" b="0" i="0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endParaRPr>
                    </a:p>
                    <a:p>
                      <a:pPr algn="l" latinLnBrk="1" hangingPunct="0">
                        <a:lnSpc>
                          <a:spcPts val="3300"/>
                        </a:lnSpc>
                      </a:pPr>
                      <a:r>
                        <a:rPr lang="en-US" altLang="zh-CN" sz="2300" b="0" i="0" dirty="0" err="1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弟和豪强势力进行巡视监察</a:t>
                      </a:r>
                      <a:r>
                        <a:rPr lang="en-US" altLang="zh-CN" sz="2300" b="0" i="0" dirty="0" smtClean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。</a:t>
                      </a:r>
                      <a:r>
                        <a:rPr lang="zh-CN" altLang="en-US" sz="2300" b="0" i="0" dirty="0" smtClean="0">
                          <a:solidFill>
                            <a:srgbClr val="FF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六条问事</a:t>
                      </a:r>
                      <a:endParaRPr lang="en-US" altLang="zh-CN" sz="2300" dirty="0">
                        <a:solidFill>
                          <a:srgbClr val="FF0000"/>
                        </a:solidFill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19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300"/>
                        </a:lnSpc>
                      </a:pP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地方治理</a:t>
                      </a:r>
                      <a:endParaRPr lang="en-US" altLang="zh-CN" sz="23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 hangingPunct="0">
                        <a:lnSpc>
                          <a:spcPts val="3300"/>
                        </a:lnSpc>
                      </a:pP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任用酷吏治理地方,严厉打击豪强、游侠等社会势力的不法行为。</a:t>
                      </a:r>
                      <a:endParaRPr lang="en-US" altLang="zh-CN" sz="23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2871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600"/>
                        </a:lnSpc>
                      </a:pPr>
                      <a:r>
                        <a:rPr lang="en-US" altLang="zh-CN" sz="2300" b="1" i="0" dirty="0">
                          <a:solidFill>
                            <a:srgbClr val="FF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经</a:t>
                      </a:r>
                    </a:p>
                    <a:p>
                      <a:pPr algn="ctr" latinLnBrk="1" hangingPunct="0">
                        <a:lnSpc>
                          <a:spcPts val="3300"/>
                        </a:lnSpc>
                      </a:pPr>
                      <a:r>
                        <a:rPr lang="en-US" altLang="zh-CN" sz="2300" b="1" i="0" dirty="0">
                          <a:solidFill>
                            <a:srgbClr val="FF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济</a:t>
                      </a:r>
                      <a:endParaRPr lang="en-US" altLang="zh-CN" sz="2300" dirty="0">
                        <a:solidFill>
                          <a:srgbClr val="FF0000"/>
                        </a:solidFill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300"/>
                        </a:lnSpc>
                      </a:pP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改革币制</a:t>
                      </a:r>
                      <a:endParaRPr lang="en-US" altLang="zh-CN" sz="23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 hangingPunct="0">
                        <a:lnSpc>
                          <a:spcPts val="3300"/>
                        </a:lnSpc>
                      </a:pP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将铸币权收归中央。</a:t>
                      </a:r>
                      <a:endParaRPr lang="en-US" altLang="zh-CN" sz="23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P_6_AN.3_1#58e750552.blank?vbadefaultcenterpage=1&amp;parentnodeid=45af926ab&amp;vbapositionanswer=3&amp;vbahtmlprocessed=1"/>
          <p:cNvSpPr/>
          <p:nvPr/>
        </p:nvSpPr>
        <p:spPr>
          <a:xfrm>
            <a:off x="1073658" y="1867154"/>
            <a:ext cx="1665224" cy="41833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latinLnBrk="1">
              <a:lnSpc>
                <a:spcPts val="3600"/>
              </a:lnSpc>
            </a:pPr>
            <a:r>
              <a:rPr lang="en-US" altLang="zh-CN" sz="2300" b="0" i="0" dirty="0">
                <a:solidFill>
                  <a:srgbClr val="FF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34" charset="-120"/>
              </a:rPr>
              <a:t>         </a:t>
            </a:r>
            <a:r>
              <a:rPr lang="en-US" altLang="zh-CN" sz="23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推</a:t>
            </a:r>
          </a:p>
          <a:p>
            <a:pPr latinLnBrk="1">
              <a:lnSpc>
                <a:spcPts val="3600"/>
              </a:lnSpc>
            </a:pPr>
            <a:r>
              <a:rPr lang="en-US" altLang="zh-CN" sz="23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       </a:t>
            </a:r>
            <a:r>
              <a:rPr lang="en-US" altLang="zh-CN" sz="2300" b="0" i="0" dirty="0" err="1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恩令</a:t>
            </a:r>
            <a:endParaRPr lang="en-US" altLang="zh-CN" sz="2300" dirty="0">
              <a:solidFill>
                <a:srgbClr val="FF0000"/>
              </a:solidFill>
            </a:endParaRPr>
          </a:p>
        </p:txBody>
      </p:sp>
      <p:sp>
        <p:nvSpPr>
          <p:cNvPr id="6" name="P_6_AN.4_1#58e750552.blank?vbadefaultcenterpage=1&amp;parentnodeid=45af926ab&amp;vbapositionanswer=4&amp;vbahtmlprocessed=1"/>
          <p:cNvSpPr/>
          <p:nvPr/>
        </p:nvSpPr>
        <p:spPr>
          <a:xfrm>
            <a:off x="4191245" y="3611658"/>
            <a:ext cx="942975" cy="38976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300"/>
              </a:lnSpc>
            </a:pPr>
            <a:r>
              <a:rPr lang="en-US" altLang="zh-CN" sz="2300" b="0" i="0" dirty="0">
                <a:solidFill>
                  <a:srgbClr val="A00021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察举制</a:t>
            </a:r>
            <a:endParaRPr lang="en-US" altLang="zh-CN" sz="2300" dirty="0"/>
          </a:p>
        </p:txBody>
      </p:sp>
      <p:sp>
        <p:nvSpPr>
          <p:cNvPr id="7" name="P_6_AN.5_1#58e750552.blank?vbadefaultcenterpage=1&amp;parentnodeid=45af926ab&amp;vbapositionanswer=5&amp;vbahtmlprocessed=1"/>
          <p:cNvSpPr/>
          <p:nvPr/>
        </p:nvSpPr>
        <p:spPr>
          <a:xfrm>
            <a:off x="6893170" y="4026091"/>
            <a:ext cx="650875" cy="41833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600"/>
              </a:lnSpc>
            </a:pPr>
            <a:r>
              <a:rPr lang="en-US" altLang="zh-CN" sz="2300" b="0" i="0" dirty="0">
                <a:solidFill>
                  <a:srgbClr val="A00021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刺史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P spid="7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P_6_BD#58e750552?colgroup=1,5,28&amp;vbadefaultcenterpage=1&amp;parentnodeid=45af926ab&amp;vbahtmlprocessed=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02920" y="1583452"/>
          <a:ext cx="11155680" cy="3695700"/>
        </p:xfrm>
        <a:graphic>
          <a:graphicData uri="http://schemas.openxmlformats.org/drawingml/2006/table">
            <a:tbl>
              <a:tblPr/>
              <a:tblGrid>
                <a:gridCol w="493776"/>
                <a:gridCol w="1792224"/>
                <a:gridCol w="8869680"/>
              </a:tblGrid>
              <a:tr h="906653">
                <a:tc rowSpan="3">
                  <a:txBody>
                    <a:bodyPr/>
                    <a:lstStyle/>
                    <a:p>
                      <a:pPr algn="ctr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1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经</a:t>
                      </a:r>
                    </a:p>
                    <a:p>
                      <a:pPr algn="ctr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1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济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实行[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6]</a:t>
                      </a:r>
                      <a:r>
                        <a:rPr lang="en-US" altLang="zh-CN" sz="24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34" charset="-120"/>
                        </a:rPr>
                        <a:t>____</a:t>
                      </a:r>
                    </a:p>
                    <a:p>
                      <a:pPr algn="ctr" latinLnBrk="1" hangingPunct="0">
                        <a:lnSpc>
                          <a:spcPts val="3400"/>
                        </a:lnSpc>
                      </a:pPr>
                      <a:r>
                        <a:rPr lang="en-US" altLang="zh-CN" sz="24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34" charset="-120"/>
                        </a:rPr>
                        <a:t>______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由政府垄断盐、铁的生产和销售。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084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推行均输平</a:t>
                      </a:r>
                    </a:p>
                    <a:p>
                      <a:pPr algn="ctr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准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在地方设均输官，在京师设平准官，国家插手并经营商业贸易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,增</a:t>
                      </a:r>
                    </a:p>
                    <a:p>
                      <a:pPr algn="l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加收入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，平抑物价。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084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抑制工商业</a:t>
                      </a:r>
                    </a:p>
                    <a:p>
                      <a:pPr algn="ctr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者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向工商业者征收财产税。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0844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1" i="0" dirty="0">
                          <a:solidFill>
                            <a:srgbClr val="FF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思</a:t>
                      </a:r>
                    </a:p>
                    <a:p>
                      <a:pPr algn="ctr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1" i="0" dirty="0">
                          <a:solidFill>
                            <a:srgbClr val="FF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想</a:t>
                      </a:r>
                      <a:endParaRPr lang="en-US" altLang="zh-CN" sz="1200" dirty="0">
                        <a:solidFill>
                          <a:srgbClr val="FF0000"/>
                        </a:solidFill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1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接受董仲舒的建议，尊崇儒术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。此后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，儒学成为我国封建社会的主流意识形</a:t>
                      </a:r>
                    </a:p>
                    <a:p>
                      <a:pPr algn="l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态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_6_BD#58e750552?vbadefaultcenterpage=1&amp;parentnodeid=45af926ab&amp;vbahtmlprocessed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43016" y="5355352"/>
            <a:ext cx="833684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" name="P_6_BD#58e750552?vbadefaultcenterpage=1&amp;parentnodeid=45af926ab&amp;vbahtmlprocessed=1"/>
          <p:cNvSpPr/>
          <p:nvPr/>
        </p:nvSpPr>
        <p:spPr>
          <a:xfrm>
            <a:off x="502920" y="5660152"/>
            <a:ext cx="11183112" cy="49022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 latinLnBrk="1">
              <a:lnSpc>
                <a:spcPct val="1500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均输平准制度</a:t>
            </a:r>
            <a:endParaRPr lang="en-US" altLang="zh-CN" sz="2400" dirty="0"/>
          </a:p>
        </p:txBody>
      </p:sp>
      <p:sp>
        <p:nvSpPr>
          <p:cNvPr id="5" name="P_6_AN.6_1#58e750552.blank?vbadefaultcenterpage=1&amp;parentnodeid=45af926ab&amp;vbapositionanswer=6&amp;vbahtmlprocessed=1"/>
          <p:cNvSpPr/>
          <p:nvPr/>
        </p:nvSpPr>
        <p:spPr>
          <a:xfrm>
            <a:off x="1105408" y="1521984"/>
            <a:ext cx="1665224" cy="44069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 latinLnBrk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0" i="0">
                <a:solidFill>
                  <a:srgbClr val="A00021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34" charset="-120"/>
              </a:rPr>
              <a:t>      </a:t>
            </a:r>
            <a:r>
              <a:rPr lang="en-US" altLang="zh-CN" sz="2400" b="0" i="0">
                <a:solidFill>
                  <a:srgbClr val="A00021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盐铁官营</a:t>
            </a:r>
            <a:endParaRPr lang="en-US" altLang="zh-CN" sz="2400" dirty="0"/>
          </a:p>
        </p:txBody>
      </p:sp>
      <p:sp>
        <p:nvSpPr>
          <p:cNvPr id="2" name="P_6_BD#58e750552?colgroup=1,5,28&amp;vbadefaultcenterpage=1&amp;parentnodeid=45af926ab&amp;vbahtmlprocessed=1"/>
          <p:cNvSpPr txBox="1"/>
          <p:nvPr/>
        </p:nvSpPr>
        <p:spPr>
          <a:xfrm>
            <a:off x="502920" y="959628"/>
            <a:ext cx="11186160" cy="490728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2400">
                <a:latin typeface="Times New Roman" panose="02020603050405020304" pitchFamily="34" charset="0"/>
              </a:rPr>
              <a:t>续表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6_BD#58e750552?vbadefaultcenterpage=1&amp;parentnodeid=45af926ab&amp;vbahtmlprocessed=1"/>
          <p:cNvSpPr/>
          <p:nvPr/>
        </p:nvSpPr>
        <p:spPr>
          <a:xfrm>
            <a:off x="502920" y="722900"/>
            <a:ext cx="11183112" cy="268478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均输，就是调剂物资运输。令各郡国把应当缴纳的贡赋都按照当地市价，缴纳当地出产的土特产，由各地均输官组织运输工具，根据物资供需情况，或是运往京师，或是运往缺乏该项物资的地区出售。平准,就是平抑物价，由大司农设立平准官于京师，“尽笼天下之货物，贵则卖之，贱则买之”，以抑物价。均输、平准制度将过去由富商大贾掌握物资、操纵物价的利权收归朝廷所有。</a:t>
            </a:r>
            <a:endParaRPr lang="en-US" altLang="zh-CN" sz="2400" dirty="0"/>
          </a:p>
        </p:txBody>
      </p:sp>
      <p:sp>
        <p:nvSpPr>
          <p:cNvPr id="3" name="P_6_BD#58e750552?segpoint=1&amp;vbadefaultcenterpage=1&amp;parentnodeid=45af926ab&amp;vbahtmlprocessed=1"/>
          <p:cNvSpPr/>
          <p:nvPr/>
        </p:nvSpPr>
        <p:spPr>
          <a:xfrm>
            <a:off x="502920" y="3472767"/>
            <a:ext cx="11183112" cy="49003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2.稳固边疆，开拓疆域</a:t>
            </a:r>
            <a:endParaRPr lang="en-US" altLang="zh-CN" sz="2400" dirty="0"/>
          </a:p>
        </p:txBody>
      </p:sp>
      <p:graphicFrame>
        <p:nvGraphicFramePr>
          <p:cNvPr id="14" name="P_6_BD#58e750552?colgroup=2,33&amp;vbadefaultcenterpage=1&amp;parentnodeid=45af926ab&amp;vbahtmlprocessed=1"/>
          <p:cNvGraphicFramePr>
            <a:graphicFrameLocks noGrp="1"/>
          </p:cNvGraphicFramePr>
          <p:nvPr/>
        </p:nvGraphicFramePr>
        <p:xfrm>
          <a:off x="502920" y="4089924"/>
          <a:ext cx="11155680" cy="2336800"/>
        </p:xfrm>
        <a:graphic>
          <a:graphicData uri="http://schemas.openxmlformats.org/drawingml/2006/table">
            <a:tbl>
              <a:tblPr/>
              <a:tblGrid>
                <a:gridCol w="932688"/>
                <a:gridCol w="10222992"/>
              </a:tblGrid>
              <a:tr h="910844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北击</a:t>
                      </a:r>
                    </a:p>
                    <a:p>
                      <a:pPr algn="ctr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匈奴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任用卫青、霍去病为将,夺取了阴山以南和河西走廊的大片区域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；在河西走</a:t>
                      </a:r>
                    </a:p>
                    <a:p>
                      <a:pPr algn="l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廊设立酒泉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、武威、张掖、敦煌四郡。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6332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张骞</a:t>
                      </a:r>
                    </a:p>
                    <a:p>
                      <a:pPr algn="ctr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出使</a:t>
                      </a:r>
                    </a:p>
                    <a:p>
                      <a:pPr algn="ctr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西域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开辟了中西交通道路,大大促进了西域与中原的政治、经济、文化联系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。中</a:t>
                      </a:r>
                    </a:p>
                    <a:p>
                      <a:pPr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国的丝织品沿着这条道路传向中亚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、西亚、欧洲和北非，</a:t>
                      </a:r>
                      <a:r>
                        <a:rPr lang="en-US" altLang="zh-CN" sz="2400" b="1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这就是著名的</a:t>
                      </a: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“丝</a:t>
                      </a:r>
                    </a:p>
                    <a:p>
                      <a:pPr algn="l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绸之路</a:t>
                      </a:r>
                      <a:r>
                        <a:rPr lang="en-US" altLang="zh-CN" sz="2400" b="1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”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P_6_BD#58e750552?colgroup=2,33&amp;vbadefaultcenterpage=1&amp;parentnodeid=45af926ab&amp;vbahtmlprocessed=1"/>
          <p:cNvGraphicFramePr>
            <a:graphicFrameLocks noGrp="1"/>
          </p:cNvGraphicFramePr>
          <p:nvPr/>
        </p:nvGraphicFramePr>
        <p:xfrm>
          <a:off x="502920" y="2964132"/>
          <a:ext cx="11155680" cy="1854200"/>
        </p:xfrm>
        <a:graphic>
          <a:graphicData uri="http://schemas.openxmlformats.org/drawingml/2006/table">
            <a:tbl>
              <a:tblPr/>
              <a:tblGrid>
                <a:gridCol w="932688"/>
                <a:gridCol w="10222992"/>
              </a:tblGrid>
              <a:tr h="910844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通西</a:t>
                      </a:r>
                    </a:p>
                    <a:p>
                      <a:pPr algn="ctr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南夷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派兵灭南越，使得夜郎、南越政权归附汉朝，在海南岛置珠崖等郡。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165">
                <a:tc rowSpan="2">
                  <a:txBody>
                    <a:bodyPr/>
                    <a:lstStyle/>
                    <a:p>
                      <a:pPr algn="ctr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地方</a:t>
                      </a:r>
                    </a:p>
                    <a:p>
                      <a:pPr algn="ctr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治理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 hangingPunct="0">
                        <a:lnSpc>
                          <a:spcPts val="34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公元前60年,在乌垒城设置[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7]</a:t>
                      </a:r>
                      <a:r>
                        <a:rPr lang="en-US" altLang="zh-CN" sz="24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34" charset="-120"/>
                        </a:rPr>
                        <a:t>____________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,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作为管理西域的军政机构。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55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加强对东南沿海和西南少数民族地区的治理。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P_6_AN.7_1#58e750552.blank?vbadefaultcenterpage=1&amp;parentnodeid=45af926ab&amp;vbapositionanswer=7&amp;vbahtmlprocessed=1"/>
          <p:cNvSpPr/>
          <p:nvPr/>
        </p:nvSpPr>
        <p:spPr>
          <a:xfrm>
            <a:off x="5419208" y="3853259"/>
            <a:ext cx="1592263" cy="40259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400"/>
              </a:lnSpc>
            </a:pPr>
            <a:r>
              <a:rPr lang="en-US" altLang="zh-CN" sz="2400" b="0" i="0" dirty="0">
                <a:solidFill>
                  <a:srgbClr val="A00021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西域都护府</a:t>
            </a:r>
            <a:endParaRPr lang="en-US" altLang="zh-CN" sz="2400" dirty="0"/>
          </a:p>
        </p:txBody>
      </p:sp>
      <p:sp>
        <p:nvSpPr>
          <p:cNvPr id="2" name="P_6_BD#58e750552?colgroup=2,33&amp;vbadefaultcenterpage=1&amp;parentnodeid=45af926ab&amp;vbahtmlprocessed=1"/>
          <p:cNvSpPr txBox="1"/>
          <p:nvPr/>
        </p:nvSpPr>
        <p:spPr>
          <a:xfrm>
            <a:off x="502920" y="2340309"/>
            <a:ext cx="11186160" cy="490728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2400">
                <a:latin typeface="Times New Roman" panose="02020603050405020304" pitchFamily="34" charset="0"/>
              </a:rPr>
              <a:t>续表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5_BD#c68fc4d92?vbadefaultcenterpage=1&amp;parentnodeid=f2bf5653f&amp;vbahtmlprocessed=1"/>
          <p:cNvSpPr/>
          <p:nvPr/>
        </p:nvSpPr>
        <p:spPr>
          <a:xfrm>
            <a:off x="502920" y="722376"/>
            <a:ext cx="11183112" cy="94996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altLang="zh-CN" sz="26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知识点三</a:t>
            </a:r>
            <a:r>
              <a:rPr lang="en-US" altLang="zh-CN" sz="26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6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东汉的兴衰</a:t>
            </a:r>
            <a:endParaRPr lang="en-US" altLang="zh-CN" sz="2600" dirty="0"/>
          </a:p>
        </p:txBody>
      </p:sp>
      <p:sp>
        <p:nvSpPr>
          <p:cNvPr id="3" name="P_6_BD#11c2b7ea9?segpoint=1&amp;vbadefaultcenterpage=1&amp;parentnodeid=c68fc4d92&amp;vbahtmlprocessed=1"/>
          <p:cNvSpPr/>
          <p:nvPr/>
        </p:nvSpPr>
        <p:spPr>
          <a:xfrm>
            <a:off x="502920" y="1317404"/>
            <a:ext cx="11183112" cy="49003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1.王莽篡汉</a:t>
            </a:r>
            <a:endParaRPr lang="en-US" altLang="zh-CN" sz="2400" dirty="0"/>
          </a:p>
        </p:txBody>
      </p:sp>
      <p:sp>
        <p:nvSpPr>
          <p:cNvPr id="4" name="P_6_BD#11c2b7ea9?segpoint=1&amp;vbadefaultcenterpage=1&amp;parentnodeid=c68fc4d92&amp;vbahtmlprocessed=1"/>
          <p:cNvSpPr/>
          <p:nvPr/>
        </p:nvSpPr>
        <p:spPr>
          <a:xfrm>
            <a:off x="502920" y="1874710"/>
            <a:ext cx="11183112" cy="103867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（1）西汉灭亡：西汉后期，政治日趋黑暗，土地兼并严重，赋税徭役沉重，社会动荡不安。公元9年，外戚王莽夺取皇位，西汉灭亡。</a:t>
            </a:r>
            <a:endParaRPr lang="en-US" altLang="zh-CN" sz="2400" dirty="0"/>
          </a:p>
        </p:txBody>
      </p:sp>
      <p:sp>
        <p:nvSpPr>
          <p:cNvPr id="5" name="P_6_BD#11c2b7ea9?segpoint=1&amp;vbadefaultcenterpage=1&amp;parentnodeid=c68fc4d92&amp;vbahtmlprocessed=1"/>
          <p:cNvSpPr/>
          <p:nvPr/>
        </p:nvSpPr>
        <p:spPr>
          <a:xfrm>
            <a:off x="502920" y="2979610"/>
            <a:ext cx="11183112" cy="103867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altLang="zh-CN" sz="2400" b="0" i="0" spc="-5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（2）王莽改制：针对西汉后期的社会矛盾，王莽推行了一系列改革措施，试图挽救社会危机，但措施不切实际,反而使社会矛盾更加激化。23年，王莽政权被绿林军推翻。</a:t>
            </a:r>
            <a:endParaRPr lang="en-US" altLang="zh-CN" sz="2400" spc="-50" dirty="0"/>
          </a:p>
        </p:txBody>
      </p:sp>
      <p:sp>
        <p:nvSpPr>
          <p:cNvPr id="6" name="P_6_BD#11c2b7ea9?segpoint=1&amp;vbadefaultcenterpage=1&amp;parentnodeid=c68fc4d92&amp;vbahtmlprocessed=1"/>
          <p:cNvSpPr/>
          <p:nvPr/>
        </p:nvSpPr>
        <p:spPr>
          <a:xfrm>
            <a:off x="502920" y="4081843"/>
            <a:ext cx="11183112" cy="49003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2.“光武中兴”</a:t>
            </a:r>
            <a:endParaRPr lang="en-US" altLang="zh-CN" sz="2400" dirty="0"/>
          </a:p>
        </p:txBody>
      </p:sp>
      <p:sp>
        <p:nvSpPr>
          <p:cNvPr id="7" name="P_6_BD#11c2b7ea9?segpoint=1&amp;vbadefaultcenterpage=1&amp;parentnodeid=c68fc4d92&amp;vbahtmlprocessed=1"/>
          <p:cNvSpPr/>
          <p:nvPr/>
        </p:nvSpPr>
        <p:spPr>
          <a:xfrm>
            <a:off x="502920" y="4640770"/>
            <a:ext cx="11328400" cy="100901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（1）背景：[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8]</a:t>
            </a:r>
            <a:r>
              <a:rPr lang="en-US" altLang="zh-CN" sz="24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年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，刘秀重建汉朝，定都洛阳。随后刘秀平定一些割据政权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，实</a:t>
            </a:r>
          </a:p>
          <a:p>
            <a:pPr latinLnBrk="1">
              <a:lnSpc>
                <a:spcPts val="39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现全国统一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。</a:t>
            </a:r>
            <a:endParaRPr lang="en-US" altLang="zh-CN" sz="2400" dirty="0"/>
          </a:p>
        </p:txBody>
      </p:sp>
      <p:sp>
        <p:nvSpPr>
          <p:cNvPr id="8" name="P_6_AN.8_1#11c2b7ea9.blank?vbadefaultcenterpage=1&amp;parentnodeid=c68fc4d92&amp;vbapositionanswer=8&amp;vbahtmlprocessed=1"/>
          <p:cNvSpPr/>
          <p:nvPr/>
        </p:nvSpPr>
        <p:spPr>
          <a:xfrm>
            <a:off x="2661920" y="4602670"/>
            <a:ext cx="373063" cy="49765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400"/>
              </a:lnSpc>
            </a:pPr>
            <a:r>
              <a:rPr lang="en-US" altLang="zh-CN" sz="2400" b="0" i="0" dirty="0">
                <a:solidFill>
                  <a:srgbClr val="A00021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25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6_BD#11c2b7ea9?segpoint=1&amp;vbadefaultcenterpage=1&amp;parentnodeid=c68fc4d92&amp;vbahtmlprocessed=1"/>
          <p:cNvSpPr/>
          <p:nvPr/>
        </p:nvSpPr>
        <p:spPr>
          <a:xfrm>
            <a:off x="502920" y="751348"/>
            <a:ext cx="11183112" cy="49003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（2）措施</a:t>
            </a:r>
            <a:endParaRPr lang="en-US" altLang="zh-CN" sz="2400" dirty="0"/>
          </a:p>
        </p:txBody>
      </p:sp>
      <p:pic>
        <p:nvPicPr>
          <p:cNvPr id="3" name="P_6_BD#11c2b7ea9?vbadefaultcenterpage=1&amp;parentnodeid=c68fc4d92&amp;inlineimagemarkindex=1&amp;vbaimageposition=9#9&amp;vbahtmlprocessed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85957" y="1375172"/>
            <a:ext cx="8759952" cy="4983480"/>
          </a:xfrm>
          <a:prstGeom prst="rect">
            <a:avLst/>
          </a:prstGeom>
          <a:noFill/>
        </p:spPr>
      </p:pic>
      <p:sp>
        <p:nvSpPr>
          <p:cNvPr id="4" name="文本框 3"/>
          <p:cNvSpPr txBox="1"/>
          <p:nvPr/>
        </p:nvSpPr>
        <p:spPr>
          <a:xfrm>
            <a:off x="6507480" y="1486535"/>
            <a:ext cx="8870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4FC1E6"/>
                </a:solidFill>
              </a:rPr>
              <a:t>尚书台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6_BD#11c2b7ea9?segpoint=1&amp;vbadefaultcenterpage=1&amp;parentnodeid=c68fc4d92&amp;vbahtmlprocessed=1"/>
          <p:cNvSpPr/>
          <p:nvPr/>
        </p:nvSpPr>
        <p:spPr>
          <a:xfrm>
            <a:off x="502920" y="791480"/>
            <a:ext cx="11183112" cy="46259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400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（3）结果：政局稳定，经济发展。</a:t>
            </a:r>
            <a:endParaRPr lang="en-US" altLang="zh-CN" sz="2400" dirty="0"/>
          </a:p>
        </p:txBody>
      </p:sp>
      <p:sp>
        <p:nvSpPr>
          <p:cNvPr id="3" name="P_6_BD#11c2b7ea9?segpoint=1&amp;vbadefaultcenterpage=1&amp;parentnodeid=c68fc4d92&amp;vbahtmlprocessed=1"/>
          <p:cNvSpPr/>
          <p:nvPr/>
        </p:nvSpPr>
        <p:spPr>
          <a:xfrm>
            <a:off x="502920" y="1318847"/>
            <a:ext cx="11183112" cy="46259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400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3.东汉衰亡</a:t>
            </a:r>
            <a:endParaRPr lang="en-US" altLang="zh-CN" sz="2400" dirty="0"/>
          </a:p>
        </p:txBody>
      </p:sp>
      <p:pic>
        <p:nvPicPr>
          <p:cNvPr id="4" name="P_6_BD#11c2b7ea9?vbadefaultcenterpage=1&amp;parentnodeid=c68fc4d92&amp;inlineimagemarkindex=2&amp;vbaimageposition=10#11&amp;vbahtmlprocessed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0317" y="1911081"/>
            <a:ext cx="7571232" cy="278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6" name="P_6_BD#11c2b7ea9?vbadefaultcenterpage=1&amp;parentnodeid=c68fc4d92&amp;inlineimagemarkindex=3&amp;vbahtmlprocessed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8667" y="5000768"/>
            <a:ext cx="771158" cy="2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7" name="P_6_BD#11c2b7ea9?vbadefaultcenterpage=1&amp;parentnodeid=c68fc4d92&amp;vbahtmlprocessed=1"/>
          <p:cNvSpPr/>
          <p:nvPr/>
        </p:nvSpPr>
        <p:spPr>
          <a:xfrm>
            <a:off x="624840" y="4830334"/>
            <a:ext cx="11183112" cy="148691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40000"/>
              </a:lnSpc>
            </a:pPr>
            <a:r>
              <a:rPr lang="en-US" altLang="zh-CN" sz="100" b="0" i="0" kern="0" spc="-99900" dirty="0">
                <a:solidFill>
                  <a:srgbClr val="FFFFFF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&amp;3</a:t>
            </a:r>
            <a:r>
              <a:rPr lang="en-US" altLang="zh-CN" sz="100" b="0" i="0" kern="0" spc="-9990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&amp;</a:t>
            </a:r>
            <a:r>
              <a:rPr lang="en-US" altLang="zh-CN" sz="900" b="0" i="0" kern="0" dirty="0">
                <a:solidFill>
                  <a:srgbClr val="FF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34" charset="-120"/>
              </a:rPr>
              <a:t>             </a:t>
            </a:r>
            <a:r>
              <a:rPr lang="en-US" altLang="zh-CN" sz="2400" b="0" i="0" dirty="0" err="1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外戚、宦官专权是君主专制高度发展的产物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。君主集权的加强，必然使权力高度集中到皇帝手中，外戚和宦官是寄生于皇权的赘疣。当皇帝幼弱、统治失灵时，他们就会挟持皇帝，掌握朝政。</a:t>
            </a:r>
            <a:endParaRPr lang="en-US" altLang="zh-CN" sz="100" dirty="0"/>
          </a:p>
        </p:txBody>
      </p:sp>
      <p:sp>
        <p:nvSpPr>
          <p:cNvPr id="8" name="P_6_WB.10_1#11c2b7ea9.white_block?vbadefaultcenterpage=1&amp;parentnodeid=c68fc4d92&amp;vbapositionanswer=10&amp;vbahtmlprocessed=1"/>
          <p:cNvSpPr/>
          <p:nvPr/>
        </p:nvSpPr>
        <p:spPr>
          <a:xfrm>
            <a:off x="5828189" y="2002521"/>
            <a:ext cx="1975104" cy="265176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P_6_WB.11_1#11c2b7ea9.white_block?vbadefaultcenterpage=1&amp;parentnodeid=c68fc4d92&amp;vbapositionanswer=11&amp;vbahtmlprocessed=1"/>
          <p:cNvSpPr/>
          <p:nvPr/>
        </p:nvSpPr>
        <p:spPr>
          <a:xfrm>
            <a:off x="4017677" y="3931905"/>
            <a:ext cx="996696" cy="301752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9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5_BD#d320f61a9?vbadefaultcenterpage=1&amp;parentnodeid=f2bf5653f&amp;vbahtmlprocessed=1"/>
          <p:cNvSpPr/>
          <p:nvPr/>
        </p:nvSpPr>
        <p:spPr>
          <a:xfrm>
            <a:off x="502920" y="722376"/>
            <a:ext cx="11183112" cy="94996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altLang="zh-CN" sz="26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知识点四</a:t>
            </a:r>
            <a:r>
              <a:rPr lang="en-US" altLang="zh-CN" sz="26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6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两汉的文化</a:t>
            </a:r>
            <a:endParaRPr lang="en-US" altLang="zh-CN" sz="2600" dirty="0"/>
          </a:p>
        </p:txBody>
      </p:sp>
      <p:graphicFrame>
        <p:nvGraphicFramePr>
          <p:cNvPr id="19" name="P_6_BD#5b728bf86?colgroup=1,2,31&amp;vbadefaultcenterpage=1&amp;parentnodeid=d320f61a9&amp;vbahtmlprocessed=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02920" y="1384300"/>
          <a:ext cx="11155680" cy="4991100"/>
        </p:xfrm>
        <a:graphic>
          <a:graphicData uri="http://schemas.openxmlformats.org/drawingml/2006/table">
            <a:tbl>
              <a:tblPr/>
              <a:tblGrid>
                <a:gridCol w="502920"/>
                <a:gridCol w="932688"/>
                <a:gridCol w="9720072"/>
              </a:tblGrid>
              <a:tr h="910844">
                <a:tc rowSpan="2">
                  <a:txBody>
                    <a:bodyPr/>
                    <a:lstStyle/>
                    <a:p>
                      <a:pPr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史</a:t>
                      </a:r>
                    </a:p>
                    <a:p>
                      <a:pPr algn="l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学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《史</a:t>
                      </a:r>
                    </a:p>
                    <a:p>
                      <a:pPr algn="ctr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记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》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西汉司马迁撰写,首创[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12]</a:t>
                      </a:r>
                      <a:r>
                        <a:rPr lang="en-US" altLang="zh-CN" sz="24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34" charset="-120"/>
                        </a:rPr>
                        <a:t>________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通史体裁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，叙述了上起黄帝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、下至汉</a:t>
                      </a:r>
                    </a:p>
                    <a:p>
                      <a:pPr algn="l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武帝年间的历史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084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《汉</a:t>
                      </a:r>
                    </a:p>
                    <a:p>
                      <a:pPr algn="ctr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书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》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 hangingPunct="0">
                        <a:lnSpc>
                          <a:spcPts val="34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东汉[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13]</a:t>
                      </a:r>
                      <a:r>
                        <a:rPr lang="en-US" altLang="zh-CN" sz="24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34" charset="-120"/>
                        </a:rPr>
                        <a:t>______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撰写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,是我国第一部纪传体断代史。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356">
                <a:tc rowSpan="2">
                  <a:txBody>
                    <a:bodyPr/>
                    <a:lstStyle/>
                    <a:p>
                      <a:pPr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文</a:t>
                      </a:r>
                    </a:p>
                    <a:p>
                      <a:pPr algn="l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学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汉赋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一种介于韵文和散文之间的文体,讲究铺陈排比,辞藻华丽。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084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乐府</a:t>
                      </a:r>
                    </a:p>
                    <a:p>
                      <a:pPr algn="l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诗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乐府采集民歌修改而成,多反映了当时社会的真实情况。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166">
                <a:tc rowSpan="4">
                  <a:txBody>
                    <a:bodyPr/>
                    <a:lstStyle/>
                    <a:p>
                      <a:pPr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科</a:t>
                      </a:r>
                    </a:p>
                    <a:p>
                      <a:pPr algn="l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技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医学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《黄帝内经》成书于战国至西汉间,</a:t>
                      </a:r>
                      <a:r>
                        <a:rPr lang="en-US" altLang="zh-CN" sz="2400" b="1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奠定了中医理论的基础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16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 hangingPunct="0">
                        <a:lnSpc>
                          <a:spcPts val="34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《[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14]</a:t>
                      </a:r>
                      <a:r>
                        <a:rPr lang="en-US" altLang="zh-CN" sz="24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34" charset="-120"/>
                        </a:rPr>
                        <a:t>____________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》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成书于东汉,是中国古代第一部药物学专著。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16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东汉张仲景著有《伤寒杂病论》,</a:t>
                      </a:r>
                      <a:r>
                        <a:rPr lang="en-US" altLang="zh-CN" sz="2400" b="1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被后世誉为“医圣”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16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东汉华佗发明了适用于外科手术的麻醉药——麻沸散。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P_6_AN.12_1#5b728bf86.blank?vbadefaultcenterpage=1&amp;parentnodeid=d320f61a9&amp;vbapositionanswer=12&amp;vbahtmlprocessed=1"/>
          <p:cNvSpPr/>
          <p:nvPr/>
        </p:nvSpPr>
        <p:spPr>
          <a:xfrm>
            <a:off x="5464928" y="1354265"/>
            <a:ext cx="982663" cy="44069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800"/>
              </a:lnSpc>
            </a:pPr>
            <a:r>
              <a:rPr lang="en-US" altLang="zh-CN" sz="2400" b="0" i="0" dirty="0">
                <a:solidFill>
                  <a:srgbClr val="A00021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纪传体</a:t>
            </a:r>
            <a:endParaRPr lang="en-US" altLang="zh-CN" sz="2400" dirty="0"/>
          </a:p>
        </p:txBody>
      </p:sp>
      <p:sp>
        <p:nvSpPr>
          <p:cNvPr id="5" name="P_6_AN.13_1#5b728bf86.blank?vbadefaultcenterpage=1&amp;parentnodeid=d320f61a9&amp;vbapositionanswer=13&amp;vbahtmlprocessed=1"/>
          <p:cNvSpPr/>
          <p:nvPr/>
        </p:nvSpPr>
        <p:spPr>
          <a:xfrm>
            <a:off x="3255128" y="2513266"/>
            <a:ext cx="677863" cy="40259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400"/>
              </a:lnSpc>
            </a:pPr>
            <a:r>
              <a:rPr lang="en-US" altLang="zh-CN" sz="2400" b="0" i="0" dirty="0">
                <a:solidFill>
                  <a:srgbClr val="A00021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班固</a:t>
            </a:r>
            <a:endParaRPr lang="en-US" altLang="zh-CN" sz="2400" dirty="0"/>
          </a:p>
        </p:txBody>
      </p:sp>
      <p:sp>
        <p:nvSpPr>
          <p:cNvPr id="6" name="P_6_AN.14_1#5b728bf86.blank?vbadefaultcenterpage=1&amp;parentnodeid=d320f61a9&amp;vbapositionanswer=14&amp;vbahtmlprocessed=1"/>
          <p:cNvSpPr/>
          <p:nvPr/>
        </p:nvSpPr>
        <p:spPr>
          <a:xfrm>
            <a:off x="2950328" y="4965637"/>
            <a:ext cx="1592263" cy="40259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400"/>
              </a:lnSpc>
            </a:pPr>
            <a:r>
              <a:rPr lang="en-US" altLang="zh-CN" sz="2400" b="0" i="0" dirty="0">
                <a:solidFill>
                  <a:srgbClr val="A00021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神农本草经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  <p:bldP spid="6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P_6_BD#5b728bf86?colgroup=1,2,31&amp;vbadefaultcenterpage=1&amp;parentnodeid=d320f61a9&amp;vbahtmlprocessed=1"/>
          <p:cNvGraphicFramePr>
            <a:graphicFrameLocks noGrp="1"/>
          </p:cNvGraphicFramePr>
          <p:nvPr/>
        </p:nvGraphicFramePr>
        <p:xfrm>
          <a:off x="502920" y="2282968"/>
          <a:ext cx="11155680" cy="3225800"/>
        </p:xfrm>
        <a:graphic>
          <a:graphicData uri="http://schemas.openxmlformats.org/drawingml/2006/table">
            <a:tbl>
              <a:tblPr/>
              <a:tblGrid>
                <a:gridCol w="502920"/>
                <a:gridCol w="932688"/>
                <a:gridCol w="9720072"/>
              </a:tblGrid>
              <a:tr h="435356">
                <a:tc rowSpan="4">
                  <a:txBody>
                    <a:bodyPr/>
                    <a:lstStyle/>
                    <a:p>
                      <a:pPr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科</a:t>
                      </a:r>
                    </a:p>
                    <a:p>
                      <a:pPr algn="l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技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数学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《九章算术》在中国数学史乃至世界数学史上都占有重要地位。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084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西汉初期成书的《周髀算经》记载了用竿标测日影以求日高的方法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,最早</a:t>
                      </a:r>
                    </a:p>
                    <a:p>
                      <a:pPr algn="l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引用勾股定理中的特例商高定理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084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造纸</a:t>
                      </a:r>
                    </a:p>
                    <a:p>
                      <a:pPr algn="ctr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术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105年，</a:t>
                      </a:r>
                      <a:r>
                        <a:rPr lang="en-US" altLang="zh-CN" sz="2400" b="1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蔡伦改进造纸术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。后来，纸成为主要书写材料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,大大促进了中国</a:t>
                      </a:r>
                    </a:p>
                    <a:p>
                      <a:pPr algn="l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和世界文化的传播和发展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084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农学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出现了《氾胜之书》，其后出现的《四民月令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》中也有较多的农学内</a:t>
                      </a:r>
                    </a:p>
                    <a:p>
                      <a:pPr algn="l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容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P_6_BD#5b728bf86?colgroup=1,2,31&amp;vbadefaultcenterpage=1&amp;parentnodeid=d320f61a9&amp;vbahtmlprocessed=1"/>
          <p:cNvSpPr txBox="1"/>
          <p:nvPr/>
        </p:nvSpPr>
        <p:spPr>
          <a:xfrm>
            <a:off x="502920" y="1659144"/>
            <a:ext cx="11186160" cy="490728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2400">
                <a:latin typeface="Times New Roman" panose="02020603050405020304" pitchFamily="34" charset="0"/>
              </a:rPr>
              <a:t>续表</a:t>
            </a:r>
          </a:p>
        </p:txBody>
      </p:sp>
    </p:spTree>
  </p:cSld>
  <p:clrMapOvr>
    <a:masterClrMapping/>
  </p:clrMapOvr>
  <p:transition>
    <p:split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6_BD#ff7f30299?segpoint=1&amp;vbadefaultcenterpage=1&amp;parentnodeid=adf6adb73&amp;vbahtmlprocessed=1"/>
          <p:cNvSpPr/>
          <p:nvPr/>
        </p:nvSpPr>
        <p:spPr>
          <a:xfrm>
            <a:off x="502920" y="1259602"/>
            <a:ext cx="11183112" cy="49022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图解历史</a:t>
            </a:r>
            <a:endParaRPr lang="en-US" altLang="zh-CN" sz="2400" dirty="0"/>
          </a:p>
        </p:txBody>
      </p:sp>
      <p:sp>
        <p:nvSpPr>
          <p:cNvPr id="3" name="P_6_BD#ff7f30299?segpoint=1&amp;vbadefaultcenterpage=1&amp;parentnodeid=adf6adb73&amp;vbahtmlprocessed=1"/>
          <p:cNvSpPr/>
          <p:nvPr/>
        </p:nvSpPr>
        <p:spPr>
          <a:xfrm>
            <a:off x="502920" y="1809829"/>
            <a:ext cx="11183112" cy="49022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 latinLnBrk="1">
              <a:lnSpc>
                <a:spcPct val="1500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东汉外戚宦官交替专权示意图</a:t>
            </a:r>
            <a:endParaRPr lang="en-US" altLang="zh-CN" sz="2400" dirty="0"/>
          </a:p>
        </p:txBody>
      </p:sp>
      <p:pic>
        <p:nvPicPr>
          <p:cNvPr id="4" name="P_6_BD#ff7f30299?vbadefaultcenterpage=1&amp;parentnodeid=adf6adb73&amp;vbahtmlprocessed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21608" y="2439686"/>
            <a:ext cx="4754880" cy="341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_5_BD#501ed69ef?vbadefaultcenterpage=1&amp;parentnodeid=c41d92b3e&amp;vbahtmlprocessed=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722376"/>
            <a:ext cx="1655064" cy="429768"/>
          </a:xfrm>
          <a:prstGeom prst="rect">
            <a:avLst/>
          </a:prstGeom>
        </p:spPr>
      </p:pic>
      <p:sp>
        <p:nvSpPr>
          <p:cNvPr id="3" name="P_6_BD#da293e191?vbadefaultcenterpage=1&amp;parentnodeid=501ed69ef&amp;vbahtmlprocessed=1"/>
          <p:cNvSpPr/>
          <p:nvPr/>
        </p:nvSpPr>
        <p:spPr>
          <a:xfrm>
            <a:off x="502920" y="1282700"/>
            <a:ext cx="11183112" cy="48602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史论1</a:t>
            </a:r>
            <a:r>
              <a:rPr lang="en-US" altLang="zh-CN" sz="24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</a:t>
            </a: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汉代统一多民族国家的巩固对中国历史发展的意义</a:t>
            </a:r>
            <a:endParaRPr lang="en-US" altLang="zh-CN" sz="2400" dirty="0"/>
          </a:p>
        </p:txBody>
      </p:sp>
      <p:graphicFrame>
        <p:nvGraphicFramePr>
          <p:cNvPr id="31" name="P_6_BD#da293e191?colgroup=1,34&amp;vbadefaultcenterpage=1&amp;parentnodeid=501ed69ef&amp;vbahtmlprocessed=1"/>
          <p:cNvGraphicFramePr>
            <a:graphicFrameLocks noGrp="1"/>
          </p:cNvGraphicFramePr>
          <p:nvPr/>
        </p:nvGraphicFramePr>
        <p:xfrm>
          <a:off x="502920" y="1905000"/>
          <a:ext cx="11155680" cy="3784600"/>
        </p:xfrm>
        <a:graphic>
          <a:graphicData uri="http://schemas.openxmlformats.org/drawingml/2006/table">
            <a:tbl>
              <a:tblPr/>
              <a:tblGrid>
                <a:gridCol w="640080"/>
                <a:gridCol w="10515600"/>
              </a:tblGrid>
              <a:tr h="1861820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巩</a:t>
                      </a:r>
                    </a:p>
                    <a:p>
                      <a:pPr algn="ctr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固</a:t>
                      </a:r>
                    </a:p>
                    <a:p>
                      <a:pPr algn="ctr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统</a:t>
                      </a:r>
                    </a:p>
                    <a:p>
                      <a:pPr algn="ctr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一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汉武帝巩固边疆；公元前60年,为了管理西域,西汉建立西域都护府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；东汉对西</a:t>
                      </a:r>
                    </a:p>
                    <a:p>
                      <a:pPr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域与乌桓等地的经营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,对疆域拓展、巩固统一、开发边疆、推动民族交融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,有重</a:t>
                      </a:r>
                    </a:p>
                    <a:p>
                      <a:pPr algn="l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要意义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1820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制</a:t>
                      </a:r>
                    </a:p>
                    <a:p>
                      <a:pPr algn="ctr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度</a:t>
                      </a:r>
                    </a:p>
                    <a:p>
                      <a:pPr algn="ctr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创</a:t>
                      </a:r>
                    </a:p>
                    <a:p>
                      <a:pPr algn="ctr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设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完善中央集权体制,完善官僚选拔、管理和监察体制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,为后世政治体制的进一步</a:t>
                      </a:r>
                    </a:p>
                    <a:p>
                      <a:pPr algn="l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创新和发展奠定了基础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dir="in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P_6_BD#da293e191?colgroup=1,34&amp;vbadefaultcenterpage=1&amp;parentnodeid=501ed69ef&amp;vbahtmlprocessed=1"/>
          <p:cNvGraphicFramePr>
            <a:graphicFrameLocks noGrp="1"/>
          </p:cNvGraphicFramePr>
          <p:nvPr/>
        </p:nvGraphicFramePr>
        <p:xfrm>
          <a:off x="502920" y="1391522"/>
          <a:ext cx="11155680" cy="4914900"/>
        </p:xfrm>
        <a:graphic>
          <a:graphicData uri="http://schemas.openxmlformats.org/drawingml/2006/table">
            <a:tbl>
              <a:tblPr/>
              <a:tblGrid>
                <a:gridCol w="640080"/>
                <a:gridCol w="10515600"/>
              </a:tblGrid>
              <a:tr h="1629093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300"/>
                        </a:lnSpc>
                      </a:pPr>
                      <a:r>
                        <a:rPr lang="en-US" altLang="zh-CN" sz="21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经</a:t>
                      </a:r>
                    </a:p>
                    <a:p>
                      <a:pPr algn="ctr" latinLnBrk="1" hangingPunct="0">
                        <a:lnSpc>
                          <a:spcPts val="3300"/>
                        </a:lnSpc>
                      </a:pPr>
                      <a:r>
                        <a:rPr lang="en-US" altLang="zh-CN" sz="21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济</a:t>
                      </a:r>
                    </a:p>
                    <a:p>
                      <a:pPr algn="ctr" latinLnBrk="1" hangingPunct="0">
                        <a:lnSpc>
                          <a:spcPts val="3300"/>
                        </a:lnSpc>
                      </a:pPr>
                      <a:r>
                        <a:rPr lang="en-US" altLang="zh-CN" sz="21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发</a:t>
                      </a:r>
                    </a:p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21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展</a:t>
                      </a:r>
                      <a:endParaRPr lang="en-US" altLang="zh-CN" sz="21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 hangingPunct="0">
                        <a:lnSpc>
                          <a:spcPts val="3300"/>
                        </a:lnSpc>
                      </a:pPr>
                      <a:r>
                        <a:rPr lang="en-US" altLang="zh-CN" sz="21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加强了国家对经济的控制和管理,增加了政府财政收入,促进了封建经济的进一步发展</a:t>
                      </a:r>
                      <a:r>
                        <a:rPr lang="en-US" altLang="zh-CN" sz="21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；丝</a:t>
                      </a:r>
                    </a:p>
                    <a:p>
                      <a:pPr algn="l" latinLnBrk="1" hangingPunct="0">
                        <a:lnSpc>
                          <a:spcPts val="3000"/>
                        </a:lnSpc>
                      </a:pPr>
                      <a:r>
                        <a:rPr lang="en-US" altLang="zh-CN" sz="21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绸之路的形成和发展为中外经济的交流和发展提供了基础</a:t>
                      </a:r>
                      <a:r>
                        <a:rPr lang="en-US" altLang="zh-CN" sz="21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21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9093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300"/>
                        </a:lnSpc>
                      </a:pPr>
                      <a:r>
                        <a:rPr lang="en-US" altLang="zh-CN" sz="21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价</a:t>
                      </a:r>
                    </a:p>
                    <a:p>
                      <a:pPr algn="ctr" latinLnBrk="1" hangingPunct="0">
                        <a:lnSpc>
                          <a:spcPts val="3300"/>
                        </a:lnSpc>
                      </a:pPr>
                      <a:r>
                        <a:rPr lang="en-US" altLang="zh-CN" sz="21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值</a:t>
                      </a:r>
                    </a:p>
                    <a:p>
                      <a:pPr algn="ctr" latinLnBrk="1" hangingPunct="0">
                        <a:lnSpc>
                          <a:spcPts val="3300"/>
                        </a:lnSpc>
                      </a:pPr>
                      <a:r>
                        <a:rPr lang="en-US" altLang="zh-CN" sz="21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观</a:t>
                      </a:r>
                    </a:p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21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念</a:t>
                      </a:r>
                      <a:endParaRPr lang="en-US" altLang="zh-CN" sz="21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 hangingPunct="0">
                        <a:lnSpc>
                          <a:spcPts val="3300"/>
                        </a:lnSpc>
                      </a:pPr>
                      <a:r>
                        <a:rPr lang="en-US" altLang="zh-CN" sz="21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推广儒学的价值观念及“大一统”的政治理论,冲破学派、地域、民族的藩篱</a:t>
                      </a:r>
                      <a:r>
                        <a:rPr lang="en-US" altLang="zh-CN" sz="21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,增强了国家统</a:t>
                      </a:r>
                    </a:p>
                    <a:p>
                      <a:pPr algn="l" latinLnBrk="1" hangingPunct="0">
                        <a:lnSpc>
                          <a:spcPts val="3000"/>
                        </a:lnSpc>
                      </a:pPr>
                      <a:r>
                        <a:rPr lang="en-US" altLang="zh-CN" sz="21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一意识与凝聚力</a:t>
                      </a:r>
                      <a:r>
                        <a:rPr lang="en-US" altLang="zh-CN" sz="21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21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9093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300"/>
                        </a:lnSpc>
                      </a:pPr>
                      <a:r>
                        <a:rPr lang="en-US" altLang="zh-CN" sz="21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民</a:t>
                      </a:r>
                    </a:p>
                    <a:p>
                      <a:pPr algn="ctr" latinLnBrk="1" hangingPunct="0">
                        <a:lnSpc>
                          <a:spcPts val="3300"/>
                        </a:lnSpc>
                      </a:pPr>
                      <a:r>
                        <a:rPr lang="en-US" altLang="zh-CN" sz="21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族</a:t>
                      </a:r>
                    </a:p>
                    <a:p>
                      <a:pPr algn="ctr" latinLnBrk="1" hangingPunct="0">
                        <a:lnSpc>
                          <a:spcPts val="3300"/>
                        </a:lnSpc>
                      </a:pPr>
                      <a:r>
                        <a:rPr lang="en-US" altLang="zh-CN" sz="21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交</a:t>
                      </a:r>
                    </a:p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21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融</a:t>
                      </a:r>
                      <a:endParaRPr lang="en-US" altLang="zh-CN" sz="21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 hangingPunct="0">
                        <a:lnSpc>
                          <a:spcPts val="3300"/>
                        </a:lnSpc>
                      </a:pPr>
                      <a:r>
                        <a:rPr lang="en-US" altLang="zh-CN" sz="21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境内各民族之间的经济文化交流不断深入,出现相互交融、共同创造新文化的局面</a:t>
                      </a:r>
                      <a:r>
                        <a:rPr lang="en-US" altLang="zh-CN" sz="21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。如乐</a:t>
                      </a:r>
                    </a:p>
                    <a:p>
                      <a:pPr algn="l" latinLnBrk="1" hangingPunct="0">
                        <a:lnSpc>
                          <a:spcPts val="3000"/>
                        </a:lnSpc>
                      </a:pPr>
                      <a:r>
                        <a:rPr lang="en-US" altLang="zh-CN" sz="21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舞文化</a:t>
                      </a:r>
                      <a:r>
                        <a:rPr lang="en-US" altLang="zh-CN" sz="21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,大量部族乐器融入华夏古乐之中,丰富了乐舞的表现手段与形式。</a:t>
                      </a:r>
                      <a:endParaRPr lang="en-US" altLang="zh-CN" sz="21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P_6_BD#da293e191?colgroup=1,34&amp;vbadefaultcenterpage=1&amp;parentnodeid=501ed69ef&amp;vbahtmlprocessed=1"/>
          <p:cNvSpPr txBox="1"/>
          <p:nvPr/>
        </p:nvSpPr>
        <p:spPr>
          <a:xfrm>
            <a:off x="502920" y="831199"/>
            <a:ext cx="11186160" cy="429387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2100">
                <a:latin typeface="Times New Roman" panose="02020603050405020304" pitchFamily="34" charset="0"/>
              </a:rPr>
              <a:t>续表</a:t>
            </a:r>
          </a:p>
        </p:txBody>
      </p:sp>
    </p:spTree>
  </p:cSld>
  <p:clrMapOvr>
    <a:masterClrMapping/>
  </p:clrMapOvr>
  <p:transition>
    <p:split dir="in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P_6_BD#da293e191?colgroup=1,34&amp;vbadefaultcenterpage=1&amp;parentnodeid=501ed69ef&amp;vbahtmlprocessed=1"/>
          <p:cNvGraphicFramePr>
            <a:graphicFrameLocks noGrp="1"/>
          </p:cNvGraphicFramePr>
          <p:nvPr/>
        </p:nvGraphicFramePr>
        <p:xfrm>
          <a:off x="502920" y="1364186"/>
          <a:ext cx="11155680" cy="1739900"/>
        </p:xfrm>
        <a:graphic>
          <a:graphicData uri="http://schemas.openxmlformats.org/drawingml/2006/table">
            <a:tbl>
              <a:tblPr/>
              <a:tblGrid>
                <a:gridCol w="640080"/>
                <a:gridCol w="10515600"/>
              </a:tblGrid>
              <a:tr h="1706690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500"/>
                        </a:lnSpc>
                      </a:pPr>
                      <a:r>
                        <a:rPr lang="en-US" altLang="zh-CN" sz="22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统</a:t>
                      </a:r>
                    </a:p>
                    <a:p>
                      <a:pPr algn="ctr" latinLnBrk="1" hangingPunct="0">
                        <a:lnSpc>
                          <a:spcPts val="3500"/>
                        </a:lnSpc>
                      </a:pPr>
                      <a:r>
                        <a:rPr lang="en-US" altLang="zh-CN" sz="22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一</a:t>
                      </a:r>
                    </a:p>
                    <a:p>
                      <a:pPr algn="ctr" latinLnBrk="1" hangingPunct="0">
                        <a:lnSpc>
                          <a:spcPts val="3500"/>
                        </a:lnSpc>
                      </a:pPr>
                      <a:r>
                        <a:rPr lang="en-US" altLang="zh-CN" sz="22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心</a:t>
                      </a:r>
                    </a:p>
                    <a:p>
                      <a:pPr algn="ctr" latinLnBrk="1" hangingPunct="0">
                        <a:lnSpc>
                          <a:spcPts val="3200"/>
                        </a:lnSpc>
                      </a:pPr>
                      <a:r>
                        <a:rPr lang="en-US" altLang="zh-CN" sz="22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理</a:t>
                      </a:r>
                      <a:endParaRPr lang="en-US" altLang="zh-CN" sz="2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 hangingPunct="0">
                        <a:lnSpc>
                          <a:spcPts val="3500"/>
                        </a:lnSpc>
                      </a:pPr>
                      <a:r>
                        <a:rPr lang="en-US" altLang="zh-CN" sz="22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秦汉之后,统一多民族国家成为历史发展的主导模式</a:t>
                      </a:r>
                      <a:r>
                        <a:rPr lang="en-US" altLang="zh-CN" sz="22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,也成为一种人心所向的必然归</a:t>
                      </a:r>
                    </a:p>
                    <a:p>
                      <a:pPr algn="l" latinLnBrk="1" hangingPunct="0">
                        <a:lnSpc>
                          <a:spcPts val="3200"/>
                        </a:lnSpc>
                      </a:pPr>
                      <a:r>
                        <a:rPr lang="en-US" altLang="zh-CN" sz="22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宿</a:t>
                      </a:r>
                      <a:r>
                        <a:rPr lang="en-US" altLang="zh-CN" sz="22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。即使是在分裂状态下,“华夏必将走向统一”也是占据主导地位的政治意识。</a:t>
                      </a:r>
                      <a:endParaRPr lang="en-US" altLang="zh-CN" sz="2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P_6_BD#da293e191?vbadefaultcenterpage=1&amp;parentnodeid=501ed69ef&amp;vbahtmlprocessed=1"/>
          <p:cNvSpPr/>
          <p:nvPr/>
        </p:nvSpPr>
        <p:spPr>
          <a:xfrm>
            <a:off x="502920" y="3205686"/>
            <a:ext cx="11183112" cy="44558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altLang="zh-CN" sz="22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史论2</a:t>
            </a:r>
            <a:r>
              <a:rPr lang="en-US" altLang="zh-CN" sz="22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</a:t>
            </a:r>
            <a:r>
              <a:rPr lang="en-US" altLang="zh-CN" sz="22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儒学独尊地位确立对中国历史发展的影响</a:t>
            </a:r>
            <a:endParaRPr lang="en-US" altLang="zh-CN" sz="2200" dirty="0"/>
          </a:p>
        </p:txBody>
      </p:sp>
      <p:graphicFrame>
        <p:nvGraphicFramePr>
          <p:cNvPr id="65" name="P_6_BD#da293e191?colgroup=2,32&amp;vbadefaultcenterpage=1&amp;parentnodeid=501ed69ef&amp;vbahtmlprocessed=1"/>
          <p:cNvGraphicFramePr>
            <a:graphicFrameLocks noGrp="1"/>
          </p:cNvGraphicFramePr>
          <p:nvPr/>
        </p:nvGraphicFramePr>
        <p:xfrm>
          <a:off x="502920" y="3789886"/>
          <a:ext cx="11155680" cy="2590800"/>
        </p:xfrm>
        <a:graphic>
          <a:graphicData uri="http://schemas.openxmlformats.org/drawingml/2006/table">
            <a:tbl>
              <a:tblPr/>
              <a:tblGrid>
                <a:gridCol w="969264"/>
                <a:gridCol w="10186416"/>
              </a:tblGrid>
              <a:tr h="1270826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500"/>
                        </a:lnSpc>
                      </a:pPr>
                      <a:r>
                        <a:rPr lang="en-US" altLang="zh-CN" sz="22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对汉</a:t>
                      </a:r>
                    </a:p>
                    <a:p>
                      <a:pPr algn="ctr" latinLnBrk="1" hangingPunct="0">
                        <a:lnSpc>
                          <a:spcPts val="3500"/>
                        </a:lnSpc>
                      </a:pPr>
                      <a:r>
                        <a:rPr lang="en-US" altLang="zh-CN" sz="22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代政</a:t>
                      </a:r>
                    </a:p>
                    <a:p>
                      <a:pPr algn="ctr" latinLnBrk="1" hangingPunct="0">
                        <a:lnSpc>
                          <a:spcPts val="3200"/>
                        </a:lnSpc>
                      </a:pPr>
                      <a:r>
                        <a:rPr lang="en-US" altLang="zh-CN" sz="22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治</a:t>
                      </a:r>
                      <a:endParaRPr lang="en-US" altLang="zh-CN" sz="2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 hangingPunct="0">
                        <a:lnSpc>
                          <a:spcPts val="3200"/>
                        </a:lnSpc>
                      </a:pPr>
                      <a:r>
                        <a:rPr lang="en-US" altLang="zh-CN" sz="22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有利于加强中央集权，削弱和打击了地方割据势力，稳定了封建统治秩序。</a:t>
                      </a:r>
                      <a:endParaRPr lang="en-US" altLang="zh-CN" sz="2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826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500"/>
                        </a:lnSpc>
                      </a:pPr>
                      <a:r>
                        <a:rPr lang="en-US" altLang="zh-CN" sz="22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对民</a:t>
                      </a:r>
                    </a:p>
                    <a:p>
                      <a:pPr algn="ctr" latinLnBrk="1" hangingPunct="0">
                        <a:lnSpc>
                          <a:spcPts val="3500"/>
                        </a:lnSpc>
                      </a:pPr>
                      <a:r>
                        <a:rPr lang="en-US" altLang="zh-CN" sz="22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族精</a:t>
                      </a:r>
                    </a:p>
                    <a:p>
                      <a:pPr algn="ctr" latinLnBrk="1" hangingPunct="0">
                        <a:lnSpc>
                          <a:spcPts val="3200"/>
                        </a:lnSpc>
                      </a:pPr>
                      <a:r>
                        <a:rPr lang="en-US" altLang="zh-CN" sz="22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神</a:t>
                      </a:r>
                      <a:endParaRPr lang="en-US" altLang="zh-CN" sz="2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 hangingPunct="0">
                        <a:lnSpc>
                          <a:spcPts val="3200"/>
                        </a:lnSpc>
                      </a:pPr>
                      <a:r>
                        <a:rPr lang="en-US" altLang="zh-CN" sz="22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儒学逐渐成为中华民族的独特精神，成为维护国家统一的强大思想武器。</a:t>
                      </a:r>
                      <a:endParaRPr lang="en-US" altLang="zh-CN" sz="2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P_6_BD#da293e191?colgroup=1,34&amp;vbadefaultcenterpage=1&amp;parentnodeid=501ed69ef&amp;vbahtmlprocessed=1"/>
          <p:cNvSpPr txBox="1"/>
          <p:nvPr/>
        </p:nvSpPr>
        <p:spPr>
          <a:xfrm>
            <a:off x="502920" y="778462"/>
            <a:ext cx="11186160" cy="449898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2200">
                <a:latin typeface="Times New Roman" panose="02020603050405020304" pitchFamily="34" charset="0"/>
              </a:rPr>
              <a:t>续表</a:t>
            </a:r>
          </a:p>
        </p:txBody>
      </p:sp>
    </p:spTree>
  </p:cSld>
  <p:clrMapOvr>
    <a:masterClrMapping/>
  </p:clrMapOvr>
  <p:transition>
    <p:split dir="in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P_6_BD#da293e191?colgroup=2,32&amp;vbadefaultcenterpage=1&amp;parentnodeid=501ed69ef&amp;vbahtmlprocessed=1"/>
          <p:cNvGraphicFramePr>
            <a:graphicFrameLocks noGrp="1"/>
          </p:cNvGraphicFramePr>
          <p:nvPr/>
        </p:nvGraphicFramePr>
        <p:xfrm>
          <a:off x="502920" y="1569736"/>
          <a:ext cx="11155680" cy="4673600"/>
        </p:xfrm>
        <a:graphic>
          <a:graphicData uri="http://schemas.openxmlformats.org/drawingml/2006/table">
            <a:tbl>
              <a:tblPr/>
              <a:tblGrid>
                <a:gridCol w="969264"/>
                <a:gridCol w="10186416"/>
              </a:tblGrid>
              <a:tr h="1386332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对主</a:t>
                      </a:r>
                    </a:p>
                    <a:p>
                      <a:pPr algn="ctr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流思</a:t>
                      </a:r>
                    </a:p>
                    <a:p>
                      <a:pPr algn="ctr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想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成为历代统治者推崇的正统思想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，逐渐成为两千多年来中国传统文化的主</a:t>
                      </a:r>
                    </a:p>
                    <a:p>
                      <a:pPr algn="l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流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0844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对皇</a:t>
                      </a:r>
                    </a:p>
                    <a:p>
                      <a:pPr algn="ctr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权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既为皇权的合理性进行辩护，也借助神权警示统治者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，一定程度上限制了</a:t>
                      </a:r>
                    </a:p>
                    <a:p>
                      <a:pPr algn="l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皇权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6332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对古</a:t>
                      </a:r>
                    </a:p>
                    <a:p>
                      <a:pPr algn="ctr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代教</a:t>
                      </a:r>
                    </a:p>
                    <a:p>
                      <a:pPr algn="ctr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育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促进了教育事业的发展，提高了知识分子在社会上的地位和作用。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0844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对法</a:t>
                      </a:r>
                    </a:p>
                    <a:p>
                      <a:pPr algn="ctr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律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使汉代以后的法律具有儒学化的特点，即将儒家的道德精神注入法律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、法</a:t>
                      </a:r>
                    </a:p>
                    <a:p>
                      <a:pPr algn="l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令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，使儒家思想成为古代立法、司法的重要指导思想。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P_6_BD#da293e191?colgroup=2,32&amp;vbadefaultcenterpage=1&amp;parentnodeid=501ed69ef&amp;vbahtmlprocessed=1"/>
          <p:cNvSpPr txBox="1"/>
          <p:nvPr/>
        </p:nvSpPr>
        <p:spPr>
          <a:xfrm>
            <a:off x="502920" y="945912"/>
            <a:ext cx="11186160" cy="490728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2400">
                <a:latin typeface="Times New Roman" panose="02020603050405020304" pitchFamily="34" charset="0"/>
              </a:rPr>
              <a:t>续表</a:t>
            </a:r>
          </a:p>
        </p:txBody>
      </p:sp>
    </p:spTree>
  </p:cSld>
  <p:clrMapOvr>
    <a:masterClrMapping/>
  </p:clrMapOvr>
  <p:transition>
    <p:split dir="in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_5_BD#9113d5729?vbadefaultcenterpage=1&amp;parentnodeid=5b4a26e38&amp;vbahtmlprocessed=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722376"/>
            <a:ext cx="1655064" cy="429768"/>
          </a:xfrm>
          <a:prstGeom prst="rect">
            <a:avLst/>
          </a:prstGeom>
        </p:spPr>
      </p:pic>
      <p:sp>
        <p:nvSpPr>
          <p:cNvPr id="3" name="P_6_BD#86cb969a7?segpoint=1&amp;vbadefaultcenterpage=1&amp;parentnodeid=9113d5729&amp;vbahtmlprocessed=1"/>
          <p:cNvSpPr/>
          <p:nvPr/>
        </p:nvSpPr>
        <p:spPr>
          <a:xfrm>
            <a:off x="502920" y="1282700"/>
            <a:ext cx="11183112" cy="46577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 latinLnBrk="1">
              <a:lnSpc>
                <a:spcPct val="150000"/>
              </a:lnSpc>
            </a:pPr>
            <a:r>
              <a:rPr lang="en-US" altLang="zh-CN" sz="23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史论</a:t>
            </a:r>
            <a:r>
              <a:rPr lang="en-US" altLang="zh-CN" sz="23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</a:t>
            </a:r>
            <a:r>
              <a:rPr lang="en-US" altLang="zh-CN" sz="23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东汉后期威胁王朝统治的主要因素</a:t>
            </a:r>
            <a:endParaRPr lang="en-US" altLang="zh-CN" sz="2300" dirty="0"/>
          </a:p>
        </p:txBody>
      </p:sp>
      <p:graphicFrame>
        <p:nvGraphicFramePr>
          <p:cNvPr id="37" name="P_6_BD#86cb969a7?colgroup=2,32&amp;vbadefaultcenterpage=1&amp;parentnodeid=9113d5729&amp;vbahtmlprocessed=1"/>
          <p:cNvGraphicFramePr>
            <a:graphicFrameLocks noGrp="1"/>
          </p:cNvGraphicFramePr>
          <p:nvPr/>
        </p:nvGraphicFramePr>
        <p:xfrm>
          <a:off x="502920" y="1879600"/>
          <a:ext cx="11155680" cy="4419600"/>
        </p:xfrm>
        <a:graphic>
          <a:graphicData uri="http://schemas.openxmlformats.org/drawingml/2006/table">
            <a:tbl>
              <a:tblPr/>
              <a:tblGrid>
                <a:gridCol w="969264"/>
                <a:gridCol w="10186416"/>
              </a:tblGrid>
              <a:tr h="872871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600"/>
                        </a:lnSpc>
                      </a:pPr>
                      <a:r>
                        <a:rPr lang="en-US" altLang="zh-CN" sz="23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匈奴</a:t>
                      </a:r>
                    </a:p>
                    <a:p>
                      <a:pPr algn="ctr" latinLnBrk="1" hangingPunct="0">
                        <a:lnSpc>
                          <a:spcPts val="3300"/>
                        </a:lnSpc>
                      </a:pPr>
                      <a:r>
                        <a:rPr lang="en-US" altLang="zh-CN" sz="23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问题</a:t>
                      </a:r>
                      <a:endParaRPr lang="en-US" altLang="zh-CN" sz="23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 hangingPunct="0">
                        <a:lnSpc>
                          <a:spcPts val="3600"/>
                        </a:lnSpc>
                      </a:pP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两汉时期，中原王朝强大之时，匈奴一般与中原王朝维持和平的局面</a:t>
                      </a: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，但是东</a:t>
                      </a:r>
                    </a:p>
                    <a:p>
                      <a:pPr algn="l" latinLnBrk="1" hangingPunct="0">
                        <a:lnSpc>
                          <a:spcPts val="3300"/>
                        </a:lnSpc>
                      </a:pP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汉后期国力衰败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，匈奴又趁机发展起来，成为威胁东汉政权的外部力量。</a:t>
                      </a:r>
                      <a:endParaRPr lang="en-US" altLang="zh-CN" sz="23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2871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600"/>
                        </a:lnSpc>
                      </a:pPr>
                      <a:r>
                        <a:rPr lang="en-US" altLang="zh-CN" sz="23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豪强</a:t>
                      </a:r>
                    </a:p>
                    <a:p>
                      <a:pPr algn="ctr" latinLnBrk="1" hangingPunct="0">
                        <a:lnSpc>
                          <a:spcPts val="3300"/>
                        </a:lnSpc>
                      </a:pPr>
                      <a:r>
                        <a:rPr lang="en-US" altLang="zh-CN" sz="23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地主</a:t>
                      </a:r>
                      <a:endParaRPr lang="en-US" altLang="zh-CN" sz="23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 hangingPunct="0">
                        <a:lnSpc>
                          <a:spcPts val="3600"/>
                        </a:lnSpc>
                      </a:pP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东汉政权依靠豪强地主建立，此后，豪强势力进一步膨胀</a:t>
                      </a: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，逐渐演变为地方割</a:t>
                      </a:r>
                    </a:p>
                    <a:p>
                      <a:pPr algn="l" latinLnBrk="1" hangingPunct="0">
                        <a:lnSpc>
                          <a:spcPts val="3300"/>
                        </a:lnSpc>
                      </a:pP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据势力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，对东汉王朝构成巨大威胁。</a:t>
                      </a:r>
                      <a:endParaRPr lang="en-US" altLang="zh-CN" sz="23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8547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600"/>
                        </a:lnSpc>
                      </a:pPr>
                      <a:r>
                        <a:rPr lang="en-US" altLang="zh-CN" sz="23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外戚</a:t>
                      </a:r>
                    </a:p>
                    <a:p>
                      <a:pPr algn="ctr" latinLnBrk="1" hangingPunct="0">
                        <a:lnSpc>
                          <a:spcPts val="3600"/>
                        </a:lnSpc>
                      </a:pPr>
                      <a:r>
                        <a:rPr lang="en-US" altLang="zh-CN" sz="23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宦官</a:t>
                      </a:r>
                    </a:p>
                    <a:p>
                      <a:pPr algn="ctr" latinLnBrk="1" hangingPunct="0">
                        <a:lnSpc>
                          <a:spcPts val="3300"/>
                        </a:lnSpc>
                      </a:pPr>
                      <a:r>
                        <a:rPr lang="en-US" altLang="zh-CN" sz="23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专权</a:t>
                      </a:r>
                      <a:endParaRPr lang="en-US" altLang="zh-CN" sz="23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 hangingPunct="0">
                        <a:lnSpc>
                          <a:spcPts val="3600"/>
                        </a:lnSpc>
                      </a:pP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东汉后期，朝廷上出现外戚、宦官、</a:t>
                      </a: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士大夫等多支政治力量相互角逐的局面，</a:t>
                      </a:r>
                    </a:p>
                    <a:p>
                      <a:pPr algn="l" latinLnBrk="1" hangingPunct="0">
                        <a:lnSpc>
                          <a:spcPts val="3300"/>
                        </a:lnSpc>
                      </a:pP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错综复杂的激烈争斗致使中央政府更加衰微混乱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,政治更趋腐朽黑暗。</a:t>
                      </a:r>
                      <a:endParaRPr lang="en-US" altLang="zh-CN" sz="23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8547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600"/>
                        </a:lnSpc>
                      </a:pPr>
                      <a:r>
                        <a:rPr lang="en-US" altLang="zh-CN" sz="23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土地</a:t>
                      </a:r>
                    </a:p>
                    <a:p>
                      <a:pPr algn="ctr" latinLnBrk="1" hangingPunct="0">
                        <a:lnSpc>
                          <a:spcPts val="3600"/>
                        </a:lnSpc>
                      </a:pPr>
                      <a:r>
                        <a:rPr lang="en-US" altLang="zh-CN" sz="23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兼并</a:t>
                      </a:r>
                    </a:p>
                    <a:p>
                      <a:pPr algn="ctr" latinLnBrk="1" hangingPunct="0">
                        <a:lnSpc>
                          <a:spcPts val="3300"/>
                        </a:lnSpc>
                      </a:pPr>
                      <a:r>
                        <a:rPr lang="en-US" altLang="zh-CN" sz="23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严重</a:t>
                      </a:r>
                      <a:endParaRPr lang="en-US" altLang="zh-CN" sz="23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 hangingPunct="0">
                        <a:lnSpc>
                          <a:spcPts val="3600"/>
                        </a:lnSpc>
                      </a:pP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东汉土地兼并严重，大量农民失去土地，阶级矛盾尖锐</a:t>
                      </a: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，这是造成黄巾起义的</a:t>
                      </a:r>
                    </a:p>
                    <a:p>
                      <a:pPr algn="l" latinLnBrk="1" hangingPunct="0">
                        <a:lnSpc>
                          <a:spcPts val="3300"/>
                        </a:lnSpc>
                      </a:pP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最主要原因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23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_3_BD#0229b9688?vbadefaultcenterpage=1&amp;parentnodeid=ece5b1575&amp;vbahtmlprocessed=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8848" y="722376"/>
            <a:ext cx="3191256" cy="429768"/>
          </a:xfrm>
          <a:prstGeom prst="rect">
            <a:avLst/>
          </a:prstGeom>
        </p:spPr>
      </p:pic>
      <p:graphicFrame>
        <p:nvGraphicFramePr>
          <p:cNvPr id="5" name="P_4_BD#b241fd918?colgroup=15,1,5,11&amp;vbadefaultcenterpage=1&amp;parentnodeid=0229b9688&amp;vbahtmlprocessed=1"/>
          <p:cNvGraphicFramePr>
            <a:graphicFrameLocks noGrp="1"/>
          </p:cNvGraphicFramePr>
          <p:nvPr/>
        </p:nvGraphicFramePr>
        <p:xfrm>
          <a:off x="502920" y="1282700"/>
          <a:ext cx="11155680" cy="4953000"/>
        </p:xfrm>
        <a:graphic>
          <a:graphicData uri="http://schemas.openxmlformats.org/drawingml/2006/table">
            <a:tbl>
              <a:tblPr/>
              <a:tblGrid>
                <a:gridCol w="4882896"/>
                <a:gridCol w="740664"/>
                <a:gridCol w="1728216"/>
                <a:gridCol w="3803904"/>
              </a:tblGrid>
              <a:tr h="866966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300"/>
                        </a:lnSpc>
                      </a:pPr>
                      <a:r>
                        <a:rPr lang="en-US" altLang="zh-CN" sz="2300" b="1" i="0" dirty="0" err="1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课程标准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600"/>
                        </a:lnSpc>
                      </a:pPr>
                      <a:r>
                        <a:rPr lang="en-US" altLang="zh-CN" sz="23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命题</a:t>
                      </a:r>
                    </a:p>
                    <a:p>
                      <a:pPr algn="ctr" latinLnBrk="1" hangingPunct="0">
                        <a:lnSpc>
                          <a:spcPts val="3300"/>
                        </a:lnSpc>
                      </a:pPr>
                      <a:r>
                        <a:rPr lang="en-US" altLang="zh-CN" sz="23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点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300"/>
                        </a:lnSpc>
                      </a:pPr>
                      <a:r>
                        <a:rPr lang="en-US" altLang="zh-CN" sz="23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考题取样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300"/>
                        </a:lnSpc>
                      </a:pPr>
                      <a:r>
                        <a:rPr lang="en-US" altLang="zh-CN" sz="23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核心素养解读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2603">
                <a:tc>
                  <a:txBody>
                    <a:bodyPr/>
                    <a:lstStyle/>
                    <a:p>
                      <a:pPr algn="l" latinLnBrk="1" hangingPunct="0">
                        <a:lnSpc>
                          <a:spcPts val="3600"/>
                        </a:lnSpc>
                      </a:pP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通过了解汉朝削藩、开疆拓土</a:t>
                      </a: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、尊崇</a:t>
                      </a:r>
                    </a:p>
                    <a:p>
                      <a:pPr algn="l" latinLnBrk="1" hangingPunct="0">
                        <a:lnSpc>
                          <a:spcPts val="3600"/>
                        </a:lnSpc>
                      </a:pP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儒术等举措，认识统一多民族封建国</a:t>
                      </a:r>
                    </a:p>
                    <a:p>
                      <a:pPr algn="l" latinLnBrk="1" hangingPunct="0">
                        <a:lnSpc>
                          <a:spcPts val="3600"/>
                        </a:lnSpc>
                      </a:pP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家的巩固在中国历史上的意义；通过</a:t>
                      </a:r>
                    </a:p>
                    <a:p>
                      <a:pPr algn="l" latinLnBrk="1" hangingPunct="0">
                        <a:lnSpc>
                          <a:spcPts val="3600"/>
                        </a:lnSpc>
                      </a:pP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了解两汉时期的社会矛盾和农民起</a:t>
                      </a:r>
                    </a:p>
                    <a:p>
                      <a:pPr algn="l" latinLnBrk="1" hangingPunct="0">
                        <a:lnSpc>
                          <a:spcPts val="3300"/>
                        </a:lnSpc>
                      </a:pP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义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，认识两汉衰亡的原因。</a:t>
                      </a:r>
                      <a:endParaRPr lang="en-US" altLang="zh-CN" sz="23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600"/>
                        </a:lnSpc>
                      </a:pPr>
                      <a:r>
                        <a:rPr lang="en-US" altLang="zh-CN" sz="2300" b="0" i="0" dirty="0" err="1">
                          <a:solidFill>
                            <a:srgbClr val="FF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西汉</a:t>
                      </a:r>
                      <a:endParaRPr lang="en-US" altLang="zh-CN" sz="2300" b="0" i="0" dirty="0">
                        <a:solidFill>
                          <a:srgbClr val="FF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endParaRPr>
                    </a:p>
                    <a:p>
                      <a:pPr algn="ctr" latinLnBrk="1" hangingPunct="0">
                        <a:lnSpc>
                          <a:spcPts val="3600"/>
                        </a:lnSpc>
                      </a:pPr>
                      <a:r>
                        <a:rPr lang="en-US" altLang="zh-CN" sz="2300" b="0" i="0" dirty="0" err="1">
                          <a:solidFill>
                            <a:srgbClr val="FF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的建</a:t>
                      </a:r>
                      <a:endParaRPr lang="en-US" altLang="zh-CN" sz="2300" b="0" i="0" dirty="0">
                        <a:solidFill>
                          <a:srgbClr val="FF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endParaRPr>
                    </a:p>
                    <a:p>
                      <a:pPr algn="ctr" latinLnBrk="1" hangingPunct="0">
                        <a:lnSpc>
                          <a:spcPts val="3600"/>
                        </a:lnSpc>
                      </a:pPr>
                      <a:r>
                        <a:rPr lang="en-US" altLang="zh-CN" sz="2300" b="0" i="0" dirty="0" err="1">
                          <a:solidFill>
                            <a:srgbClr val="FF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立与</a:t>
                      </a:r>
                      <a:endParaRPr lang="en-US" altLang="zh-CN" sz="2300" b="0" i="0" dirty="0">
                        <a:solidFill>
                          <a:srgbClr val="FF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endParaRPr>
                    </a:p>
                    <a:p>
                      <a:pPr algn="ctr" latinLnBrk="1" hangingPunct="0">
                        <a:lnSpc>
                          <a:spcPts val="3600"/>
                        </a:lnSpc>
                      </a:pPr>
                      <a:r>
                        <a:rPr lang="en-US" altLang="zh-CN" sz="2300" b="0" i="0" dirty="0">
                          <a:solidFill>
                            <a:srgbClr val="FF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“文</a:t>
                      </a:r>
                    </a:p>
                    <a:p>
                      <a:pPr algn="ctr" latinLnBrk="1" hangingPunct="0">
                        <a:lnSpc>
                          <a:spcPts val="3600"/>
                        </a:lnSpc>
                      </a:pPr>
                      <a:r>
                        <a:rPr lang="en-US" altLang="zh-CN" sz="2300" b="0" i="0" dirty="0" err="1">
                          <a:solidFill>
                            <a:srgbClr val="FF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景之</a:t>
                      </a:r>
                      <a:endParaRPr lang="en-US" altLang="zh-CN" sz="2300" b="0" i="0" dirty="0">
                        <a:solidFill>
                          <a:srgbClr val="FF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endParaRPr>
                    </a:p>
                    <a:p>
                      <a:pPr algn="ctr" latinLnBrk="1" hangingPunct="0">
                        <a:lnSpc>
                          <a:spcPts val="3300"/>
                        </a:lnSpc>
                      </a:pPr>
                      <a:r>
                        <a:rPr lang="en-US" altLang="zh-CN" sz="2300" b="0" i="0" dirty="0">
                          <a:solidFill>
                            <a:srgbClr val="FF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治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”</a:t>
                      </a:r>
                      <a:endParaRPr lang="en-US" altLang="zh-CN" sz="23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600"/>
                        </a:lnSpc>
                      </a:pP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2021</a:t>
                      </a: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湖南T</a:t>
                      </a:r>
                    </a:p>
                    <a:p>
                      <a:pPr algn="ctr" latinLnBrk="1" hangingPunct="0">
                        <a:lnSpc>
                          <a:spcPts val="3300"/>
                        </a:lnSpc>
                      </a:pP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2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、T20</a:t>
                      </a:r>
                      <a:endParaRPr lang="en-US" altLang="zh-CN" sz="23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 hangingPunct="0">
                        <a:lnSpc>
                          <a:spcPts val="3600"/>
                        </a:lnSpc>
                      </a:pP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1.了解汉武帝北击匈奴</a:t>
                      </a: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、张</a:t>
                      </a:r>
                    </a:p>
                    <a:p>
                      <a:pPr algn="l" latinLnBrk="1" hangingPunct="0">
                        <a:lnSpc>
                          <a:spcPts val="3600"/>
                        </a:lnSpc>
                      </a:pP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骞出使西域等史实，从史料</a:t>
                      </a:r>
                    </a:p>
                    <a:p>
                      <a:pPr algn="l" latinLnBrk="1" hangingPunct="0">
                        <a:lnSpc>
                          <a:spcPts val="3600"/>
                        </a:lnSpc>
                      </a:pP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实证和家国情怀角度认识汉</a:t>
                      </a:r>
                    </a:p>
                    <a:p>
                      <a:pPr algn="l" latinLnBrk="1" hangingPunct="0">
                        <a:lnSpc>
                          <a:spcPts val="3600"/>
                        </a:lnSpc>
                      </a:pP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武帝开疆拓土对巩固统一多</a:t>
                      </a:r>
                    </a:p>
                    <a:p>
                      <a:pPr algn="l" latinLnBrk="1" hangingPunct="0">
                        <a:lnSpc>
                          <a:spcPts val="3600"/>
                        </a:lnSpc>
                      </a:pP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民族封建国家的意义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2300" dirty="0"/>
                    </a:p>
                    <a:p>
                      <a:pPr algn="l" latinLnBrk="1" hangingPunct="0">
                        <a:lnSpc>
                          <a:spcPts val="3600"/>
                        </a:lnSpc>
                      </a:pP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2</a:t>
                      </a: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.搜集有关两汉时期社会矛</a:t>
                      </a:r>
                    </a:p>
                    <a:p>
                      <a:pPr algn="l" latinLnBrk="1" hangingPunct="0">
                        <a:lnSpc>
                          <a:spcPts val="3600"/>
                        </a:lnSpc>
                      </a:pP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盾和农民起义的史料，从史</a:t>
                      </a:r>
                    </a:p>
                    <a:p>
                      <a:pPr algn="l" latinLnBrk="1" hangingPunct="0">
                        <a:lnSpc>
                          <a:spcPts val="3600"/>
                        </a:lnSpc>
                      </a:pP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料实证角度认识两汉衰亡的</a:t>
                      </a:r>
                    </a:p>
                    <a:p>
                      <a:pPr algn="l" latinLnBrk="1" hangingPunct="0">
                        <a:lnSpc>
                          <a:spcPts val="3300"/>
                        </a:lnSpc>
                      </a:pP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原因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23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P_4_BD#b241fd918?colgroup=15,1,5,11&amp;vbadefaultcenterpage=1&amp;parentnodeid=0229b9688&amp;vbahtmlprocessed=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02920" y="1397047"/>
          <a:ext cx="11155680" cy="4943666"/>
        </p:xfrm>
        <a:graphic>
          <a:graphicData uri="http://schemas.openxmlformats.org/drawingml/2006/table">
            <a:tbl>
              <a:tblPr/>
              <a:tblGrid>
                <a:gridCol w="4495165"/>
                <a:gridCol w="1128395"/>
                <a:gridCol w="1728216"/>
                <a:gridCol w="3803904"/>
              </a:tblGrid>
              <a:tr h="866966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300"/>
                        </a:lnSpc>
                      </a:pPr>
                      <a:r>
                        <a:rPr lang="en-US" altLang="zh-CN" sz="2300" b="1" i="0" dirty="0" err="1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课程标准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600"/>
                        </a:lnSpc>
                      </a:pPr>
                      <a:r>
                        <a:rPr lang="en-US" altLang="zh-CN" sz="23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命题点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300"/>
                        </a:lnSpc>
                      </a:pPr>
                      <a:r>
                        <a:rPr lang="en-US" altLang="zh-CN" sz="23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考题取样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300"/>
                        </a:lnSpc>
                      </a:pPr>
                      <a:r>
                        <a:rPr lang="en-US" altLang="zh-CN" sz="23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核心素养解读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5385">
                <a:tc rowSpan="2">
                  <a:txBody>
                    <a:bodyPr/>
                    <a:lstStyle/>
                    <a:p>
                      <a:pPr algn="l" latinLnBrk="1" hangingPunct="0">
                        <a:lnSpc>
                          <a:spcPts val="3600"/>
                        </a:lnSpc>
                      </a:pP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通过了解汉朝削藩、开疆拓土</a:t>
                      </a: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、尊崇儒术等举措，认识统一多民族封建国家的巩固在中国历史上的意义；通过了解两汉时期的社会矛盾和农民起义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，认识两汉衰亡的原因。</a:t>
                      </a:r>
                      <a:endParaRPr lang="en-US" altLang="zh-CN" sz="23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600"/>
                        </a:lnSpc>
                      </a:pPr>
                      <a:r>
                        <a:rPr lang="en-US" altLang="zh-CN" sz="2300" b="0" i="0" dirty="0" err="1">
                          <a:solidFill>
                            <a:srgbClr val="FF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西汉</a:t>
                      </a:r>
                      <a:endParaRPr lang="en-US" altLang="zh-CN" sz="2300" b="0" i="0" dirty="0">
                        <a:solidFill>
                          <a:srgbClr val="FF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endParaRPr>
                    </a:p>
                    <a:p>
                      <a:pPr algn="ctr" latinLnBrk="1" hangingPunct="0">
                        <a:lnSpc>
                          <a:spcPts val="3600"/>
                        </a:lnSpc>
                      </a:pPr>
                      <a:r>
                        <a:rPr lang="en-US" altLang="zh-CN" sz="2300" b="0" i="0" dirty="0" err="1">
                          <a:solidFill>
                            <a:srgbClr val="FF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的强</a:t>
                      </a:r>
                      <a:endParaRPr lang="en-US" altLang="zh-CN" sz="2300" b="0" i="0" dirty="0">
                        <a:solidFill>
                          <a:srgbClr val="FF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endParaRPr>
                    </a:p>
                    <a:p>
                      <a:pPr algn="ctr" latinLnBrk="1" hangingPunct="0">
                        <a:lnSpc>
                          <a:spcPts val="3300"/>
                        </a:lnSpc>
                      </a:pPr>
                      <a:r>
                        <a:rPr lang="en-US" altLang="zh-CN" sz="2300" b="0" i="0" dirty="0">
                          <a:solidFill>
                            <a:srgbClr val="FF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盛</a:t>
                      </a:r>
                      <a:endParaRPr lang="en-US" altLang="zh-CN" sz="2300" dirty="0">
                        <a:solidFill>
                          <a:srgbClr val="FF0000"/>
                        </a:solidFill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600"/>
                        </a:lnSpc>
                      </a:pP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2022湖南T2</a:t>
                      </a: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;</a:t>
                      </a: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34" charset="-120"/>
                        </a:rPr>
                        <a:t> </a:t>
                      </a:r>
                    </a:p>
                    <a:p>
                      <a:pPr algn="ctr" latinLnBrk="1" hangingPunct="0">
                        <a:lnSpc>
                          <a:spcPts val="3600"/>
                        </a:lnSpc>
                      </a:pP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2021山东T</a:t>
                      </a:r>
                    </a:p>
                    <a:p>
                      <a:pPr algn="ctr" latinLnBrk="1" hangingPunct="0">
                        <a:lnSpc>
                          <a:spcPts val="3600"/>
                        </a:lnSpc>
                      </a:pP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2；2021北</a:t>
                      </a:r>
                    </a:p>
                    <a:p>
                      <a:pPr algn="ctr" latinLnBrk="1" hangingPunct="0">
                        <a:lnSpc>
                          <a:spcPts val="3600"/>
                        </a:lnSpc>
                      </a:pP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京T16</a:t>
                      </a:r>
                    </a:p>
                    <a:p>
                      <a:pPr algn="ctr" latinLnBrk="1" hangingPunct="0">
                        <a:lnSpc>
                          <a:spcPts val="3600"/>
                        </a:lnSpc>
                      </a:pP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（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1</a:t>
                      </a: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）；202</a:t>
                      </a:r>
                    </a:p>
                    <a:p>
                      <a:pPr algn="ctr" latinLnBrk="1" hangingPunct="0">
                        <a:lnSpc>
                          <a:spcPts val="3300"/>
                        </a:lnSpc>
                      </a:pP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0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山东T2</a:t>
                      </a:r>
                      <a:endParaRPr lang="en-US" altLang="zh-CN" sz="23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latinLnBrk="1" hangingPunct="0">
                        <a:lnSpc>
                          <a:spcPts val="3600"/>
                        </a:lnSpc>
                      </a:pP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1.了解汉武帝北击匈奴</a:t>
                      </a: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、张</a:t>
                      </a:r>
                    </a:p>
                    <a:p>
                      <a:pPr algn="l" latinLnBrk="1" hangingPunct="0">
                        <a:lnSpc>
                          <a:spcPts val="3600"/>
                        </a:lnSpc>
                      </a:pP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骞出使西域等史实，从史料</a:t>
                      </a:r>
                    </a:p>
                    <a:p>
                      <a:pPr algn="l" latinLnBrk="1" hangingPunct="0">
                        <a:lnSpc>
                          <a:spcPts val="3600"/>
                        </a:lnSpc>
                      </a:pP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实证和家国情怀角度认识汉</a:t>
                      </a:r>
                    </a:p>
                    <a:p>
                      <a:pPr algn="l" latinLnBrk="1" hangingPunct="0">
                        <a:lnSpc>
                          <a:spcPts val="3600"/>
                        </a:lnSpc>
                      </a:pP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武帝开疆拓土对巩固统一多</a:t>
                      </a:r>
                    </a:p>
                    <a:p>
                      <a:pPr algn="l" latinLnBrk="1" hangingPunct="0">
                        <a:lnSpc>
                          <a:spcPts val="3600"/>
                        </a:lnSpc>
                      </a:pP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民族封建国家的意义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2300" dirty="0"/>
                    </a:p>
                    <a:p>
                      <a:pPr algn="l" latinLnBrk="1" hangingPunct="0">
                        <a:lnSpc>
                          <a:spcPts val="3600"/>
                        </a:lnSpc>
                      </a:pP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2</a:t>
                      </a: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.搜集有关两汉时期社会矛</a:t>
                      </a:r>
                    </a:p>
                    <a:p>
                      <a:pPr algn="l" latinLnBrk="1" hangingPunct="0">
                        <a:lnSpc>
                          <a:spcPts val="3600"/>
                        </a:lnSpc>
                      </a:pP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盾和农民起义的史料，从史</a:t>
                      </a:r>
                    </a:p>
                    <a:p>
                      <a:pPr algn="l" latinLnBrk="1" hangingPunct="0">
                        <a:lnSpc>
                          <a:spcPts val="3600"/>
                        </a:lnSpc>
                      </a:pP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料实证角度认识两汉衰亡的</a:t>
                      </a:r>
                    </a:p>
                    <a:p>
                      <a:pPr algn="l" latinLnBrk="1" hangingPunct="0">
                        <a:lnSpc>
                          <a:spcPts val="3300"/>
                        </a:lnSpc>
                      </a:pP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原因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23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197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600"/>
                        </a:lnSpc>
                      </a:pP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东汉</a:t>
                      </a:r>
                    </a:p>
                    <a:p>
                      <a:pPr algn="ctr" latinLnBrk="1" hangingPunct="0">
                        <a:lnSpc>
                          <a:spcPts val="3600"/>
                        </a:lnSpc>
                      </a:pP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的兴</a:t>
                      </a:r>
                    </a:p>
                    <a:p>
                      <a:pPr algn="ctr" latinLnBrk="1" hangingPunct="0">
                        <a:lnSpc>
                          <a:spcPts val="3300"/>
                        </a:lnSpc>
                      </a:pP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衰</a:t>
                      </a:r>
                      <a:endParaRPr lang="en-US" altLang="zh-CN" sz="23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600"/>
                        </a:lnSpc>
                      </a:pP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2022</a:t>
                      </a: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广东T</a:t>
                      </a:r>
                    </a:p>
                    <a:p>
                      <a:pPr algn="ctr" latinLnBrk="1" hangingPunct="0">
                        <a:lnSpc>
                          <a:spcPts val="3600"/>
                        </a:lnSpc>
                      </a:pP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2；2021辽</a:t>
                      </a:r>
                    </a:p>
                    <a:p>
                      <a:pPr algn="ctr" latinLnBrk="1" hangingPunct="0">
                        <a:lnSpc>
                          <a:spcPts val="3300"/>
                        </a:lnSpc>
                      </a:pP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宁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T2</a:t>
                      </a:r>
                      <a:endParaRPr lang="en-US" altLang="zh-CN" sz="23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P_4_BD#b241fd918?colgroup=15,1,5,11&amp;vbadefaultcenterpage=1&amp;parentnodeid=0229b9688&amp;vbahtmlprocessed=1"/>
          <p:cNvSpPr txBox="1"/>
          <p:nvPr/>
        </p:nvSpPr>
        <p:spPr>
          <a:xfrm>
            <a:off x="502920" y="798624"/>
            <a:ext cx="11186160" cy="470281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2300">
                <a:latin typeface="Times New Roman" panose="02020603050405020304" pitchFamily="34" charset="0"/>
              </a:rPr>
              <a:t>续表</a:t>
            </a:r>
          </a:p>
        </p:txBody>
      </p:sp>
    </p:spTree>
  </p:cSld>
  <p:clrMapOvr>
    <a:masterClrMapping/>
  </p:clrMapOvr>
  <p:transition>
    <p:split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P_4_BD#b241fd918?colgroup=15,1,5,11&amp;vbadefaultcenterpage=1&amp;parentnodeid=0229b9688&amp;vbahtmlprocessed=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02920" y="1389428"/>
          <a:ext cx="11155680" cy="4943666"/>
        </p:xfrm>
        <a:graphic>
          <a:graphicData uri="http://schemas.openxmlformats.org/drawingml/2006/table">
            <a:tbl>
              <a:tblPr/>
              <a:tblGrid>
                <a:gridCol w="4882896"/>
                <a:gridCol w="1050925"/>
                <a:gridCol w="1417955"/>
                <a:gridCol w="3803904"/>
              </a:tblGrid>
              <a:tr h="866966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300"/>
                        </a:lnSpc>
                      </a:pPr>
                      <a:r>
                        <a:rPr lang="en-US" altLang="zh-CN" sz="23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课程标准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600"/>
                        </a:lnSpc>
                      </a:pPr>
                      <a:r>
                        <a:rPr lang="en-US" altLang="zh-CN" sz="23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命题点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300"/>
                        </a:lnSpc>
                      </a:pPr>
                      <a:r>
                        <a:rPr lang="en-US" altLang="zh-CN" sz="23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考题取样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300"/>
                        </a:lnSpc>
                      </a:pPr>
                      <a:r>
                        <a:rPr lang="en-US" altLang="zh-CN" sz="23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核心素养解读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2603">
                <a:tc>
                  <a:txBody>
                    <a:bodyPr/>
                    <a:lstStyle/>
                    <a:p>
                      <a:pPr algn="l" latinLnBrk="1" hangingPunct="0">
                        <a:lnSpc>
                          <a:spcPts val="3600"/>
                        </a:lnSpc>
                      </a:pP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通过了解汉朝削藩、开疆拓土</a:t>
                      </a: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、尊崇</a:t>
                      </a:r>
                    </a:p>
                    <a:p>
                      <a:pPr algn="l" latinLnBrk="1" hangingPunct="0">
                        <a:lnSpc>
                          <a:spcPts val="3600"/>
                        </a:lnSpc>
                      </a:pP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儒术等举措，认识统一多民族封建国</a:t>
                      </a:r>
                    </a:p>
                    <a:p>
                      <a:pPr algn="l" latinLnBrk="1" hangingPunct="0">
                        <a:lnSpc>
                          <a:spcPts val="3600"/>
                        </a:lnSpc>
                      </a:pP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家的巩固在中国历史上的意义；通过</a:t>
                      </a:r>
                    </a:p>
                    <a:p>
                      <a:pPr algn="l" latinLnBrk="1" hangingPunct="0">
                        <a:lnSpc>
                          <a:spcPts val="3600"/>
                        </a:lnSpc>
                      </a:pP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了解两汉时期的社会矛盾和农民起</a:t>
                      </a:r>
                    </a:p>
                    <a:p>
                      <a:pPr algn="l" latinLnBrk="1" hangingPunct="0">
                        <a:lnSpc>
                          <a:spcPts val="3300"/>
                        </a:lnSpc>
                      </a:pP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义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，认识两汉衰亡的原因。</a:t>
                      </a:r>
                      <a:endParaRPr lang="en-US" altLang="zh-CN" sz="23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600"/>
                        </a:lnSpc>
                      </a:pP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两汉</a:t>
                      </a:r>
                    </a:p>
                    <a:p>
                      <a:pPr algn="ctr" latinLnBrk="1" hangingPunct="0">
                        <a:lnSpc>
                          <a:spcPts val="3600"/>
                        </a:lnSpc>
                      </a:pP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的文</a:t>
                      </a:r>
                    </a:p>
                    <a:p>
                      <a:pPr algn="ctr" latinLnBrk="1" hangingPunct="0">
                        <a:lnSpc>
                          <a:spcPts val="3300"/>
                        </a:lnSpc>
                      </a:pP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化</a:t>
                      </a:r>
                      <a:endParaRPr lang="en-US" altLang="zh-CN" sz="23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300"/>
                        </a:lnSpc>
                      </a:pP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2021江苏T2</a:t>
                      </a:r>
                      <a:endParaRPr lang="en-US" altLang="zh-CN" sz="23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 hangingPunct="0">
                        <a:lnSpc>
                          <a:spcPts val="3600"/>
                        </a:lnSpc>
                      </a:pP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1.了解汉武帝北击匈奴</a:t>
                      </a: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、张</a:t>
                      </a:r>
                    </a:p>
                    <a:p>
                      <a:pPr algn="l" latinLnBrk="1" hangingPunct="0">
                        <a:lnSpc>
                          <a:spcPts val="3600"/>
                        </a:lnSpc>
                      </a:pP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骞出使西域等史实，从史料</a:t>
                      </a:r>
                    </a:p>
                    <a:p>
                      <a:pPr algn="l" latinLnBrk="1" hangingPunct="0">
                        <a:lnSpc>
                          <a:spcPts val="3600"/>
                        </a:lnSpc>
                      </a:pP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实证和家国情怀角度认识汉</a:t>
                      </a:r>
                    </a:p>
                    <a:p>
                      <a:pPr algn="l" latinLnBrk="1" hangingPunct="0">
                        <a:lnSpc>
                          <a:spcPts val="3600"/>
                        </a:lnSpc>
                      </a:pP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武帝开疆拓土对巩固统一多</a:t>
                      </a:r>
                    </a:p>
                    <a:p>
                      <a:pPr algn="l" latinLnBrk="1" hangingPunct="0">
                        <a:lnSpc>
                          <a:spcPts val="3600"/>
                        </a:lnSpc>
                      </a:pP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民族封建国家的意义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2300" dirty="0"/>
                    </a:p>
                    <a:p>
                      <a:pPr algn="l" latinLnBrk="1" hangingPunct="0">
                        <a:lnSpc>
                          <a:spcPts val="3600"/>
                        </a:lnSpc>
                      </a:pP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2</a:t>
                      </a: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.搜集有关两汉时期社会矛</a:t>
                      </a:r>
                    </a:p>
                    <a:p>
                      <a:pPr algn="l" latinLnBrk="1" hangingPunct="0">
                        <a:lnSpc>
                          <a:spcPts val="3600"/>
                        </a:lnSpc>
                      </a:pP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盾和农民起义的史料，从史</a:t>
                      </a:r>
                    </a:p>
                    <a:p>
                      <a:pPr algn="l" latinLnBrk="1" hangingPunct="0">
                        <a:lnSpc>
                          <a:spcPts val="3600"/>
                        </a:lnSpc>
                      </a:pP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料实证角度认识两汉衰亡的</a:t>
                      </a:r>
                    </a:p>
                    <a:p>
                      <a:pPr algn="l" latinLnBrk="1" hangingPunct="0">
                        <a:lnSpc>
                          <a:spcPts val="3300"/>
                        </a:lnSpc>
                      </a:pP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原因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23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P_4_BD#b241fd918?colgroup=15,1,5,11&amp;vbadefaultcenterpage=1&amp;parentnodeid=0229b9688&amp;vbahtmlprocessed=1"/>
          <p:cNvSpPr txBox="1"/>
          <p:nvPr/>
        </p:nvSpPr>
        <p:spPr>
          <a:xfrm>
            <a:off x="502920" y="791004"/>
            <a:ext cx="11186160" cy="470281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2300">
                <a:latin typeface="Times New Roman" panose="02020603050405020304" pitchFamily="34" charset="0"/>
              </a:rPr>
              <a:t>续表</a:t>
            </a:r>
          </a:p>
        </p:txBody>
      </p:sp>
    </p:spTree>
  </p:cSld>
  <p:clrMapOvr>
    <a:masterClrMapping/>
  </p:clrMapOvr>
  <p:transition>
    <p:split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P_4_BD#b241fd918?colgroup=15,1,5,11&amp;vbadefaultcenterpage=1&amp;parentnodeid=0229b9688&amp;vbahtmlprocessed=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02920" y="2247135"/>
          <a:ext cx="11155680" cy="1861820"/>
        </p:xfrm>
        <a:graphic>
          <a:graphicData uri="http://schemas.openxmlformats.org/drawingml/2006/table">
            <a:tbl>
              <a:tblPr/>
              <a:tblGrid>
                <a:gridCol w="4882896"/>
                <a:gridCol w="6272784"/>
              </a:tblGrid>
              <a:tr h="1861820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1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命题分析预测</a:t>
                      </a:r>
                      <a:endParaRPr lang="en-US" altLang="zh-CN" sz="24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1.分析：高考试题多创设新情境考查汉武帝巩</a:t>
                      </a:r>
                    </a:p>
                    <a:p>
                      <a:pPr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 dirty="0" err="1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固大一统的措施及对其治国理政思想的认识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2400" dirty="0"/>
                    </a:p>
                    <a:p>
                      <a:pPr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2.预测：</a:t>
                      </a:r>
                      <a:r>
                        <a:rPr lang="en-US" altLang="zh-CN" sz="2400" b="0" i="0" dirty="0">
                          <a:solidFill>
                            <a:srgbClr val="FF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汉武帝的统治政策可能仍是考查重</a:t>
                      </a:r>
                    </a:p>
                    <a:p>
                      <a:pPr algn="l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0" i="0" dirty="0">
                          <a:solidFill>
                            <a:srgbClr val="FF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点。</a:t>
                      </a:r>
                      <a:endParaRPr lang="en-US" altLang="zh-CN" sz="2400" dirty="0">
                        <a:solidFill>
                          <a:srgbClr val="FF0000"/>
                        </a:solidFill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P_4_BD#b241fd918?colgroup=15,1,5,11&amp;vbadefaultcenterpage=1&amp;parentnodeid=0229b9688&amp;vbahtmlprocessed=1"/>
          <p:cNvSpPr txBox="1"/>
          <p:nvPr/>
        </p:nvSpPr>
        <p:spPr>
          <a:xfrm>
            <a:off x="502920" y="1620935"/>
            <a:ext cx="11186160" cy="490728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2400">
                <a:latin typeface="Times New Roman" panose="02020603050405020304" pitchFamily="34" charset="0"/>
              </a:rPr>
              <a:t>续表</a:t>
            </a:r>
          </a:p>
        </p:txBody>
      </p:sp>
    </p:spTree>
  </p:cSld>
  <p:clrMapOvr>
    <a:masterClrMapping/>
  </p:clrMapOvr>
  <p:transition>
    <p:split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_3_BD#3d4ebef2c?vbadefaultcenterpage=1&amp;parentnodeid=ece5b1575&amp;vbahtmlprocessed=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" y="722376"/>
            <a:ext cx="10927080" cy="466344"/>
          </a:xfrm>
          <a:prstGeom prst="rect">
            <a:avLst/>
          </a:prstGeom>
        </p:spPr>
      </p:pic>
      <p:pic>
        <p:nvPicPr>
          <p:cNvPr id="3" name="C_4_BD#f2bf5653f?vbadefaultcenterpage=1&amp;parentnodeid=3d4ebef2c&amp;vbahtmlprocessed=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" y="1320800"/>
            <a:ext cx="3163824" cy="429768"/>
          </a:xfrm>
          <a:prstGeom prst="rect">
            <a:avLst/>
          </a:prstGeom>
        </p:spPr>
      </p:pic>
      <p:sp>
        <p:nvSpPr>
          <p:cNvPr id="4" name="C_5_BD#d75ef8c1f?vbadefaultcenterpage=1&amp;parentnodeid=f2bf5653f&amp;vbahtmlprocessed=1"/>
          <p:cNvSpPr/>
          <p:nvPr/>
        </p:nvSpPr>
        <p:spPr>
          <a:xfrm>
            <a:off x="502920" y="1879600"/>
            <a:ext cx="11183112" cy="94996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altLang="zh-CN" sz="26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知识点一</a:t>
            </a:r>
            <a:r>
              <a:rPr lang="en-US" altLang="zh-CN" sz="26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6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西汉的建立与“文景之治”</a:t>
            </a:r>
            <a:endParaRPr lang="en-US" altLang="zh-CN" sz="2600" dirty="0"/>
          </a:p>
        </p:txBody>
      </p:sp>
      <p:sp>
        <p:nvSpPr>
          <p:cNvPr id="5" name="P_6_BD#a3c446c8b?segpoint=1&amp;vbadefaultcenterpage=1&amp;parentnodeid=d75ef8c1f&amp;vbahtmlprocessed=1"/>
          <p:cNvSpPr/>
          <p:nvPr/>
        </p:nvSpPr>
        <p:spPr>
          <a:xfrm>
            <a:off x="502920" y="2473104"/>
            <a:ext cx="11183112" cy="49003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1.西汉的建立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：公元前202年，刘邦建立汉朝，定都长安。</a:t>
            </a:r>
            <a:endParaRPr lang="en-US" altLang="zh-CN" sz="2400" dirty="0"/>
          </a:p>
        </p:txBody>
      </p:sp>
      <p:sp>
        <p:nvSpPr>
          <p:cNvPr id="6" name="P_6_BD#a3c446c8b?segpoint=1&amp;vbadefaultcenterpage=1&amp;parentnodeid=d75ef8c1f&amp;vbahtmlprocessed=1"/>
          <p:cNvSpPr/>
          <p:nvPr/>
        </p:nvSpPr>
        <p:spPr>
          <a:xfrm>
            <a:off x="502920" y="3027743"/>
            <a:ext cx="11183112" cy="49003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2.汉初的统治</a:t>
            </a:r>
            <a:endParaRPr lang="en-US" altLang="zh-CN" sz="2400" dirty="0"/>
          </a:p>
        </p:txBody>
      </p:sp>
      <p:graphicFrame>
        <p:nvGraphicFramePr>
          <p:cNvPr id="8" name="P_6_BD#a3c446c8b?colgroup=2,1,31&amp;vbadefaultcenterpage=1&amp;parentnodeid=d75ef8c1f&amp;vbahtmlprocessed=1"/>
          <p:cNvGraphicFramePr>
            <a:graphicFrameLocks noGrp="1"/>
          </p:cNvGraphicFramePr>
          <p:nvPr/>
        </p:nvGraphicFramePr>
        <p:xfrm>
          <a:off x="502920" y="3644900"/>
          <a:ext cx="11155680" cy="1892300"/>
        </p:xfrm>
        <a:graphic>
          <a:graphicData uri="http://schemas.openxmlformats.org/drawingml/2006/table">
            <a:tbl>
              <a:tblPr/>
              <a:tblGrid>
                <a:gridCol w="822960"/>
                <a:gridCol w="685800"/>
                <a:gridCol w="9646920"/>
              </a:tblGrid>
              <a:tr h="1861820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1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“文</a:t>
                      </a:r>
                    </a:p>
                    <a:p>
                      <a:pPr algn="ctr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1" i="0" dirty="0" err="1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景之</a:t>
                      </a:r>
                      <a:endParaRPr lang="en-US" altLang="zh-CN" sz="2400" b="1" i="0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endParaRPr>
                    </a:p>
                    <a:p>
                      <a:pPr algn="ctr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1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治”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出</a:t>
                      </a:r>
                    </a:p>
                    <a:p>
                      <a:pPr algn="ctr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现</a:t>
                      </a:r>
                    </a:p>
                    <a:p>
                      <a:pPr algn="ctr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原</a:t>
                      </a:r>
                    </a:p>
                    <a:p>
                      <a:pPr algn="ctr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因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汉初社会残破、经济凋敝；吸取秦亡教训，尊奉[1]</a:t>
                      </a:r>
                      <a:r>
                        <a:rPr lang="en-US" altLang="zh-CN" sz="2400" i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34" charset="-120"/>
                        </a:rPr>
                        <a:t>__________</a:t>
                      </a:r>
                      <a:r>
                        <a:rPr lang="en-US" altLang="zh-CN" sz="2400" b="0" i="0" dirty="0" err="1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思想，采</a:t>
                      </a:r>
                      <a:endParaRPr lang="en-US" altLang="zh-CN" sz="2400" b="0" i="0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endParaRPr>
                    </a:p>
                    <a:p>
                      <a:pPr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 dirty="0" err="1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取“与民休息”政策，减轻赋税、徭役和刑罚，提倡节俭，减少财政支</a:t>
                      </a:r>
                      <a:endParaRPr lang="en-US" altLang="zh-CN" sz="2400" b="0" i="0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endParaRPr>
                    </a:p>
                    <a:p>
                      <a:pPr algn="l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0" i="0" dirty="0" smtClean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出</a:t>
                      </a:r>
                      <a:r>
                        <a:rPr lang="zh-CN" altLang="en-US" sz="2400" b="0" i="0" dirty="0" smtClean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zh-CN" altLang="en-US" sz="2400" b="0" i="0" dirty="0" smtClean="0">
                          <a:solidFill>
                            <a:srgbClr val="FF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劝奴婢与士兵还家，劝课农桑等</a:t>
                      </a:r>
                      <a:endParaRPr lang="en-US" altLang="zh-CN" sz="1200" dirty="0">
                        <a:solidFill>
                          <a:srgbClr val="FF0000"/>
                        </a:solidFill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P_6_AN.1_1#a3c446c8b.blank?vbadefaultcenterpage=1&amp;parentnodeid=d75ef8c1f&amp;vbapositionanswer=1&amp;vbahtmlprocessed=1"/>
          <p:cNvSpPr/>
          <p:nvPr/>
        </p:nvSpPr>
        <p:spPr>
          <a:xfrm>
            <a:off x="8967080" y="3849053"/>
            <a:ext cx="1287463" cy="44069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8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黄老无为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P_6_BD#a3c446c8b?colgroup=2,1,31&amp;vbadefaultcenterpage=1&amp;parentnodeid=d75ef8c1f&amp;vbahtmlprocessed=1"/>
          <p:cNvGraphicFramePr>
            <a:graphicFrameLocks noGrp="1"/>
          </p:cNvGraphicFramePr>
          <p:nvPr/>
        </p:nvGraphicFramePr>
        <p:xfrm>
          <a:off x="502920" y="1558052"/>
          <a:ext cx="11155680" cy="3746500"/>
        </p:xfrm>
        <a:graphic>
          <a:graphicData uri="http://schemas.openxmlformats.org/drawingml/2006/table">
            <a:tbl>
              <a:tblPr/>
              <a:tblGrid>
                <a:gridCol w="822960"/>
                <a:gridCol w="685800"/>
                <a:gridCol w="9646920"/>
              </a:tblGrid>
              <a:tr h="910844">
                <a:tc rowSpan="2">
                  <a:txBody>
                    <a:bodyPr/>
                    <a:lstStyle/>
                    <a:p>
                      <a:pPr algn="ctr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1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“文</a:t>
                      </a:r>
                    </a:p>
                    <a:p>
                      <a:pPr algn="ctr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1" i="0" dirty="0" err="1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景之</a:t>
                      </a:r>
                      <a:endParaRPr lang="en-US" altLang="zh-CN" sz="2400" b="1" i="0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endParaRPr>
                    </a:p>
                    <a:p>
                      <a:pPr algn="ctr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1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治”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表</a:t>
                      </a:r>
                    </a:p>
                    <a:p>
                      <a:pPr algn="ctr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现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0" i="0" dirty="0" err="1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经济得到了明显恢复，社会稳定</a:t>
                      </a:r>
                      <a:r>
                        <a:rPr lang="en-US" altLang="zh-CN" sz="2400" b="0" i="0" dirty="0" smtClean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。</a:t>
                      </a:r>
                      <a:r>
                        <a:rPr lang="zh-CN" altLang="en-US" sz="2400" b="0" i="0" dirty="0" smtClean="0">
                          <a:solidFill>
                            <a:srgbClr val="FF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问题？解决措施？</a:t>
                      </a:r>
                      <a:endParaRPr lang="en-US" altLang="zh-CN" sz="1200" dirty="0">
                        <a:solidFill>
                          <a:srgbClr val="FF0000"/>
                        </a:solidFill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084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影</a:t>
                      </a:r>
                    </a:p>
                    <a:p>
                      <a:pPr algn="ctr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响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1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为汉武帝时西汉的强盛创造了条件。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1820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王国</a:t>
                      </a:r>
                    </a:p>
                    <a:p>
                      <a:pPr algn="ctr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问题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①背景：汉初“汉承秦制”，但地方行政制度采取[2]</a:t>
                      </a:r>
                      <a:r>
                        <a:rPr lang="en-US" altLang="zh-CN" sz="2400" i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34" charset="-120"/>
                        </a:rPr>
                        <a:t>____________</a:t>
                      </a:r>
                      <a:r>
                        <a:rPr lang="en-US" altLang="zh-CN" sz="2400" b="0" i="0" dirty="0" err="1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并行制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dirty="0"/>
                    </a:p>
                    <a:p>
                      <a:pPr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②问题：王国拥兵自重，给中央集权造成严重威胁。</a:t>
                      </a:r>
                      <a:endParaRPr lang="en-US" altLang="zh-CN" sz="1200" dirty="0"/>
                    </a:p>
                    <a:p>
                      <a:pPr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③</a:t>
                      </a:r>
                      <a:r>
                        <a:rPr lang="en-US" altLang="zh-CN" sz="2400" b="0" i="0" dirty="0" err="1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应对：汉高祖将异姓诸侯王逐渐剪除，但又分封同姓诸侯王；汉景帝时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，</a:t>
                      </a:r>
                    </a:p>
                    <a:p>
                      <a:pPr algn="l" latinLnBrk="1" hangingPunct="0">
                        <a:lnSpc>
                          <a:spcPts val="3500"/>
                        </a:lnSpc>
                      </a:pPr>
                      <a:r>
                        <a:rPr lang="en-US" altLang="zh-CN" sz="2400" b="0" i="0" dirty="0" err="1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削减诸侯封地，引发七国之乱，后被平定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_6_BD#a3c446c8b?vbadefaultcenterpage=1&amp;parentnodeid=d75ef8c1f&amp;vbahtmlprocessed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43016" y="5380752"/>
            <a:ext cx="833684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" name="P_6_BD#a3c446c8b?vbadefaultcenterpage=1&amp;parentnodeid=d75ef8c1f&amp;vbahtmlprocessed=1"/>
          <p:cNvSpPr/>
          <p:nvPr/>
        </p:nvSpPr>
        <p:spPr>
          <a:xfrm>
            <a:off x="502920" y="5685552"/>
            <a:ext cx="11183112" cy="49022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 latinLnBrk="1">
              <a:lnSpc>
                <a:spcPct val="1500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黄老之学</a:t>
            </a:r>
            <a:endParaRPr lang="en-US" altLang="zh-CN" sz="2400" dirty="0"/>
          </a:p>
        </p:txBody>
      </p:sp>
      <p:sp>
        <p:nvSpPr>
          <p:cNvPr id="5" name="P_6_AN.2_1#a3c446c8b.blank?vbadefaultcenterpage=1&amp;parentnodeid=d75ef8c1f&amp;vbapositionanswer=2&amp;vbahtmlprocessed=1"/>
          <p:cNvSpPr/>
          <p:nvPr/>
        </p:nvSpPr>
        <p:spPr>
          <a:xfrm>
            <a:off x="8246355" y="3342592"/>
            <a:ext cx="1592263" cy="44069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800"/>
              </a:lnSpc>
            </a:pPr>
            <a:r>
              <a:rPr lang="en-US" altLang="zh-CN" sz="2400" b="0" i="0" dirty="0">
                <a:solidFill>
                  <a:srgbClr val="A00021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郡县与分封</a:t>
            </a:r>
            <a:endParaRPr lang="en-US" altLang="zh-CN" sz="2400" dirty="0"/>
          </a:p>
        </p:txBody>
      </p:sp>
      <p:sp>
        <p:nvSpPr>
          <p:cNvPr id="2" name="P_6_BD#a3c446c8b?colgroup=2,1,31&amp;vbadefaultcenterpage=1&amp;parentnodeid=d75ef8c1f&amp;vbahtmlprocessed=1"/>
          <p:cNvSpPr txBox="1"/>
          <p:nvPr/>
        </p:nvSpPr>
        <p:spPr>
          <a:xfrm>
            <a:off x="502920" y="934228"/>
            <a:ext cx="11186160" cy="490728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2400">
                <a:latin typeface="Times New Roman" panose="02020603050405020304" pitchFamily="34" charset="0"/>
              </a:rPr>
              <a:t>续表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6_BD#a3c446c8b?vbadefaultcenterpage=1&amp;parentnodeid=d75ef8c1f&amp;vbahtmlprocessed=1"/>
          <p:cNvSpPr/>
          <p:nvPr/>
        </p:nvSpPr>
        <p:spPr>
          <a:xfrm>
            <a:off x="502920" y="812117"/>
            <a:ext cx="11183112" cy="199879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400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始于战国时期，兴盛于西汉初年，其假托黄帝和老子的思想，实为道家和法家思想结合,并兼采阴阳家、儒家、墨家等诸家观点而成。在社会治理中，黄老之学强调君主应“无为而治”“省苛事,薄赋敛，毋夺民时”。黄老之学的主张在汉初产生了一定影响，促进了“文景之治”局面的出现。</a:t>
            </a:r>
            <a:endParaRPr lang="en-US" altLang="zh-CN" sz="2400" dirty="0"/>
          </a:p>
        </p:txBody>
      </p:sp>
      <p:pic>
        <p:nvPicPr>
          <p:cNvPr id="3" name="P_6_BD#a3c446c8b?vbadefaultcenterpage=1&amp;parentnodeid=d75ef8c1f&amp;vbahtmlprocessed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43016" y="2947241"/>
            <a:ext cx="833684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" name="P_6_BD#a3c446c8b?vbadefaultcenterpage=1&amp;parentnodeid=d75ef8c1f&amp;vbahtmlprocessed=1"/>
          <p:cNvSpPr/>
          <p:nvPr/>
        </p:nvSpPr>
        <p:spPr>
          <a:xfrm>
            <a:off x="502920" y="3252041"/>
            <a:ext cx="11183112" cy="46259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 latinLnBrk="1">
              <a:lnSpc>
                <a:spcPct val="1400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“汉承秦制，有所损益”</a:t>
            </a:r>
            <a:endParaRPr lang="en-US" altLang="zh-CN" sz="2400" dirty="0"/>
          </a:p>
        </p:txBody>
      </p:sp>
      <p:sp>
        <p:nvSpPr>
          <p:cNvPr id="5" name="P_6_BD#a3c446c8b?segpoint=1&amp;vbadefaultcenterpage=1&amp;parentnodeid=d75ef8c1f&amp;vbahtmlprocessed=1"/>
          <p:cNvSpPr/>
          <p:nvPr/>
        </p:nvSpPr>
        <p:spPr>
          <a:xfrm>
            <a:off x="502920" y="3771407"/>
            <a:ext cx="11183112" cy="97485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400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（1）基本承袭了秦朝创立的皇帝制度，在此基础上构成了比较完整的皇帝名号、礼仪等制度。</a:t>
            </a:r>
            <a:endParaRPr lang="en-US" altLang="zh-CN" sz="2400" dirty="0"/>
          </a:p>
        </p:txBody>
      </p:sp>
      <p:sp>
        <p:nvSpPr>
          <p:cNvPr id="6" name="P_6_BD#a3c446c8b?segpoint=1&amp;vbadefaultcenterpage=1&amp;parentnodeid=d75ef8c1f&amp;vbahtmlprocessed=1"/>
          <p:cNvSpPr/>
          <p:nvPr/>
        </p:nvSpPr>
        <p:spPr>
          <a:xfrm>
            <a:off x="502920" y="4799917"/>
            <a:ext cx="11183112" cy="97485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400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（2）基本承袭了秦朝以丞相为核心的三公九卿制。西汉建立后至汉武帝以前的中央官制基本没有突破秦代模式。汉武帝时设立中朝，丞相职权转移。</a:t>
            </a:r>
            <a:endParaRPr lang="en-US" altLang="zh-CN" sz="2400" dirty="0"/>
          </a:p>
        </p:txBody>
      </p:sp>
      <p:sp>
        <p:nvSpPr>
          <p:cNvPr id="7" name="P_6_BD#a3c446c8b?segpoint=1&amp;vbadefaultcenterpage=1&amp;parentnodeid=d75ef8c1f&amp;vbahtmlprocessed=1"/>
          <p:cNvSpPr/>
          <p:nvPr/>
        </p:nvSpPr>
        <p:spPr>
          <a:xfrm>
            <a:off x="502920" y="5835285"/>
            <a:ext cx="11183112" cy="46259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400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（3）基本承袭了郡县制，</a:t>
            </a: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但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又在地方推行封国制。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f7abf42a-724e-4dc7-b9c4-16b0193490b2"/>
  <p:tag name="COMMONDATA" val="eyJoZGlkIjoiN2E3MGViNTY5ZDQwZTk2YWI0NmYwMWZjMjRkMGU2Ym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37ca226-af31-4b30-a543-b6eeaf29173f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218ff349-9938-420f-94d1-8dbb7d26658c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62bcc187-273a-4d5a-8e64-547aa7bfc5cd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8ffba6a8-0ce4-4749-b25c-dcc5d60455cd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fbfa9975-a87c-4f7f-9477-3d7afad7b407}"/>
</p:tagLst>
</file>

<file path=ppt/theme/theme1.xml><?xml version="1.0" encoding="utf-8"?>
<a:theme xmlns:a="http://schemas.openxmlformats.org/drawingml/2006/main" name="合心科技出品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1118</Words>
  <Application>Microsoft Office PowerPoint</Application>
  <PresentationFormat>自定义</PresentationFormat>
  <Paragraphs>358</Paragraphs>
  <Slides>25</Slides>
  <Notes>24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6" baseType="lpstr">
      <vt:lpstr>合心科技出品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</vt:vector>
  </TitlesOfParts>
  <Company>合心科技出品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合心科技出品</dc:title>
  <dc:creator>合心科技出品</dc:creator>
  <cp:lastModifiedBy>Sky123.Org</cp:lastModifiedBy>
  <cp:revision>13</cp:revision>
  <dcterms:created xsi:type="dcterms:W3CDTF">2023-01-30T03:33:00Z</dcterms:created>
  <dcterms:modified xsi:type="dcterms:W3CDTF">2009-12-31T16:35:47Z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0F1775AD9C324400B1F22DEAD2B5E64F</vt:lpwstr>
  </property>
  <property fmtid="{D5CDD505-2E9C-101B-9397-08002B2CF9AE}" pid="3" name="KSOProductBuildVer">
    <vt:lpwstr>2052-11.1.0.13703</vt:lpwstr>
  </property>
</Properties>
</file>