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29" r:id="rId3"/>
    <p:sldId id="582" r:id="rId4"/>
    <p:sldId id="481" r:id="rId5"/>
    <p:sldId id="610" r:id="rId6"/>
    <p:sldId id="659" r:id="rId7"/>
    <p:sldId id="611" r:id="rId8"/>
    <p:sldId id="658" r:id="rId9"/>
    <p:sldId id="641" r:id="rId10"/>
    <p:sldId id="613" r:id="rId11"/>
    <p:sldId id="616" r:id="rId12"/>
    <p:sldId id="618" r:id="rId13"/>
    <p:sldId id="617" r:id="rId14"/>
    <p:sldId id="660" r:id="rId16"/>
    <p:sldId id="645" r:id="rId17"/>
    <p:sldId id="614" r:id="rId18"/>
    <p:sldId id="676" r:id="rId19"/>
    <p:sldId id="634" r:id="rId20"/>
    <p:sldId id="677" r:id="rId21"/>
    <p:sldId id="625" r:id="rId22"/>
    <p:sldId id="624" r:id="rId23"/>
    <p:sldId id="627" r:id="rId24"/>
    <p:sldId id="629" r:id="rId25"/>
    <p:sldId id="628" r:id="rId26"/>
  </p:sldIdLst>
  <p:sldSz cx="12192000" cy="6858000"/>
  <p:notesSz cx="7103745" cy="10234295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A"/>
    <a:srgbClr val="E8E8E8"/>
    <a:srgbClr val="648BAE"/>
    <a:srgbClr val="C1DEF6"/>
    <a:srgbClr val="B4DEFA"/>
    <a:srgbClr val="EA6E7E"/>
    <a:srgbClr val="EFA0A7"/>
    <a:srgbClr val="F3EFEE"/>
    <a:srgbClr val="F5F1EE"/>
    <a:srgbClr val="FC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60" y="-96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同学们，我们学习了烷烃的性质，除了知识层面，你还有哪些收获呢？我们来回顾一下第一节课的学习过程，</a:t>
            </a:r>
            <a:endParaRPr lang="en-US" altLang="zh-CN" dirty="0"/>
          </a:p>
          <a:p>
            <a:r>
              <a:rPr lang="zh-CN" altLang="en-US" dirty="0"/>
              <a:t>我们的目标是认识有机化合物，</a:t>
            </a:r>
            <a:endParaRPr lang="en-US" altLang="zh-CN" dirty="0"/>
          </a:p>
          <a:p>
            <a:r>
              <a:rPr lang="zh-CN" altLang="en-US" dirty="0"/>
              <a:t>教材选取了有机化合物中最基本的一类化合物</a:t>
            </a:r>
            <a:r>
              <a:rPr lang="en-US" altLang="zh-CN" dirty="0"/>
              <a:t>——</a:t>
            </a:r>
            <a:r>
              <a:rPr lang="zh-CN" altLang="en-US" dirty="0"/>
              <a:t>烷烃，因为烷烃从结构上可以看作其他各类有机化合物的母体，</a:t>
            </a:r>
            <a:endParaRPr lang="en-US" altLang="zh-CN" dirty="0"/>
          </a:p>
          <a:p>
            <a:r>
              <a:rPr lang="zh-CN" altLang="en-US" dirty="0"/>
              <a:t>我们以最简单的烷烃甲烷作为代表物，</a:t>
            </a:r>
            <a:endParaRPr lang="en-US" altLang="zh-CN" dirty="0"/>
          </a:p>
          <a:p>
            <a:r>
              <a:rPr lang="zh-CN" altLang="en-US" dirty="0"/>
              <a:t>从甲烷的结构入手，认知了烷烃的结构，有机化合物碳原子成键特点，</a:t>
            </a:r>
            <a:endParaRPr lang="en-US" altLang="zh-CN" dirty="0"/>
          </a:p>
          <a:p>
            <a:r>
              <a:rPr lang="zh-CN" altLang="en-US" dirty="0"/>
              <a:t>以甲烷的性质为例，学习烷烃的性质，了解了有机化合物通性。</a:t>
            </a:r>
            <a:endParaRPr lang="en-US" altLang="zh-CN" dirty="0"/>
          </a:p>
          <a:p>
            <a:r>
              <a:rPr lang="zh-CN" altLang="en-US" dirty="0"/>
              <a:t>我们通过学习具体的某一个物质的性质，来归纳这一类别的物质的性质规律，是我们常用的研究思路。</a:t>
            </a:r>
            <a:endParaRPr lang="en-US" altLang="zh-CN" dirty="0"/>
          </a:p>
          <a:p>
            <a:r>
              <a:rPr lang="zh-CN" altLang="en-US" dirty="0"/>
              <a:t>而且，在今后的学习过程中，同学们一定要深刻体会物质结构对物质性质的决定作用。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C6BAFEC-BFCD-4AD8-835C-61A507EE31A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0849146" y="530370"/>
            <a:ext cx="1093710" cy="369332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第 </a:t>
            </a:r>
            <a:fld id="{2EEF1883-7A0E-4F66-9932-E581691AD397}" type="slidenum">
              <a:rPr lang="zh-CN" altLang="en-US" sz="160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rPr>
            </a:fld>
            <a:r>
              <a:rPr lang="zh-CN" altLang="en-US" sz="1600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页</a:t>
            </a:r>
            <a:endParaRPr lang="zh-CN" altLang="en-US" sz="16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Picture 8" descr="91淘课logo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555555"/>
              </a:clrFrom>
              <a:clrTo>
                <a:srgbClr val="555555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181" y="6117728"/>
            <a:ext cx="108026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 userDrawn="1"/>
        </p:nvGrpSpPr>
        <p:grpSpPr>
          <a:xfrm>
            <a:off x="518180" y="914400"/>
            <a:ext cx="11131385" cy="53398"/>
            <a:chOff x="765506" y="908720"/>
            <a:chExt cx="5305500" cy="66485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765506" y="908720"/>
              <a:ext cx="5305500" cy="0"/>
            </a:xfrm>
            <a:prstGeom prst="line">
              <a:avLst/>
            </a:prstGeom>
            <a:ln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65506" y="975205"/>
              <a:ext cx="5305500" cy="0"/>
            </a:xfrm>
            <a:prstGeom prst="line">
              <a:avLst/>
            </a:prstGeom>
            <a:ln w="57150"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 userDrawn="1"/>
        </p:nvSpPr>
        <p:spPr>
          <a:xfrm>
            <a:off x="518180" y="253371"/>
            <a:ext cx="4964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离  子  键</a:t>
            </a:r>
            <a:endParaRPr lang="zh-CN" altLang="zh-CN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159"/>
            <a:ext cx="12192318" cy="3429159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132"/>
            <a:ext cx="12192318" cy="3069186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106"/>
            <a:ext cx="12192318" cy="2709212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422400" y="304800"/>
            <a:ext cx="10058400" cy="579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34" tIns="45717" rIns="91434" bIns="45717" numCol="1" anchor="t" anchorCtr="0" compatLnSpc="1"/>
          <a:lstStyle>
            <a:lvl1pPr>
              <a:defRPr/>
            </a:lvl1pPr>
          </a:lstStyle>
          <a:p>
            <a:pPr marL="0" marR="0" lvl="0" indent="0" algn="l" defTabSz="9150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34" tIns="45717" rIns="91434" bIns="45717" numCol="1" anchor="t" anchorCtr="0" compatLnSpc="1"/>
          <a:lstStyle>
            <a:lvl1pPr>
              <a:defRPr/>
            </a:lvl1pPr>
          </a:lstStyle>
          <a:p>
            <a:pPr marL="0" marR="0" lvl="0" indent="0" algn="l" defTabSz="9150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34" tIns="45717" rIns="91434" bIns="45717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  <a:endParaRPr dirty="0"/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image" Target="../media/image3.jpeg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vmlDrawing" Target="../drawings/vmlDrawing1.v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tags" Target="../tags/tag1.xml"/><Relationship Id="rId2" Type="http://schemas.openxmlformats.org/officeDocument/2006/relationships/image" Target="../media/image16.emf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49947" y="193251"/>
            <a:ext cx="242807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人教版</a:t>
            </a:r>
            <a:r>
              <a:rPr lang="zh-CN" altLang="en-US" b="1" dirty="0" smtClean="0">
                <a:solidFill>
                  <a:schemeClr val="accent1"/>
                </a:solidFill>
              </a:rPr>
              <a:t>必修第二册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" name="标题 2"/>
          <p:cNvSpPr>
            <a:spLocks noGrp="1"/>
          </p:cNvSpPr>
          <p:nvPr/>
        </p:nvSpPr>
        <p:spPr>
          <a:xfrm>
            <a:off x="2764790" y="2714625"/>
            <a:ext cx="7488555" cy="1630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507AAE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eaLnBrk="0" hangingPunct="0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507AAE"/>
                </a:solidFill>
              </a:rPr>
              <a:t>第七章  有机化合物</a:t>
            </a:r>
            <a:br>
              <a:rPr lang="zh-CN" altLang="en-US" sz="3600" dirty="0">
                <a:solidFill>
                  <a:srgbClr val="507AAE"/>
                </a:solidFill>
              </a:rPr>
            </a:br>
            <a:r>
              <a:rPr lang="zh-CN" altLang="en-US" sz="3600" dirty="0">
                <a:solidFill>
                  <a:srgbClr val="507AAE"/>
                </a:solidFill>
              </a:rPr>
              <a:t>　第一节　认识有机化合物</a:t>
            </a:r>
            <a:br>
              <a:rPr lang="zh-CN" altLang="en-US" sz="3600" dirty="0">
                <a:solidFill>
                  <a:srgbClr val="507AAE"/>
                </a:solidFill>
              </a:rPr>
            </a:br>
            <a:r>
              <a:rPr lang="zh-CN" altLang="en-US" sz="3600" dirty="0">
                <a:solidFill>
                  <a:srgbClr val="507AAE"/>
                </a:solidFill>
              </a:rPr>
              <a:t>　烷烃的性质</a:t>
            </a:r>
            <a:endParaRPr lang="zh-CN" altLang="en-US" sz="3600" dirty="0">
              <a:solidFill>
                <a:srgbClr val="507AA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543560" y="1022350"/>
            <a:ext cx="2266315" cy="5207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(4) </a:t>
            </a:r>
            <a:r>
              <a:rPr lang="zh-CN" altLang="en-US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取代反应</a:t>
            </a:r>
            <a:endParaRPr lang="zh-CN" altLang="zh-CN" sz="2600" kern="10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3560" y="1629410"/>
            <a:ext cx="8171180" cy="27597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zh-CN" sz="2600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【实验</a:t>
            </a:r>
            <a:r>
              <a:rPr lang="en-US" altLang="zh-CN" sz="2600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7-1</a:t>
            </a:r>
            <a:r>
              <a:rPr lang="zh-CN" sz="2600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】</a:t>
            </a:r>
            <a:endParaRPr sz="2600" kern="10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sz="2600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取两支试管，均通过</a:t>
            </a:r>
            <a:r>
              <a:rPr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排饱和NaCl溶液</a:t>
            </a:r>
            <a:r>
              <a:rPr sz="2600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的方法收集半试管CH</a:t>
            </a:r>
            <a:r>
              <a:rPr lang="en-US" sz="2600" kern="100" baseline="-25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sz="2600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，和半试管Cl</a:t>
            </a:r>
            <a:r>
              <a:rPr sz="2600" kern="100" baseline="-25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sz="2600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，分别用铁架台固定好（如图7-8）。将其中一支试管用铝箔套上，另一支试管放在</a:t>
            </a:r>
            <a:r>
              <a:rPr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光亮</a:t>
            </a:r>
            <a:r>
              <a:rPr sz="2600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处（不要放在日光直射的地方）。静置，</a:t>
            </a:r>
            <a:r>
              <a:rPr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比较两支试管内的现象。</a:t>
            </a:r>
            <a:endParaRPr sz="2600" b="1" kern="1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4280" y="1629410"/>
            <a:ext cx="3347085" cy="30041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0850" y="4820285"/>
            <a:ext cx="10914380" cy="187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zh-CN" sz="2600" b="1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现象：</a:t>
            </a:r>
            <a:r>
              <a:rPr sz="2600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在室温下，甲烷与氯气的混合气体</a:t>
            </a:r>
            <a:r>
              <a:rPr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无光照</a:t>
            </a:r>
            <a:r>
              <a:rPr sz="2600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时</a:t>
            </a:r>
            <a:r>
              <a:rPr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不发生反应</a:t>
            </a:r>
            <a:r>
              <a:rPr sz="2600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。</a:t>
            </a:r>
            <a:endParaRPr sz="2600" kern="10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sz="2600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光照时，试管内气体</a:t>
            </a:r>
            <a:r>
              <a:rPr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颜色逐渐变浅</a:t>
            </a:r>
            <a:r>
              <a:rPr sz="2600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，</a:t>
            </a:r>
            <a:endParaRPr sz="2600" kern="10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sz="2600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试管壁出现</a:t>
            </a:r>
            <a:r>
              <a:rPr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油状液滴</a:t>
            </a:r>
            <a:r>
              <a:rPr sz="2600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，</a:t>
            </a:r>
            <a:endParaRPr sz="2600" kern="10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sz="2600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试管内</a:t>
            </a:r>
            <a:r>
              <a:rPr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水面上升</a:t>
            </a:r>
            <a:r>
              <a:rPr sz="2600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。</a:t>
            </a:r>
            <a:endParaRPr sz="2600" kern="10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-2222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二、烷烃的化学性质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543560" y="793750"/>
            <a:ext cx="2266315" cy="5207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(4) </a:t>
            </a:r>
            <a:r>
              <a:rPr lang="zh-CN" altLang="en-US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取代反应</a:t>
            </a:r>
            <a:endParaRPr lang="zh-CN" altLang="zh-CN" sz="2600" kern="10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-2222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二、烷烃的化学性质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325495" y="484505"/>
            <a:ext cx="9591040" cy="829945"/>
          </a:xfrm>
          <a:prstGeom prst="rect">
            <a:avLst/>
          </a:prstGeom>
          <a:noFill/>
          <a:ln w="381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 结合模拟动画，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写一写相关的化学方程式？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</p:spTree>
    <p:controls/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660400" y="937895"/>
            <a:ext cx="2266315" cy="5207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(4) </a:t>
            </a:r>
            <a:r>
              <a:rPr lang="zh-CN" altLang="en-US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取代反应</a:t>
            </a:r>
            <a:endParaRPr lang="zh-CN" altLang="zh-CN" sz="2600" kern="10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100" y="13779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二、烷烃的化学性质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4579" name="Text Box 33"/>
          <p:cNvSpPr txBox="1"/>
          <p:nvPr/>
        </p:nvSpPr>
        <p:spPr>
          <a:xfrm>
            <a:off x="640080" y="3032760"/>
            <a:ext cx="10744200" cy="12109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取代反应：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有机物分子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某些原子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原子团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被其他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原子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原子团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所替代的反应叫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取代反应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Line 2"/>
          <p:cNvSpPr/>
          <p:nvPr/>
        </p:nvSpPr>
        <p:spPr>
          <a:xfrm>
            <a:off x="4202430" y="1458595"/>
            <a:ext cx="0" cy="914400"/>
          </a:xfrm>
          <a:prstGeom prst="line">
            <a:avLst/>
          </a:prstGeom>
          <a:ln w="7620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8" name="Line 3"/>
          <p:cNvSpPr/>
          <p:nvPr/>
        </p:nvSpPr>
        <p:spPr>
          <a:xfrm>
            <a:off x="6212205" y="1458595"/>
            <a:ext cx="0" cy="914400"/>
          </a:xfrm>
          <a:prstGeom prst="line">
            <a:avLst/>
          </a:prstGeom>
          <a:ln w="7620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</p:spPr>
      </p:sp>
      <p:grpSp>
        <p:nvGrpSpPr>
          <p:cNvPr id="24582" name="Group 4"/>
          <p:cNvGrpSpPr/>
          <p:nvPr/>
        </p:nvGrpSpPr>
        <p:grpSpPr>
          <a:xfrm>
            <a:off x="2510155" y="717233"/>
            <a:ext cx="2514600" cy="2274888"/>
            <a:chOff x="0" y="624"/>
            <a:chExt cx="1584" cy="1433"/>
          </a:xfrm>
        </p:grpSpPr>
        <p:sp>
          <p:nvSpPr>
            <p:cNvPr id="24583" name="Text Box 5"/>
            <p:cNvSpPr txBox="1"/>
            <p:nvPr/>
          </p:nvSpPr>
          <p:spPr>
            <a:xfrm>
              <a:off x="672" y="1728"/>
              <a:ext cx="33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H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584" name="Text Box 6"/>
            <p:cNvSpPr txBox="1"/>
            <p:nvPr/>
          </p:nvSpPr>
          <p:spPr>
            <a:xfrm>
              <a:off x="672" y="1200"/>
              <a:ext cx="2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C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585" name="Text Box 7"/>
            <p:cNvSpPr txBox="1"/>
            <p:nvPr/>
          </p:nvSpPr>
          <p:spPr>
            <a:xfrm>
              <a:off x="0" y="1200"/>
              <a:ext cx="33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H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586" name="Text Box 8"/>
            <p:cNvSpPr txBox="1"/>
            <p:nvPr/>
          </p:nvSpPr>
          <p:spPr>
            <a:xfrm>
              <a:off x="672" y="624"/>
              <a:ext cx="33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H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587" name="Text Box 9"/>
            <p:cNvSpPr txBox="1"/>
            <p:nvPr/>
          </p:nvSpPr>
          <p:spPr>
            <a:xfrm>
              <a:off x="1248" y="1200"/>
              <a:ext cx="33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H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588" name="Line 10"/>
            <p:cNvSpPr/>
            <p:nvPr/>
          </p:nvSpPr>
          <p:spPr>
            <a:xfrm>
              <a:off x="336" y="1392"/>
              <a:ext cx="3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89" name="Line 11"/>
            <p:cNvSpPr/>
            <p:nvPr/>
          </p:nvSpPr>
          <p:spPr>
            <a:xfrm>
              <a:off x="912" y="1392"/>
              <a:ext cx="3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90" name="Line 12"/>
            <p:cNvSpPr/>
            <p:nvPr/>
          </p:nvSpPr>
          <p:spPr>
            <a:xfrm>
              <a:off x="816" y="960"/>
              <a:ext cx="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91" name="Line 13"/>
            <p:cNvSpPr/>
            <p:nvPr/>
          </p:nvSpPr>
          <p:spPr>
            <a:xfrm>
              <a:off x="816" y="1488"/>
              <a:ext cx="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4592" name="Group 14"/>
          <p:cNvGrpSpPr/>
          <p:nvPr/>
        </p:nvGrpSpPr>
        <p:grpSpPr>
          <a:xfrm>
            <a:off x="4993005" y="1610995"/>
            <a:ext cx="2047875" cy="560388"/>
            <a:chOff x="1794" y="1680"/>
            <a:chExt cx="1290" cy="353"/>
          </a:xfrm>
        </p:grpSpPr>
        <p:sp>
          <p:nvSpPr>
            <p:cNvPr id="24593" name="Text Box 15"/>
            <p:cNvSpPr txBox="1"/>
            <p:nvPr/>
          </p:nvSpPr>
          <p:spPr>
            <a:xfrm>
              <a:off x="1794" y="1704"/>
              <a:ext cx="34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+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594" name="Text Box 16"/>
            <p:cNvSpPr txBox="1"/>
            <p:nvPr/>
          </p:nvSpPr>
          <p:spPr>
            <a:xfrm>
              <a:off x="2026" y="1680"/>
              <a:ext cx="34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Cl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595" name="Line 17"/>
            <p:cNvSpPr/>
            <p:nvPr/>
          </p:nvSpPr>
          <p:spPr>
            <a:xfrm>
              <a:off x="2374" y="1848"/>
              <a:ext cx="41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96" name="Text Box 18"/>
            <p:cNvSpPr txBox="1"/>
            <p:nvPr/>
          </p:nvSpPr>
          <p:spPr>
            <a:xfrm>
              <a:off x="2736" y="1680"/>
              <a:ext cx="34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3300"/>
                  </a:solidFill>
                  <a:latin typeface="Times New Roman" panose="02020603050405020304" charset="0"/>
                  <a:cs typeface="Times New Roman" panose="02020603050405020304" charset="0"/>
                </a:rPr>
                <a:t>Cl</a:t>
              </a:r>
              <a:endParaRPr lang="en-US" altLang="zh-CN" sz="2800" b="1" dirty="0">
                <a:solidFill>
                  <a:srgbClr val="FF33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6888480" y="1229995"/>
            <a:ext cx="685800" cy="609600"/>
            <a:chOff x="2976" y="1152"/>
            <a:chExt cx="432" cy="384"/>
          </a:xfrm>
        </p:grpSpPr>
        <p:sp>
          <p:nvSpPr>
            <p:cNvPr id="24598" name="Line 20"/>
            <p:cNvSpPr/>
            <p:nvPr/>
          </p:nvSpPr>
          <p:spPr>
            <a:xfrm>
              <a:off x="3024" y="1536"/>
              <a:ext cx="38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4599" name="Text Box 21"/>
            <p:cNvSpPr txBox="1"/>
            <p:nvPr/>
          </p:nvSpPr>
          <p:spPr>
            <a:xfrm>
              <a:off x="2976" y="1152"/>
              <a:ext cx="33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charset="0"/>
                </a:rPr>
                <a:t>光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charset="0"/>
              </a:endParaRPr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7650480" y="696595"/>
            <a:ext cx="2590800" cy="2274888"/>
            <a:chOff x="48" y="1056"/>
            <a:chExt cx="1584" cy="1433"/>
          </a:xfrm>
        </p:grpSpPr>
        <p:sp>
          <p:nvSpPr>
            <p:cNvPr id="24601" name="Text Box 23"/>
            <p:cNvSpPr txBox="1"/>
            <p:nvPr/>
          </p:nvSpPr>
          <p:spPr>
            <a:xfrm>
              <a:off x="720" y="1632"/>
              <a:ext cx="2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C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602" name="Text Box 24"/>
            <p:cNvSpPr txBox="1"/>
            <p:nvPr/>
          </p:nvSpPr>
          <p:spPr>
            <a:xfrm>
              <a:off x="48" y="1632"/>
              <a:ext cx="33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H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603" name="Text Box 25"/>
            <p:cNvSpPr txBox="1"/>
            <p:nvPr/>
          </p:nvSpPr>
          <p:spPr>
            <a:xfrm>
              <a:off x="720" y="1056"/>
              <a:ext cx="33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H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604" name="Text Box 26"/>
            <p:cNvSpPr txBox="1"/>
            <p:nvPr/>
          </p:nvSpPr>
          <p:spPr>
            <a:xfrm>
              <a:off x="720" y="2160"/>
              <a:ext cx="33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H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605" name="Text Box 27"/>
            <p:cNvSpPr txBox="1"/>
            <p:nvPr/>
          </p:nvSpPr>
          <p:spPr>
            <a:xfrm>
              <a:off x="1296" y="1632"/>
              <a:ext cx="33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3300"/>
                  </a:solidFill>
                  <a:latin typeface="Times New Roman" panose="02020603050405020304" charset="0"/>
                  <a:cs typeface="Times New Roman" panose="02020603050405020304" charset="0"/>
                </a:rPr>
                <a:t>Cl</a:t>
              </a:r>
              <a:endParaRPr lang="en-US" altLang="zh-CN" sz="2800" b="1" dirty="0">
                <a:solidFill>
                  <a:srgbClr val="FF33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606" name="Line 28"/>
            <p:cNvSpPr/>
            <p:nvPr/>
          </p:nvSpPr>
          <p:spPr>
            <a:xfrm>
              <a:off x="384" y="1824"/>
              <a:ext cx="3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607" name="Line 29"/>
            <p:cNvSpPr/>
            <p:nvPr/>
          </p:nvSpPr>
          <p:spPr>
            <a:xfrm>
              <a:off x="960" y="1824"/>
              <a:ext cx="3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608" name="Line 30"/>
            <p:cNvSpPr/>
            <p:nvPr/>
          </p:nvSpPr>
          <p:spPr>
            <a:xfrm>
              <a:off x="864" y="1392"/>
              <a:ext cx="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609" name="Line 31"/>
            <p:cNvSpPr/>
            <p:nvPr/>
          </p:nvSpPr>
          <p:spPr>
            <a:xfrm>
              <a:off x="864" y="1920"/>
              <a:ext cx="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7" name="Text Box 32"/>
          <p:cNvSpPr txBox="1"/>
          <p:nvPr/>
        </p:nvSpPr>
        <p:spPr>
          <a:xfrm>
            <a:off x="10165080" y="1610995"/>
            <a:ext cx="1219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 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Cl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57365" y="129540"/>
            <a:ext cx="4333875" cy="521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/>
              <a:t>一氯甲烷，沸点：</a:t>
            </a:r>
            <a:r>
              <a:rPr lang="en-US" altLang="zh-CN" sz="2800" b="1">
                <a:solidFill>
                  <a:srgbClr val="FF0000"/>
                </a:solidFill>
              </a:rPr>
              <a:t>-24.2℃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2" name="Text Box 33"/>
          <p:cNvSpPr txBox="1"/>
          <p:nvPr/>
        </p:nvSpPr>
        <p:spPr>
          <a:xfrm>
            <a:off x="845820" y="4705350"/>
            <a:ext cx="8846820" cy="21228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反应形式：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化学键断裂：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官能团变化：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物质的转化：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 Box 33"/>
          <p:cNvSpPr txBox="1"/>
          <p:nvPr/>
        </p:nvSpPr>
        <p:spPr>
          <a:xfrm>
            <a:off x="3257550" y="4801235"/>
            <a:ext cx="6907530" cy="4603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1+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→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新物质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新物质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 Box 33"/>
          <p:cNvSpPr txBox="1"/>
          <p:nvPr/>
        </p:nvSpPr>
        <p:spPr>
          <a:xfrm>
            <a:off x="3150870" y="5339715"/>
            <a:ext cx="6907530" cy="4603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C-H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断裂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→ C-Cl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形成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 Box 33"/>
          <p:cNvSpPr txBox="1"/>
          <p:nvPr/>
        </p:nvSpPr>
        <p:spPr>
          <a:xfrm>
            <a:off x="3150870" y="5878195"/>
            <a:ext cx="6907530" cy="4603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无官能团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→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碳氯键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 Box 33"/>
          <p:cNvSpPr txBox="1"/>
          <p:nvPr/>
        </p:nvSpPr>
        <p:spPr>
          <a:xfrm>
            <a:off x="3150870" y="6416675"/>
            <a:ext cx="6907530" cy="4603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烷烃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→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卤代烃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1" grpId="0" bldLvl="0" animBg="1"/>
      <p:bldP spid="3" grpId="0" bldLvl="0" animBg="1"/>
      <p:bldP spid="10" grpId="0" bldLvl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21970" y="212935"/>
            <a:ext cx="5688012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甲烷与氯气反应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4682192" y="2379841"/>
            <a:ext cx="278634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00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一氯甲烷，  气态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601480" y="3521316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（二氯甲烷，液态）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4224349" y="5856930"/>
            <a:ext cx="67219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（四氯甲烷，液态，又叫四氯化碳，常作溶剂）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grpSp>
        <p:nvGrpSpPr>
          <p:cNvPr id="10" name="Group 40"/>
          <p:cNvGrpSpPr/>
          <p:nvPr/>
        </p:nvGrpSpPr>
        <p:grpSpPr bwMode="auto">
          <a:xfrm>
            <a:off x="2125824" y="1615076"/>
            <a:ext cx="5380038" cy="773290"/>
            <a:chOff x="550" y="424"/>
            <a:chExt cx="3389" cy="487"/>
          </a:xfrm>
        </p:grpSpPr>
        <p:grpSp>
          <p:nvGrpSpPr>
            <p:cNvPr id="11" name="Group 2"/>
            <p:cNvGrpSpPr/>
            <p:nvPr/>
          </p:nvGrpSpPr>
          <p:grpSpPr bwMode="auto">
            <a:xfrm>
              <a:off x="550" y="424"/>
              <a:ext cx="3389" cy="487"/>
              <a:chOff x="392" y="-12"/>
              <a:chExt cx="3387" cy="487"/>
            </a:xfrm>
          </p:grpSpPr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392" y="145"/>
                <a:ext cx="338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charset="0"/>
                    <a:ea typeface="Times New Roman" panose="02020603050405020304" charset="0"/>
                    <a:cs typeface="Times New Roman" panose="02020603050405020304" charset="0"/>
                  </a:rPr>
                  <a:t>CH</a:t>
                </a:r>
                <a:r>
                  <a:rPr lang="en-US" altLang="zh-CN" sz="2800" b="1" baseline="-25000" dirty="0">
                    <a:solidFill>
                      <a:srgbClr val="000000"/>
                    </a:solidFill>
                    <a:latin typeface="Times New Roman" panose="02020603050405020304" charset="0"/>
                    <a:ea typeface="Times New Roman" panose="02020603050405020304" charset="0"/>
                    <a:cs typeface="Times New Roman" panose="02020603050405020304" charset="0"/>
                  </a:rPr>
                  <a:t>4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charset="0"/>
                    <a:ea typeface="Times New Roman" panose="02020603050405020304" charset="0"/>
                    <a:cs typeface="Times New Roman" panose="02020603050405020304" charset="0"/>
                  </a:rPr>
                  <a:t>  +  Cl</a:t>
                </a:r>
                <a:r>
                  <a:rPr lang="en-US" altLang="zh-CN" sz="2800" b="1" baseline="-25000" dirty="0">
                    <a:solidFill>
                      <a:srgbClr val="000000"/>
                    </a:solidFill>
                    <a:latin typeface="Times New Roman" panose="02020603050405020304" charset="0"/>
                    <a:ea typeface="Times New Roman" panose="02020603050405020304" charset="0"/>
                    <a:cs typeface="Times New Roman" panose="02020603050405020304" charset="0"/>
                  </a:rPr>
                  <a:t>2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charset="0"/>
                    <a:ea typeface="Times New Roman" panose="02020603050405020304" charset="0"/>
                    <a:cs typeface="Times New Roman" panose="02020603050405020304" charset="0"/>
                  </a:rPr>
                  <a:t>             CH</a:t>
                </a:r>
                <a:r>
                  <a:rPr lang="en-US" altLang="zh-CN" sz="3200" b="1" baseline="-25000" dirty="0">
                    <a:solidFill>
                      <a:srgbClr val="000000"/>
                    </a:solidFill>
                    <a:latin typeface="Times New Roman" panose="02020603050405020304" charset="0"/>
                    <a:ea typeface="Times New Roman" panose="02020603050405020304" charset="0"/>
                    <a:cs typeface="Times New Roman" panose="02020603050405020304" charset="0"/>
                  </a:rPr>
                  <a:t>3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charset="0"/>
                    <a:ea typeface="Times New Roman" panose="02020603050405020304" charset="0"/>
                    <a:cs typeface="Times New Roman" panose="02020603050405020304" charset="0"/>
                  </a:rPr>
                  <a:t>Cl   +  </a:t>
                </a:r>
                <a:r>
                  <a:rPr lang="en-US" altLang="zh-CN" sz="2800" b="1" dirty="0" err="1">
                    <a:solidFill>
                      <a:srgbClr val="000000"/>
                    </a:solidFill>
                    <a:latin typeface="Times New Roman" panose="02020603050405020304" charset="0"/>
                    <a:ea typeface="Times New Roman" panose="02020603050405020304" charset="0"/>
                    <a:cs typeface="Times New Roman" panose="02020603050405020304" charset="0"/>
                  </a:rPr>
                  <a:t>HCl</a:t>
                </a:r>
                <a:endParaRPr lang="en-US" altLang="zh-CN" sz="2800" b="1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1590" y="-12"/>
                <a:ext cx="57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 dirty="0">
                    <a:solidFill>
                      <a:srgbClr val="FF0000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光照</a:t>
                </a:r>
                <a:endParaRPr lang="zh-CN" altLang="en-US" b="1" dirty="0">
                  <a:solidFill>
                    <a:srgbClr val="FF0000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</p:grpSp>
        <p:sp>
          <p:nvSpPr>
            <p:cNvPr id="12" name="AutoShape 29"/>
            <p:cNvSpPr>
              <a:spLocks noChangeArrowheads="1"/>
            </p:cNvSpPr>
            <p:nvPr/>
          </p:nvSpPr>
          <p:spPr bwMode="auto">
            <a:xfrm>
              <a:off x="1819" y="731"/>
              <a:ext cx="545" cy="46"/>
            </a:xfrm>
            <a:prstGeom prst="rightArrow">
              <a:avLst>
                <a:gd name="adj1" fmla="val 50000"/>
                <a:gd name="adj2" fmla="val 29619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5" name="Group 43"/>
          <p:cNvGrpSpPr/>
          <p:nvPr/>
        </p:nvGrpSpPr>
        <p:grpSpPr bwMode="auto">
          <a:xfrm>
            <a:off x="2215046" y="5136850"/>
            <a:ext cx="6896100" cy="776469"/>
            <a:chOff x="260" y="2219"/>
            <a:chExt cx="4344" cy="489"/>
          </a:xfrm>
        </p:grpSpPr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60" y="2378"/>
              <a:ext cx="434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CHCl</a:t>
              </a:r>
              <a:r>
                <a:rPr lang="en-US" altLang="zh-CN" b="1" baseline="-25000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3 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+  Cl</a:t>
              </a:r>
              <a:r>
                <a:rPr lang="en-US" altLang="zh-CN" b="1" baseline="-25000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              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CCl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altLang="zh-CN" b="1" baseline="-25000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4     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+ 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HCl</a:t>
              </a:r>
              <a:endParaRPr lang="en-US" altLang="zh-CN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" name="AutoShape 33"/>
            <p:cNvSpPr>
              <a:spLocks noChangeArrowheads="1"/>
            </p:cNvSpPr>
            <p:nvPr/>
          </p:nvSpPr>
          <p:spPr bwMode="auto">
            <a:xfrm>
              <a:off x="1564" y="2523"/>
              <a:ext cx="726" cy="45"/>
            </a:xfrm>
            <a:prstGeom prst="rightArrow">
              <a:avLst>
                <a:gd name="adj1" fmla="val 50000"/>
                <a:gd name="adj2" fmla="val 40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1564" y="2219"/>
              <a:ext cx="59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光照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25824" y="2831629"/>
            <a:ext cx="6984776" cy="737053"/>
            <a:chOff x="2125824" y="2831629"/>
            <a:chExt cx="6984776" cy="737053"/>
          </a:xfrm>
        </p:grpSpPr>
        <p:grpSp>
          <p:nvGrpSpPr>
            <p:cNvPr id="16" name="Group 41"/>
            <p:cNvGrpSpPr/>
            <p:nvPr/>
          </p:nvGrpSpPr>
          <p:grpSpPr bwMode="auto">
            <a:xfrm>
              <a:off x="3930587" y="2831629"/>
              <a:ext cx="5180013" cy="719304"/>
              <a:chOff x="-338" y="1020"/>
              <a:chExt cx="3263" cy="453"/>
            </a:xfrm>
          </p:grpSpPr>
          <p:grpSp>
            <p:nvGrpSpPr>
              <p:cNvPr id="17" name="Group 6"/>
              <p:cNvGrpSpPr/>
              <p:nvPr/>
            </p:nvGrpSpPr>
            <p:grpSpPr bwMode="auto">
              <a:xfrm>
                <a:off x="-338" y="1020"/>
                <a:ext cx="3263" cy="453"/>
                <a:chOff x="-45" y="-97"/>
                <a:chExt cx="3271" cy="453"/>
              </a:xfrm>
            </p:grpSpPr>
            <p:sp>
              <p:nvSpPr>
                <p:cNvPr id="19" name="Rectangle 7"/>
                <p:cNvSpPr>
                  <a:spLocks noChangeArrowheads="1"/>
                </p:cNvSpPr>
                <p:nvPr/>
              </p:nvSpPr>
              <p:spPr bwMode="auto">
                <a:xfrm>
                  <a:off x="-45" y="26"/>
                  <a:ext cx="3271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indent="914400" eaLnBrk="1" hangingPunct="1"/>
                  <a:r>
                    <a:rPr lang="en-US" altLang="zh-CN" sz="2800" b="1" dirty="0">
                      <a:solidFill>
                        <a:srgbClr val="000000"/>
                      </a:solidFill>
                      <a:latin typeface="Times New Roman" panose="02020603050405020304" charset="0"/>
                      <a:ea typeface="Times New Roman" panose="02020603050405020304" charset="0"/>
                      <a:cs typeface="Times New Roman" panose="02020603050405020304" charset="0"/>
                    </a:rPr>
                    <a:t> CH</a:t>
                  </a:r>
                  <a:r>
                    <a:rPr lang="en-US" altLang="zh-CN" sz="2800" b="1" baseline="-30000" dirty="0">
                      <a:solidFill>
                        <a:srgbClr val="000000"/>
                      </a:solidFill>
                      <a:latin typeface="Times New Roman" panose="02020603050405020304" charset="0"/>
                      <a:ea typeface="Times New Roman" panose="02020603050405020304" charset="0"/>
                      <a:cs typeface="Times New Roman" panose="02020603050405020304" charset="0"/>
                    </a:rPr>
                    <a:t>2</a:t>
                  </a:r>
                  <a:r>
                    <a:rPr lang="en-US" altLang="zh-CN" sz="2800" b="1" dirty="0">
                      <a:solidFill>
                        <a:srgbClr val="000000"/>
                      </a:solidFill>
                      <a:latin typeface="Times New Roman" panose="02020603050405020304" charset="0"/>
                      <a:ea typeface="Times New Roman" panose="02020603050405020304" charset="0"/>
                      <a:cs typeface="Times New Roman" panose="02020603050405020304" charset="0"/>
                    </a:rPr>
                    <a:t>Cl</a:t>
                  </a:r>
                  <a:r>
                    <a:rPr lang="en-US" altLang="zh-CN" sz="2800" b="1" baseline="-30000" dirty="0">
                      <a:solidFill>
                        <a:srgbClr val="000000"/>
                      </a:solidFill>
                      <a:latin typeface="Times New Roman" panose="02020603050405020304" charset="0"/>
                      <a:ea typeface="Times New Roman" panose="02020603050405020304" charset="0"/>
                      <a:cs typeface="Times New Roman" panose="02020603050405020304" charset="0"/>
                    </a:rPr>
                    <a:t>2</a:t>
                  </a:r>
                  <a:r>
                    <a:rPr lang="en-US" altLang="zh-CN" sz="2800" b="1" dirty="0">
                      <a:solidFill>
                        <a:srgbClr val="000000"/>
                      </a:solidFill>
                      <a:latin typeface="Times New Roman" panose="02020603050405020304" charset="0"/>
                      <a:ea typeface="Times New Roman" panose="02020603050405020304" charset="0"/>
                      <a:cs typeface="Times New Roman" panose="02020603050405020304" charset="0"/>
                    </a:rPr>
                    <a:t> +  </a:t>
                  </a:r>
                  <a:r>
                    <a:rPr lang="en-US" altLang="zh-CN" sz="2800" b="1" dirty="0" err="1">
                      <a:solidFill>
                        <a:srgbClr val="000000"/>
                      </a:solidFill>
                      <a:latin typeface="Times New Roman" panose="02020603050405020304" charset="0"/>
                      <a:ea typeface="Times New Roman" panose="02020603050405020304" charset="0"/>
                      <a:cs typeface="Times New Roman" panose="02020603050405020304" charset="0"/>
                    </a:rPr>
                    <a:t>HCl</a:t>
                  </a:r>
                  <a:endParaRPr lang="en-US" altLang="zh-CN" sz="2800" b="1" dirty="0">
                    <a:solidFill>
                      <a:srgbClr val="000000"/>
                    </a:solidFill>
                    <a:latin typeface="Times New Roman" panose="02020603050405020304" charset="0"/>
                    <a:ea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-2" y="-97"/>
                  <a:ext cx="572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b="1" dirty="0">
                      <a:solidFill>
                        <a:srgbClr val="FF0000"/>
                      </a:solidFill>
                      <a:latin typeface="Times New Roman" panose="02020603050405020304" charset="0"/>
                      <a:ea typeface="+mn-ea"/>
                      <a:cs typeface="Times New Roman" panose="02020603050405020304" charset="0"/>
                    </a:rPr>
                    <a:t>光照</a:t>
                  </a:r>
                  <a:endParaRPr lang="zh-CN" altLang="en-US" b="1" dirty="0">
                    <a:solidFill>
                      <a:srgbClr val="FF0000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endParaRPr>
                </a:p>
              </p:txBody>
            </p:sp>
          </p:grpSp>
          <p:sp>
            <p:nvSpPr>
              <p:cNvPr id="18" name="AutoShape 31"/>
              <p:cNvSpPr>
                <a:spLocks noChangeArrowheads="1"/>
              </p:cNvSpPr>
              <p:nvPr/>
            </p:nvSpPr>
            <p:spPr bwMode="auto">
              <a:xfrm>
                <a:off x="-248" y="1299"/>
                <a:ext cx="544" cy="45"/>
              </a:xfrm>
              <a:prstGeom prst="rightArrow">
                <a:avLst>
                  <a:gd name="adj1" fmla="val 50000"/>
                  <a:gd name="adj2" fmla="val 30222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zh-CN" alt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2125824" y="3045462"/>
              <a:ext cx="20665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800" b="1" baseline="-30000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3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Cl + Cl</a:t>
              </a:r>
              <a:r>
                <a:rPr lang="en-US" altLang="zh-CN" sz="2800" b="1" baseline="-30000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2</a:t>
              </a:r>
              <a:endParaRPr lang="zh-CN" altLang="en-US" sz="28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97832" y="3921830"/>
            <a:ext cx="7920880" cy="1215020"/>
            <a:chOff x="2197832" y="3921830"/>
            <a:chExt cx="7920880" cy="1215020"/>
          </a:xfrm>
        </p:grpSpPr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937112" y="4675185"/>
              <a:ext cx="5181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（三氯甲烷，液态，曾用作麻醉剂）</a:t>
              </a:r>
              <a:endParaRPr lang="zh-CN" altLang="en-US" sz="2400" b="1">
                <a:solidFill>
                  <a:srgbClr val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  <p:grpSp>
          <p:nvGrpSpPr>
            <p:cNvPr id="21" name="Group 42"/>
            <p:cNvGrpSpPr/>
            <p:nvPr/>
          </p:nvGrpSpPr>
          <p:grpSpPr bwMode="auto">
            <a:xfrm>
              <a:off x="4357896" y="3921830"/>
              <a:ext cx="3384552" cy="781231"/>
              <a:chOff x="1483" y="1573"/>
              <a:chExt cx="2132" cy="492"/>
            </a:xfrm>
          </p:grpSpPr>
          <p:sp>
            <p:nvSpPr>
              <p:cNvPr id="22" name="Rectangle 24"/>
              <p:cNvSpPr>
                <a:spLocks noChangeArrowheads="1"/>
              </p:cNvSpPr>
              <p:nvPr/>
            </p:nvSpPr>
            <p:spPr bwMode="auto">
              <a:xfrm>
                <a:off x="1519" y="1735"/>
                <a:ext cx="209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indent="914400" eaLnBrk="1" hangingPunct="1"/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charset="0"/>
                    <a:ea typeface="Times New Roman" panose="02020603050405020304" charset="0"/>
                    <a:cs typeface="Times New Roman" panose="02020603050405020304" charset="0"/>
                  </a:rPr>
                  <a:t>CHCl</a:t>
                </a:r>
                <a:r>
                  <a:rPr lang="en-US" altLang="zh-CN" sz="2800" b="1" baseline="-30000" dirty="0">
                    <a:solidFill>
                      <a:srgbClr val="000000"/>
                    </a:solidFill>
                    <a:latin typeface="Times New Roman" panose="02020603050405020304" charset="0"/>
                    <a:ea typeface="Times New Roman" panose="02020603050405020304" charset="0"/>
                    <a:cs typeface="Times New Roman" panose="02020603050405020304" charset="0"/>
                  </a:rPr>
                  <a:t>3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charset="0"/>
                    <a:ea typeface="Times New Roman" panose="02020603050405020304" charset="0"/>
                    <a:cs typeface="Times New Roman" panose="02020603050405020304" charset="0"/>
                  </a:rPr>
                  <a:t>  +  </a:t>
                </a:r>
                <a:r>
                  <a:rPr lang="en-US" altLang="zh-CN" sz="2800" b="1" dirty="0" err="1">
                    <a:solidFill>
                      <a:srgbClr val="000000"/>
                    </a:solidFill>
                    <a:latin typeface="Times New Roman" panose="02020603050405020304" charset="0"/>
                    <a:ea typeface="Times New Roman" panose="02020603050405020304" charset="0"/>
                    <a:cs typeface="Times New Roman" panose="02020603050405020304" charset="0"/>
                  </a:rPr>
                  <a:t>HCl</a:t>
                </a:r>
                <a:endParaRPr lang="en-US" altLang="zh-CN" sz="2800" b="1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1520" y="1868"/>
                <a:ext cx="590" cy="45"/>
              </a:xfrm>
              <a:prstGeom prst="rightArrow">
                <a:avLst>
                  <a:gd name="adj1" fmla="val 50000"/>
                  <a:gd name="adj2" fmla="val 3277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zh-CN" altLang="en-US" sz="32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4" name="Text Box 35"/>
              <p:cNvSpPr txBox="1">
                <a:spLocks noChangeArrowheads="1"/>
              </p:cNvSpPr>
              <p:nvPr/>
            </p:nvSpPr>
            <p:spPr bwMode="auto">
              <a:xfrm>
                <a:off x="1483" y="1573"/>
                <a:ext cx="59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 dirty="0">
                    <a:solidFill>
                      <a:srgbClr val="FF0000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光照</a:t>
                </a:r>
                <a:endParaRPr lang="zh-CN" altLang="en-US" b="1" dirty="0">
                  <a:solidFill>
                    <a:srgbClr val="FF0000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2197832" y="4127978"/>
              <a:ext cx="23358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800" b="1" baseline="-30000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Cl</a:t>
              </a:r>
              <a:r>
                <a:rPr lang="en-US" altLang="zh-CN" sz="2800" b="1" baseline="-30000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 +  Cl</a:t>
              </a:r>
              <a:r>
                <a:rPr lang="en-US" altLang="zh-CN" sz="2800" b="1" baseline="-30000" dirty="0"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2 </a:t>
              </a:r>
              <a:endParaRPr lang="zh-CN" altLang="en-US" sz="2800" dirty="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81685" y="669290"/>
            <a:ext cx="1106805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生成的一氯甲烷在常温下是气体，可与氯气进一步反应，依次又生成了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二氯甲烷、三氯甲烷（氯仿）和四氯甲烷（四氯化碳）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04595" y="767177"/>
            <a:ext cx="36888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1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.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反应条件：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光照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04595" y="1431058"/>
            <a:ext cx="53367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2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.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反应物质：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纯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卤素单质。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04595" y="2884522"/>
            <a:ext cx="9382809" cy="252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4</a:t>
            </a:r>
            <a:r>
              <a:rPr lang="en-US" altLang="zh-CN" sz="32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. </a:t>
            </a:r>
            <a:r>
              <a:rPr lang="zh-CN" altLang="en-US" sz="32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反应产物：</a:t>
            </a:r>
            <a:endParaRPr lang="zh-CN" altLang="en-US" sz="3200" b="1" dirty="0"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(1)两种气体: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CH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3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Cl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、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HCl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        </a:t>
            </a:r>
            <a:endParaRPr lang="zh-CN" altLang="en-US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 (2)三种油状液体: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CH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Cl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CHCl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CCl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。</a:t>
            </a:r>
            <a:endParaRPr lang="zh-CN" altLang="en-US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 (3)甲烷的四种取代产物都难溶于水。 </a:t>
            </a:r>
            <a:endParaRPr lang="zh-CN" altLang="en-US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04595" y="2157790"/>
            <a:ext cx="5748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3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.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反应过程：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分步、同时进行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128662" y="-52833"/>
            <a:ext cx="5280613" cy="7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甲烷发生取代反应小结：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58495" y="5779135"/>
            <a:ext cx="10875645" cy="5219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练习：写出乙烷和氯气光照条件下反应生成一氯乙烷的化学方程式 </a:t>
            </a:r>
            <a:endParaRPr lang="zh-CN" altLang="en-US" b="1" dirty="0">
              <a:solidFill>
                <a:schemeClr val="tx1"/>
              </a:solidFill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7" grpId="0" bldLvl="0" autoUpdateAnimBg="0"/>
      <p:bldP spid="8" grpId="0" bldLvl="0" autoUpdateAnimBg="0"/>
      <p:bldP spid="10" grpId="0" bldLvl="0" autoUpdateAnimBg="0"/>
      <p:bldP spid="2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2222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二、烷烃的化学性质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8810" y="1200150"/>
            <a:ext cx="10914380" cy="19284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(3) </a:t>
            </a:r>
            <a:r>
              <a:rPr lang="zh-CN" altLang="en-US" sz="28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分解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：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烷烃在较高温度下会发生分解。这个性质常被应用于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石油化工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和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天然气化工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生产中，从烷烃可得到一系列重要的化工基本原料和燃料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zh-CN" sz="2800" kern="100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graphicFrame>
        <p:nvGraphicFramePr>
          <p:cNvPr id="9" name="对象 8"/>
          <p:cNvGraphicFramePr/>
          <p:nvPr/>
        </p:nvGraphicFramePr>
        <p:xfrm>
          <a:off x="935990" y="3484563"/>
          <a:ext cx="7912100" cy="210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" imgW="6440170" imgH="1710055" progId="Word.Document.12">
                  <p:embed/>
                </p:oleObj>
              </mc:Choice>
              <mc:Fallback>
                <p:oleObj name="" r:id="rId1" imgW="6440170" imgH="1710055" progId="Word.Document.12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35990" y="3484563"/>
                        <a:ext cx="7912100" cy="2103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0668" t="6548" r="4321" b="6474"/>
          <a:stretch>
            <a:fillRect/>
          </a:stretch>
        </p:blipFill>
        <p:spPr>
          <a:xfrm>
            <a:off x="7158355" y="3094355"/>
            <a:ext cx="4580890" cy="2529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0" y="708428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小结：</a:t>
            </a:r>
            <a:endParaRPr lang="zh-CN" altLang="en-US" sz="3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8748" y="1915179"/>
            <a:ext cx="512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一、烷烃的物理性质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8665" y="3094990"/>
            <a:ext cx="92163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二、烷烃的化学性质（常温下，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稳定）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41345"/>
          <p:cNvSpPr>
            <a:spLocks noChangeArrowheads="1"/>
          </p:cNvSpPr>
          <p:nvPr/>
        </p:nvSpPr>
        <p:spPr bwMode="auto">
          <a:xfrm>
            <a:off x="945873" y="5789919"/>
            <a:ext cx="6629400" cy="71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（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1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）氧化反应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（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2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）取代反应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（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3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）分解反应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97510" y="819150"/>
            <a:ext cx="774954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烷烃是一类最基本的有机物，从结构上可以看作其他各类有机物的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母体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。烷烃的性质在一定程度上体现了有机物的通性：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、与无机物相比，大多数有机物的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熔点比较低，且难溶于水，易溶于汽油、乙醇、苯等有机溶剂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、大多数有机物容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易燃烧，受热会发生分解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、有机物的化学反应比较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复杂，常伴有副反应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发生，很多反应需要在加热、光照或使用催化剂的条件下进行。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有机物除了有以上通性，依据其组成和结构的不同，还具有很多特性，我们在以后的学习中会逐步接触。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5082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【知识拓展】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18780" y="2907030"/>
            <a:ext cx="4130675" cy="2371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74900" y="211455"/>
            <a:ext cx="1106805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有机物有哪些共同的性质？（通性）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4195" y="1474470"/>
            <a:ext cx="2907030" cy="546735"/>
          </a:xfrm>
          <a:prstGeom prst="rect">
            <a:avLst/>
          </a:prstGeom>
          <a:noFill/>
          <a:ln w="28575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898404" y="796160"/>
            <a:ext cx="8393921" cy="86607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学习方法提升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56523" y="1870515"/>
            <a:ext cx="2061556" cy="964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烷烃代表物</a:t>
            </a:r>
            <a:endParaRPr lang="en-US" altLang="zh-CN" sz="2800" i="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甲烷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17805" y="1886939"/>
            <a:ext cx="2362098" cy="964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有机物化合物母体 烷烃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83710" y="2054719"/>
            <a:ext cx="2034689" cy="5334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有机化合物</a:t>
            </a:r>
            <a:endParaRPr lang="zh-CN" altLang="en-US" sz="2800" i="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箭头: 右 7"/>
          <p:cNvSpPr/>
          <p:nvPr/>
        </p:nvSpPr>
        <p:spPr>
          <a:xfrm>
            <a:off x="3969317" y="2218919"/>
            <a:ext cx="609600" cy="343593"/>
          </a:xfrm>
          <a:prstGeom prst="rightArrow">
            <a:avLst>
              <a:gd name="adj1" fmla="val 33871"/>
              <a:gd name="adj2" fmla="val 5322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</p:txBody>
      </p:sp>
      <p:sp>
        <p:nvSpPr>
          <p:cNvPr id="9" name="箭头: 右 8"/>
          <p:cNvSpPr/>
          <p:nvPr/>
        </p:nvSpPr>
        <p:spPr>
          <a:xfrm>
            <a:off x="7240570" y="2218919"/>
            <a:ext cx="609600" cy="343593"/>
          </a:xfrm>
          <a:prstGeom prst="rightArrow">
            <a:avLst>
              <a:gd name="adj1" fmla="val 33871"/>
              <a:gd name="adj2" fmla="val 5322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79986" y="3345751"/>
            <a:ext cx="1014631" cy="5334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结构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31648" y="3345751"/>
            <a:ext cx="1014631" cy="5334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结构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93740" y="3345751"/>
            <a:ext cx="1014631" cy="5334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结构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  <p:cxnSp>
        <p:nvCxnSpPr>
          <p:cNvPr id="14" name="直接连接符 13"/>
          <p:cNvCxnSpPr>
            <a:stCxn id="5" idx="2"/>
            <a:endCxn id="10" idx="0"/>
          </p:cNvCxnSpPr>
          <p:nvPr/>
        </p:nvCxnSpPr>
        <p:spPr>
          <a:xfrm>
            <a:off x="2687301" y="2834882"/>
            <a:ext cx="1" cy="510869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938962" y="2834882"/>
            <a:ext cx="1" cy="510869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001056" y="2602705"/>
            <a:ext cx="0" cy="743046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8" name="文本框 17"/>
          <p:cNvSpPr txBox="1"/>
          <p:nvPr/>
        </p:nvSpPr>
        <p:spPr>
          <a:xfrm>
            <a:off x="2179985" y="4517845"/>
            <a:ext cx="1014631" cy="5334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性质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31646" y="4517844"/>
            <a:ext cx="1014631" cy="5334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性质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93740" y="4517845"/>
            <a:ext cx="1014631" cy="5334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性质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  <p:sp>
        <p:nvSpPr>
          <p:cNvPr id="22" name="箭头: 右 21"/>
          <p:cNvSpPr/>
          <p:nvPr/>
        </p:nvSpPr>
        <p:spPr>
          <a:xfrm rot="5400000">
            <a:off x="2382499" y="4035663"/>
            <a:ext cx="609600" cy="343593"/>
          </a:xfrm>
          <a:prstGeom prst="rightArrow">
            <a:avLst>
              <a:gd name="adj1" fmla="val 33871"/>
              <a:gd name="adj2" fmla="val 5322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</p:txBody>
      </p:sp>
      <p:sp>
        <p:nvSpPr>
          <p:cNvPr id="23" name="箭头: 右 22"/>
          <p:cNvSpPr/>
          <p:nvPr/>
        </p:nvSpPr>
        <p:spPr>
          <a:xfrm rot="5400000">
            <a:off x="5619404" y="4017776"/>
            <a:ext cx="609600" cy="343593"/>
          </a:xfrm>
          <a:prstGeom prst="rightArrow">
            <a:avLst>
              <a:gd name="adj1" fmla="val 33871"/>
              <a:gd name="adj2" fmla="val 5322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</p:txBody>
      </p:sp>
      <p:sp>
        <p:nvSpPr>
          <p:cNvPr id="24" name="箭头: 右 23"/>
          <p:cNvSpPr/>
          <p:nvPr/>
        </p:nvSpPr>
        <p:spPr>
          <a:xfrm rot="5400000">
            <a:off x="8714027" y="4041248"/>
            <a:ext cx="609600" cy="343593"/>
          </a:xfrm>
          <a:prstGeom prst="rightArrow">
            <a:avLst>
              <a:gd name="adj1" fmla="val 33871"/>
              <a:gd name="adj2" fmla="val 5322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8" grpId="0" bldLvl="0" animBg="1"/>
      <p:bldP spid="19" grpId="0" bldLvl="0" animBg="1"/>
      <p:bldP spid="20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4"/>
          <p:cNvSpPr txBox="1"/>
          <p:nvPr/>
        </p:nvSpPr>
        <p:spPr>
          <a:xfrm>
            <a:off x="381000" y="812165"/>
            <a:ext cx="8763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下列反应不属于取代反应的是（       ）</a:t>
            </a:r>
            <a:endParaRPr lang="zh-CN" altLang="en-US" sz="28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5603" name="Text Box 10"/>
          <p:cNvSpPr txBox="1"/>
          <p:nvPr/>
        </p:nvSpPr>
        <p:spPr>
          <a:xfrm>
            <a:off x="1104900" y="2946400"/>
            <a:ext cx="5017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  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 HI  +  Cl</a:t>
            </a:r>
            <a:r>
              <a:rPr lang="en-US" altLang="zh-CN" sz="2800" baseline="-25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 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=  I</a:t>
            </a:r>
            <a:r>
              <a:rPr lang="en-US" altLang="zh-CN" sz="2800" baseline="-25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+  2HCl  </a:t>
            </a:r>
            <a:endParaRPr lang="en-US" altLang="zh-CN" sz="28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grpSp>
        <p:nvGrpSpPr>
          <p:cNvPr id="25604" name="Group 13"/>
          <p:cNvGrpSpPr/>
          <p:nvPr/>
        </p:nvGrpSpPr>
        <p:grpSpPr>
          <a:xfrm>
            <a:off x="1104900" y="1878965"/>
            <a:ext cx="4533900" cy="649288"/>
            <a:chOff x="240" y="1072"/>
            <a:chExt cx="2856" cy="409"/>
          </a:xfrm>
        </p:grpSpPr>
        <p:sp>
          <p:nvSpPr>
            <p:cNvPr id="25614" name="Text Box 9"/>
            <p:cNvSpPr txBox="1"/>
            <p:nvPr/>
          </p:nvSpPr>
          <p:spPr>
            <a:xfrm>
              <a:off x="240" y="1152"/>
              <a:ext cx="285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A</a:t>
              </a:r>
              <a:r>
                <a:rPr lang="zh-CN" altLang="en-US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、   </a:t>
              </a: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CH</a:t>
              </a:r>
              <a:r>
                <a:rPr lang="en-US" altLang="zh-CN" sz="28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4</a:t>
              </a: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                C  + 2 H</a:t>
              </a:r>
              <a:r>
                <a:rPr lang="en-US" altLang="zh-CN" sz="28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 </a:t>
              </a:r>
              <a:endPara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25615" name="Line 11"/>
            <p:cNvSpPr/>
            <p:nvPr/>
          </p:nvSpPr>
          <p:spPr>
            <a:xfrm flipV="1">
              <a:off x="1389" y="1337"/>
              <a:ext cx="67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5616" name="Text Box 12"/>
            <p:cNvSpPr txBox="1"/>
            <p:nvPr/>
          </p:nvSpPr>
          <p:spPr>
            <a:xfrm>
              <a:off x="1437" y="1072"/>
              <a:ext cx="624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latin typeface="Times New Roman" panose="02020603050405020304" charset="0"/>
                  <a:ea typeface="微软雅黑" panose="020B0503020204020204" charset="-122"/>
                </a:rPr>
                <a:t>高温</a:t>
              </a:r>
              <a:endParaRPr lang="zh-CN" altLang="en-US" sz="2000" dirty="0">
                <a:latin typeface="Times New Roman" panose="02020603050405020304" charset="0"/>
                <a:ea typeface="微软雅黑" panose="020B0503020204020204" charset="-122"/>
              </a:endParaRPr>
            </a:p>
          </p:txBody>
        </p:sp>
      </p:grpSp>
      <p:grpSp>
        <p:nvGrpSpPr>
          <p:cNvPr id="25605" name="Group 17"/>
          <p:cNvGrpSpPr/>
          <p:nvPr/>
        </p:nvGrpSpPr>
        <p:grpSpPr>
          <a:xfrm>
            <a:off x="1090295" y="3834448"/>
            <a:ext cx="6667500" cy="733426"/>
            <a:chOff x="192" y="2459"/>
            <a:chExt cx="4200" cy="462"/>
          </a:xfrm>
        </p:grpSpPr>
        <p:sp>
          <p:nvSpPr>
            <p:cNvPr id="25611" name="Rectangle 5"/>
            <p:cNvSpPr/>
            <p:nvPr/>
          </p:nvSpPr>
          <p:spPr>
            <a:xfrm>
              <a:off x="192" y="2592"/>
              <a:ext cx="420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</a:t>
              </a:r>
              <a:r>
                <a:rPr lang="zh-CN" altLang="en-US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、  </a:t>
              </a: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</a:t>
              </a:r>
              <a:r>
                <a:rPr lang="en-US" altLang="zh-CN" sz="28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6</a:t>
              </a: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8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5</a:t>
              </a: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-H + Br</a:t>
              </a:r>
              <a:r>
                <a:rPr lang="en-US" altLang="zh-CN" sz="28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  </a:t>
              </a: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              C</a:t>
              </a:r>
              <a:r>
                <a:rPr lang="en-US" altLang="zh-CN" sz="28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6</a:t>
              </a: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8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5</a:t>
              </a: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-Br + HBr</a:t>
              </a:r>
              <a:endPara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25612" name="Line 14"/>
            <p:cNvSpPr/>
            <p:nvPr/>
          </p:nvSpPr>
          <p:spPr>
            <a:xfrm>
              <a:off x="2013" y="2788"/>
              <a:ext cx="76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5613" name="Text Box 16"/>
            <p:cNvSpPr txBox="1"/>
            <p:nvPr/>
          </p:nvSpPr>
          <p:spPr>
            <a:xfrm>
              <a:off x="2185" y="2459"/>
              <a:ext cx="42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Fe</a:t>
              </a:r>
              <a:endPara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grpSp>
        <p:nvGrpSpPr>
          <p:cNvPr id="25606" name="Group 19"/>
          <p:cNvGrpSpPr/>
          <p:nvPr/>
        </p:nvGrpSpPr>
        <p:grpSpPr>
          <a:xfrm>
            <a:off x="1096328" y="5053965"/>
            <a:ext cx="7392987" cy="649288"/>
            <a:chOff x="227" y="3280"/>
            <a:chExt cx="4657" cy="409"/>
          </a:xfrm>
        </p:grpSpPr>
        <p:sp>
          <p:nvSpPr>
            <p:cNvPr id="25608" name="Rectangle 7"/>
            <p:cNvSpPr/>
            <p:nvPr/>
          </p:nvSpPr>
          <p:spPr>
            <a:xfrm>
              <a:off x="227" y="3360"/>
              <a:ext cx="465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D</a:t>
              </a:r>
              <a:r>
                <a:rPr lang="zh-CN" altLang="en-US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、  </a:t>
              </a: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</a:t>
              </a:r>
              <a:r>
                <a:rPr lang="en-US" altLang="zh-CN" sz="28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6</a:t>
              </a: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8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5</a:t>
              </a: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-H + C</a:t>
              </a:r>
              <a:r>
                <a:rPr lang="en-US" altLang="zh-CN" sz="28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8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5</a:t>
              </a: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Cl                C</a:t>
              </a:r>
              <a:r>
                <a:rPr lang="en-US" altLang="zh-CN" sz="28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6</a:t>
              </a: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8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5</a:t>
              </a: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-C</a:t>
              </a:r>
              <a:r>
                <a:rPr lang="en-US" altLang="zh-CN" sz="28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8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5</a:t>
              </a:r>
              <a:r>
                <a:rPr lang="en-US" altLang="zh-CN" sz="28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+HCl</a:t>
              </a:r>
              <a:endPara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25609" name="Line 15"/>
            <p:cNvSpPr/>
            <p:nvPr/>
          </p:nvSpPr>
          <p:spPr>
            <a:xfrm>
              <a:off x="2409" y="3531"/>
              <a:ext cx="81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5610" name="Text Box 18"/>
            <p:cNvSpPr txBox="1"/>
            <p:nvPr/>
          </p:nvSpPr>
          <p:spPr>
            <a:xfrm>
              <a:off x="2409" y="3280"/>
              <a:ext cx="804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latin typeface="Times New Roman" panose="02020603050405020304" charset="0"/>
                  <a:ea typeface="微软雅黑" panose="020B0503020204020204" charset="-122"/>
                </a:rPr>
                <a:t>一定条件</a:t>
              </a:r>
              <a:endParaRPr lang="zh-CN" altLang="en-US" sz="2000" dirty="0">
                <a:latin typeface="Times New Roman" panose="02020603050405020304" charset="0"/>
                <a:ea typeface="微软雅黑" panose="020B0503020204020204" charset="-122"/>
              </a:endParaRPr>
            </a:p>
          </p:txBody>
        </p:sp>
      </p:grpSp>
      <p:sp>
        <p:nvSpPr>
          <p:cNvPr id="95252" name="Text Box 20"/>
          <p:cNvSpPr txBox="1"/>
          <p:nvPr/>
        </p:nvSpPr>
        <p:spPr>
          <a:xfrm>
            <a:off x="5867400" y="812165"/>
            <a:ext cx="914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 B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-2222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【课堂练习】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2222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【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学习目标与核心素养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】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875" y="1329690"/>
            <a:ext cx="11398250" cy="4588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4"/>
          <p:cNvSpPr txBox="1"/>
          <p:nvPr/>
        </p:nvSpPr>
        <p:spPr>
          <a:xfrm>
            <a:off x="438150" y="855345"/>
            <a:ext cx="11315700" cy="22879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80000"/>
              </a:lnSpc>
            </a:pP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在标准状况下将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11.2L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甲烷和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22.4L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的氧气混和后点燃，恢复到原来的状态，气体的体积是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      )</a:t>
            </a:r>
            <a:endParaRPr lang="zh-CN" altLang="en-US" sz="28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．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11.2L      	   B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．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22.4L       C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．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33.6L       	   D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．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44.8L </a:t>
            </a:r>
            <a:endParaRPr lang="en-US" altLang="zh-CN" sz="2800" baseline="-250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3848100" y="1847850"/>
            <a:ext cx="762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-2222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【课堂练习】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6626" name="Text Box 3"/>
          <p:cNvSpPr txBox="1"/>
          <p:nvPr/>
        </p:nvSpPr>
        <p:spPr>
          <a:xfrm>
            <a:off x="438150" y="3833495"/>
            <a:ext cx="10880090" cy="2416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80000"/>
              </a:lnSpc>
            </a:pP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将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1molCH</a:t>
            </a:r>
            <a:r>
              <a:rPr lang="en-US" altLang="zh-CN" sz="2800" baseline="-25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与氯气发生取代反应，待反应完全后，测定四种有机物的物质的量相等，则产生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HCl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的物质的量是  （        ）</a:t>
            </a:r>
            <a:endParaRPr lang="zh-CN" altLang="en-US" sz="28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80000"/>
              </a:lnSpc>
            </a:pP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．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0.5mol               B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．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 mol              C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．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2.5 mol        	D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．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4mol</a:t>
            </a:r>
            <a:endParaRPr lang="en-US" altLang="zh-CN" sz="28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96260" name="Rectangle 4"/>
          <p:cNvSpPr/>
          <p:nvPr/>
        </p:nvSpPr>
        <p:spPr>
          <a:xfrm flipH="1">
            <a:off x="8113395" y="4777740"/>
            <a:ext cx="6007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en-US" altLang="zh-CN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62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5"/>
          <p:cNvSpPr txBox="1"/>
          <p:nvPr/>
        </p:nvSpPr>
        <p:spPr>
          <a:xfrm>
            <a:off x="485775" y="719455"/>
            <a:ext cx="1127379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、如图所示，某气体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X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可能由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</a:t>
            </a:r>
            <a:r>
              <a:rPr lang="en-US" altLang="zh-CN" sz="2800" baseline="-25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CO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CH</a:t>
            </a:r>
            <a:r>
              <a:rPr lang="en-US" altLang="zh-CN" sz="2800" baseline="-25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中的一种或几种组成，将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X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气体燃烧把燃烧后生成的气体通过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两个洗气瓶。试回答下列问题。</a:t>
            </a:r>
            <a:endParaRPr lang="zh-CN" altLang="en-US" sz="28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grpSp>
        <p:nvGrpSpPr>
          <p:cNvPr id="27651" name="Group 224"/>
          <p:cNvGrpSpPr/>
          <p:nvPr/>
        </p:nvGrpSpPr>
        <p:grpSpPr>
          <a:xfrm>
            <a:off x="8122920" y="1978660"/>
            <a:ext cx="4114800" cy="2060575"/>
            <a:chOff x="1392" y="1152"/>
            <a:chExt cx="2592" cy="1298"/>
          </a:xfrm>
        </p:grpSpPr>
        <p:grpSp>
          <p:nvGrpSpPr>
            <p:cNvPr id="27656" name="Group 215"/>
            <p:cNvGrpSpPr/>
            <p:nvPr/>
          </p:nvGrpSpPr>
          <p:grpSpPr>
            <a:xfrm>
              <a:off x="1824" y="1152"/>
              <a:ext cx="1920" cy="960"/>
              <a:chOff x="1008" y="1344"/>
              <a:chExt cx="1920" cy="1008"/>
            </a:xfrm>
          </p:grpSpPr>
          <p:grpSp>
            <p:nvGrpSpPr>
              <p:cNvPr id="27663" name="Group 12"/>
              <p:cNvGrpSpPr/>
              <p:nvPr/>
            </p:nvGrpSpPr>
            <p:grpSpPr>
              <a:xfrm>
                <a:off x="1008" y="1344"/>
                <a:ext cx="912" cy="1008"/>
                <a:chOff x="8130" y="5536"/>
                <a:chExt cx="863" cy="1255"/>
              </a:xfrm>
            </p:grpSpPr>
            <p:grpSp>
              <p:nvGrpSpPr>
                <p:cNvPr id="27769" name="Group 13"/>
                <p:cNvGrpSpPr/>
                <p:nvPr/>
              </p:nvGrpSpPr>
              <p:grpSpPr>
                <a:xfrm>
                  <a:off x="8130" y="5536"/>
                  <a:ext cx="863" cy="1255"/>
                  <a:chOff x="8130" y="5536"/>
                  <a:chExt cx="863" cy="1255"/>
                </a:xfrm>
              </p:grpSpPr>
              <p:grpSp>
                <p:nvGrpSpPr>
                  <p:cNvPr id="27775" name="Group 14"/>
                  <p:cNvGrpSpPr/>
                  <p:nvPr/>
                </p:nvGrpSpPr>
                <p:grpSpPr>
                  <a:xfrm>
                    <a:off x="8130" y="5536"/>
                    <a:ext cx="863" cy="1255"/>
                    <a:chOff x="3902" y="4259"/>
                    <a:chExt cx="1078" cy="1569"/>
                  </a:xfrm>
                </p:grpSpPr>
                <p:grpSp>
                  <p:nvGrpSpPr>
                    <p:cNvPr id="27821" name="Group 15"/>
                    <p:cNvGrpSpPr/>
                    <p:nvPr/>
                  </p:nvGrpSpPr>
                  <p:grpSpPr>
                    <a:xfrm>
                      <a:off x="4110" y="4617"/>
                      <a:ext cx="678" cy="1211"/>
                      <a:chOff x="1881" y="1988"/>
                      <a:chExt cx="678" cy="1211"/>
                    </a:xfrm>
                  </p:grpSpPr>
                  <p:grpSp>
                    <p:nvGrpSpPr>
                      <p:cNvPr id="27856" name="Group 16"/>
                      <p:cNvGrpSpPr/>
                      <p:nvPr/>
                    </p:nvGrpSpPr>
                    <p:grpSpPr>
                      <a:xfrm>
                        <a:off x="1881" y="1988"/>
                        <a:ext cx="678" cy="1211"/>
                        <a:chOff x="1881" y="1988"/>
                        <a:chExt cx="678" cy="1211"/>
                      </a:xfrm>
                    </p:grpSpPr>
                    <p:grpSp>
                      <p:nvGrpSpPr>
                        <p:cNvPr id="27858" name="Group 17"/>
                        <p:cNvGrpSpPr/>
                        <p:nvPr/>
                      </p:nvGrpSpPr>
                      <p:grpSpPr>
                        <a:xfrm>
                          <a:off x="2007" y="1988"/>
                          <a:ext cx="425" cy="226"/>
                          <a:chOff x="2007" y="1988"/>
                          <a:chExt cx="425" cy="226"/>
                        </a:xfrm>
                      </p:grpSpPr>
                      <p:sp>
                        <p:nvSpPr>
                          <p:cNvPr id="27864" name="AutoShape 18"/>
                          <p:cNvSpPr/>
                          <p:nvPr/>
                        </p:nvSpPr>
                        <p:spPr>
                          <a:xfrm>
                            <a:off x="2007" y="1988"/>
                            <a:ext cx="425" cy="28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 sz="2800" dirty="0">
                              <a:latin typeface="Times New Roman" panose="02020603050405020304" charset="0"/>
                              <a:ea typeface="微软雅黑" panose="020B0503020204020204" charset="-122"/>
                              <a:cs typeface="Times New Roman" panose="02020603050405020304" charset="0"/>
                            </a:endParaRPr>
                          </a:p>
                        </p:txBody>
                      </p:sp>
                      <p:sp>
                        <p:nvSpPr>
                          <p:cNvPr id="27865" name="AutoShape 19"/>
                          <p:cNvSpPr/>
                          <p:nvPr/>
                        </p:nvSpPr>
                        <p:spPr>
                          <a:xfrm>
                            <a:off x="2021" y="2016"/>
                            <a:ext cx="397" cy="198"/>
                          </a:xfrm>
                          <a:custGeom>
                            <a:avLst/>
                            <a:gdLst>
                              <a:gd name="txL" fmla="*/ 2394 w 21600"/>
                              <a:gd name="txT" fmla="*/ 2400 h 21600"/>
                              <a:gd name="txR" fmla="*/ 19206 w 21600"/>
                              <a:gd name="txB" fmla="*/ 19200 h 21600"/>
                            </a:gdLst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</a:cxnLst>
                            <a:rect l="txL" t="txT" r="txR" b="txB"/>
                            <a:pathLst>
                              <a:path w="21600" h="21600">
                                <a:moveTo>
                                  <a:pt x="0" y="0"/>
                                </a:moveTo>
                                <a:lnTo>
                                  <a:pt x="1143" y="21600"/>
                                </a:lnTo>
                                <a:lnTo>
                                  <a:pt x="20457" y="21600"/>
                                </a:lnTo>
                                <a:lnTo>
                                  <a:pt x="2160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 sz="2800" dirty="0">
                              <a:latin typeface="Times New Roman" panose="02020603050405020304" charset="0"/>
                              <a:ea typeface="微软雅黑" panose="020B0503020204020204" charset="-122"/>
                              <a:cs typeface="Times New Roman" panose="0202060305040502030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7859" name="AutoShape 20"/>
                        <p:cNvSpPr/>
                        <p:nvPr/>
                      </p:nvSpPr>
                      <p:spPr>
                        <a:xfrm>
                          <a:off x="1901" y="2292"/>
                          <a:ext cx="637" cy="907"/>
                        </a:xfrm>
                        <a:custGeom>
                          <a:avLst/>
                          <a:gdLst>
                            <a:gd name="txL" fmla="*/ 1899 w 21600"/>
                            <a:gd name="txT" fmla="*/ 1905 h 21600"/>
                            <a:gd name="txR" fmla="*/ 19701 w 21600"/>
                            <a:gd name="txB" fmla="*/ 19695 h 21600"/>
                          </a:gdLst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0"/>
                            </a:cxn>
                            <a:cxn ang="0">
                              <a:pos x="0" y="0"/>
                            </a:cxn>
                            <a:cxn ang="0">
                              <a:pos x="0" y="0"/>
                            </a:cxn>
                          </a:cxnLst>
                          <a:rect l="txL" t="txT" r="txR" b="txB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229" y="21600"/>
                              </a:lnTo>
                              <a:lnTo>
                                <a:pt x="21371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860" name="Rectangle 21"/>
                        <p:cNvSpPr/>
                        <p:nvPr/>
                      </p:nvSpPr>
                      <p:spPr>
                        <a:xfrm>
                          <a:off x="1881" y="2259"/>
                          <a:ext cx="678" cy="14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861" name="Rectangle 22"/>
                        <p:cNvSpPr/>
                        <p:nvPr/>
                      </p:nvSpPr>
                      <p:spPr>
                        <a:xfrm>
                          <a:off x="2011" y="2169"/>
                          <a:ext cx="417" cy="13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862" name="Freeform 23"/>
                        <p:cNvSpPr/>
                        <p:nvPr/>
                      </p:nvSpPr>
                      <p:spPr>
                        <a:xfrm>
                          <a:off x="1897" y="2136"/>
                          <a:ext cx="145" cy="273"/>
                        </a:xfrm>
                        <a:custGeom>
                          <a:avLst/>
                          <a:gdLst>
                            <a:gd name="txL" fmla="*/ 0 w 145"/>
                            <a:gd name="txT" fmla="*/ 0 h 273"/>
                            <a:gd name="txR" fmla="*/ 145 w 145"/>
                            <a:gd name="txB" fmla="*/ 273 h 273"/>
                          </a:gdLst>
                          <a:ahLst/>
                          <a:cxnLst>
                            <a:cxn ang="0">
                              <a:pos x="137" y="0"/>
                            </a:cxn>
                            <a:cxn ang="0">
                              <a:pos x="140" y="69"/>
                            </a:cxn>
                            <a:cxn ang="0">
                              <a:pos x="107" y="87"/>
                            </a:cxn>
                            <a:cxn ang="0">
                              <a:pos x="65" y="96"/>
                            </a:cxn>
                            <a:cxn ang="0">
                              <a:pos x="32" y="114"/>
                            </a:cxn>
                            <a:cxn ang="0">
                              <a:pos x="5" y="144"/>
                            </a:cxn>
                            <a:cxn ang="0">
                              <a:pos x="2" y="207"/>
                            </a:cxn>
                            <a:cxn ang="0">
                              <a:pos x="5" y="273"/>
                            </a:cxn>
                          </a:cxnLst>
                          <a:rect l="txL" t="txT" r="txR" b="txB"/>
                          <a:pathLst>
                            <a:path w="145" h="273">
                              <a:moveTo>
                                <a:pt x="137" y="0"/>
                              </a:moveTo>
                              <a:cubicBezTo>
                                <a:pt x="137" y="11"/>
                                <a:pt x="145" y="55"/>
                                <a:pt x="140" y="69"/>
                              </a:cubicBezTo>
                              <a:cubicBezTo>
                                <a:pt x="135" y="83"/>
                                <a:pt x="119" y="83"/>
                                <a:pt x="107" y="87"/>
                              </a:cubicBezTo>
                              <a:cubicBezTo>
                                <a:pt x="95" y="91"/>
                                <a:pt x="77" y="92"/>
                                <a:pt x="65" y="96"/>
                              </a:cubicBezTo>
                              <a:cubicBezTo>
                                <a:pt x="53" y="100"/>
                                <a:pt x="42" y="106"/>
                                <a:pt x="32" y="114"/>
                              </a:cubicBezTo>
                              <a:cubicBezTo>
                                <a:pt x="22" y="122"/>
                                <a:pt x="10" y="129"/>
                                <a:pt x="5" y="144"/>
                              </a:cubicBezTo>
                              <a:cubicBezTo>
                                <a:pt x="0" y="159"/>
                                <a:pt x="2" y="186"/>
                                <a:pt x="2" y="207"/>
                              </a:cubicBezTo>
                              <a:cubicBezTo>
                                <a:pt x="2" y="228"/>
                                <a:pt x="5" y="259"/>
                                <a:pt x="5" y="273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863" name="Freeform 24"/>
                        <p:cNvSpPr/>
                        <p:nvPr/>
                      </p:nvSpPr>
                      <p:spPr>
                        <a:xfrm flipH="1">
                          <a:off x="2398" y="2136"/>
                          <a:ext cx="145" cy="273"/>
                        </a:xfrm>
                        <a:custGeom>
                          <a:avLst/>
                          <a:gdLst>
                            <a:gd name="txL" fmla="*/ 0 w 145"/>
                            <a:gd name="txT" fmla="*/ 0 h 273"/>
                            <a:gd name="txR" fmla="*/ 145 w 145"/>
                            <a:gd name="txB" fmla="*/ 273 h 273"/>
                          </a:gdLst>
                          <a:ahLst/>
                          <a:cxnLst>
                            <a:cxn ang="0">
                              <a:pos x="137" y="0"/>
                            </a:cxn>
                            <a:cxn ang="0">
                              <a:pos x="140" y="69"/>
                            </a:cxn>
                            <a:cxn ang="0">
                              <a:pos x="107" y="87"/>
                            </a:cxn>
                            <a:cxn ang="0">
                              <a:pos x="65" y="96"/>
                            </a:cxn>
                            <a:cxn ang="0">
                              <a:pos x="32" y="114"/>
                            </a:cxn>
                            <a:cxn ang="0">
                              <a:pos x="5" y="144"/>
                            </a:cxn>
                            <a:cxn ang="0">
                              <a:pos x="2" y="207"/>
                            </a:cxn>
                            <a:cxn ang="0">
                              <a:pos x="5" y="273"/>
                            </a:cxn>
                          </a:cxnLst>
                          <a:rect l="txL" t="txT" r="txR" b="txB"/>
                          <a:pathLst>
                            <a:path w="145" h="273">
                              <a:moveTo>
                                <a:pt x="137" y="0"/>
                              </a:moveTo>
                              <a:cubicBezTo>
                                <a:pt x="137" y="11"/>
                                <a:pt x="145" y="55"/>
                                <a:pt x="140" y="69"/>
                              </a:cubicBezTo>
                              <a:cubicBezTo>
                                <a:pt x="135" y="83"/>
                                <a:pt x="119" y="83"/>
                                <a:pt x="107" y="87"/>
                              </a:cubicBezTo>
                              <a:cubicBezTo>
                                <a:pt x="95" y="91"/>
                                <a:pt x="77" y="92"/>
                                <a:pt x="65" y="96"/>
                              </a:cubicBezTo>
                              <a:cubicBezTo>
                                <a:pt x="53" y="100"/>
                                <a:pt x="42" y="106"/>
                                <a:pt x="32" y="114"/>
                              </a:cubicBezTo>
                              <a:cubicBezTo>
                                <a:pt x="22" y="122"/>
                                <a:pt x="10" y="129"/>
                                <a:pt x="5" y="144"/>
                              </a:cubicBezTo>
                              <a:cubicBezTo>
                                <a:pt x="0" y="159"/>
                                <a:pt x="2" y="186"/>
                                <a:pt x="2" y="207"/>
                              </a:cubicBezTo>
                              <a:cubicBezTo>
                                <a:pt x="2" y="228"/>
                                <a:pt x="5" y="259"/>
                                <a:pt x="5" y="273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</p:grpSp>
                  <p:sp>
                    <p:nvSpPr>
                      <p:cNvPr id="27857" name="Line 25"/>
                      <p:cNvSpPr/>
                      <p:nvPr/>
                    </p:nvSpPr>
                    <p:spPr>
                      <a:xfrm>
                        <a:off x="1941" y="3174"/>
                        <a:ext cx="549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27822" name="Group 26"/>
                    <p:cNvGrpSpPr/>
                    <p:nvPr/>
                  </p:nvGrpSpPr>
                  <p:grpSpPr>
                    <a:xfrm>
                      <a:off x="3902" y="4259"/>
                      <a:ext cx="1078" cy="1457"/>
                      <a:chOff x="3902" y="4259"/>
                      <a:chExt cx="1078" cy="1457"/>
                    </a:xfrm>
                  </p:grpSpPr>
                  <p:grpSp>
                    <p:nvGrpSpPr>
                      <p:cNvPr id="27823" name="Group 27"/>
                      <p:cNvGrpSpPr/>
                      <p:nvPr/>
                    </p:nvGrpSpPr>
                    <p:grpSpPr>
                      <a:xfrm>
                        <a:off x="3902" y="4259"/>
                        <a:ext cx="515" cy="1457"/>
                        <a:chOff x="3902" y="4259"/>
                        <a:chExt cx="515" cy="1457"/>
                      </a:xfrm>
                    </p:grpSpPr>
                    <p:sp>
                      <p:nvSpPr>
                        <p:cNvPr id="27851" name="Rectangle 28"/>
                        <p:cNvSpPr/>
                        <p:nvPr/>
                      </p:nvSpPr>
                      <p:spPr>
                        <a:xfrm flipH="1">
                          <a:off x="3902" y="4285"/>
                          <a:ext cx="397" cy="5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852" name="Rectangle 29"/>
                        <p:cNvSpPr/>
                        <p:nvPr/>
                      </p:nvSpPr>
                      <p:spPr>
                        <a:xfrm flipH="1">
                          <a:off x="4342" y="4412"/>
                          <a:ext cx="57" cy="130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853" name="Rectangle 30"/>
                        <p:cNvSpPr/>
                        <p:nvPr/>
                      </p:nvSpPr>
                      <p:spPr>
                        <a:xfrm flipH="1">
                          <a:off x="4286" y="4259"/>
                          <a:ext cx="131" cy="17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854" name="Freeform 31"/>
                        <p:cNvSpPr/>
                        <p:nvPr/>
                      </p:nvSpPr>
                      <p:spPr>
                        <a:xfrm flipH="1">
                          <a:off x="4261" y="4286"/>
                          <a:ext cx="139" cy="189"/>
                        </a:xfrm>
                        <a:custGeom>
                          <a:avLst/>
                          <a:gdLst>
                            <a:gd name="txL" fmla="*/ 0 w 139"/>
                            <a:gd name="txT" fmla="*/ 0 h 189"/>
                            <a:gd name="txR" fmla="*/ 139 w 139"/>
                            <a:gd name="txB" fmla="*/ 189 h 189"/>
                          </a:gdLst>
                          <a:ahLst/>
                          <a:cxnLst>
                            <a:cxn ang="0">
                              <a:pos x="139" y="0"/>
                            </a:cxn>
                            <a:cxn ang="0">
                              <a:pos x="73" y="6"/>
                            </a:cxn>
                            <a:cxn ang="0">
                              <a:pos x="28" y="36"/>
                            </a:cxn>
                            <a:cxn ang="0">
                              <a:pos x="4" y="93"/>
                            </a:cxn>
                            <a:cxn ang="0">
                              <a:pos x="1" y="189"/>
                            </a:cxn>
                          </a:cxnLst>
                          <a:rect l="txL" t="txT" r="txR" b="txB"/>
                          <a:pathLst>
                            <a:path w="139" h="189">
                              <a:moveTo>
                                <a:pt x="139" y="0"/>
                              </a:moveTo>
                              <a:cubicBezTo>
                                <a:pt x="115" y="0"/>
                                <a:pt x="91" y="0"/>
                                <a:pt x="73" y="6"/>
                              </a:cubicBezTo>
                              <a:cubicBezTo>
                                <a:pt x="55" y="12"/>
                                <a:pt x="39" y="22"/>
                                <a:pt x="28" y="36"/>
                              </a:cubicBezTo>
                              <a:cubicBezTo>
                                <a:pt x="17" y="50"/>
                                <a:pt x="8" y="68"/>
                                <a:pt x="4" y="93"/>
                              </a:cubicBezTo>
                              <a:cubicBezTo>
                                <a:pt x="0" y="118"/>
                                <a:pt x="2" y="169"/>
                                <a:pt x="1" y="189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855" name="Freeform 32"/>
                        <p:cNvSpPr/>
                        <p:nvPr/>
                      </p:nvSpPr>
                      <p:spPr>
                        <a:xfrm flipH="1">
                          <a:off x="4282" y="4340"/>
                          <a:ext cx="61" cy="99"/>
                        </a:xfrm>
                        <a:custGeom>
                          <a:avLst/>
                          <a:gdLst>
                            <a:gd name="txL" fmla="*/ 0 w 61"/>
                            <a:gd name="txT" fmla="*/ 0 h 99"/>
                            <a:gd name="txR" fmla="*/ 61 w 61"/>
                            <a:gd name="txB" fmla="*/ 99 h 99"/>
                          </a:gdLst>
                          <a:ahLst/>
                          <a:cxnLst>
                            <a:cxn ang="0">
                              <a:pos x="61" y="0"/>
                            </a:cxn>
                            <a:cxn ang="0">
                              <a:pos x="10" y="24"/>
                            </a:cxn>
                            <a:cxn ang="0">
                              <a:pos x="1" y="99"/>
                            </a:cxn>
                          </a:cxnLst>
                          <a:rect l="txL" t="txT" r="txR" b="txB"/>
                          <a:pathLst>
                            <a:path w="61" h="99">
                              <a:moveTo>
                                <a:pt x="61" y="0"/>
                              </a:moveTo>
                              <a:cubicBezTo>
                                <a:pt x="52" y="4"/>
                                <a:pt x="20" y="8"/>
                                <a:pt x="10" y="24"/>
                              </a:cubicBezTo>
                              <a:cubicBezTo>
                                <a:pt x="0" y="40"/>
                                <a:pt x="3" y="83"/>
                                <a:pt x="1" y="99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</p:grpSp>
                  <p:grpSp>
                    <p:nvGrpSpPr>
                      <p:cNvPr id="27824" name="Group 33"/>
                      <p:cNvGrpSpPr/>
                      <p:nvPr/>
                    </p:nvGrpSpPr>
                    <p:grpSpPr>
                      <a:xfrm>
                        <a:off x="4465" y="4259"/>
                        <a:ext cx="515" cy="550"/>
                        <a:chOff x="9906" y="2052"/>
                        <a:chExt cx="515" cy="550"/>
                      </a:xfrm>
                    </p:grpSpPr>
                    <p:sp>
                      <p:nvSpPr>
                        <p:cNvPr id="27846" name="Rectangle 34"/>
                        <p:cNvSpPr/>
                        <p:nvPr/>
                      </p:nvSpPr>
                      <p:spPr>
                        <a:xfrm>
                          <a:off x="10024" y="2078"/>
                          <a:ext cx="397" cy="5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847" name="Rectangle 35"/>
                        <p:cNvSpPr/>
                        <p:nvPr/>
                      </p:nvSpPr>
                      <p:spPr>
                        <a:xfrm>
                          <a:off x="9924" y="2205"/>
                          <a:ext cx="57" cy="39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848" name="Rectangle 36"/>
                        <p:cNvSpPr/>
                        <p:nvPr/>
                      </p:nvSpPr>
                      <p:spPr>
                        <a:xfrm>
                          <a:off x="9906" y="2052"/>
                          <a:ext cx="131" cy="17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849" name="Freeform 37"/>
                        <p:cNvSpPr/>
                        <p:nvPr/>
                      </p:nvSpPr>
                      <p:spPr>
                        <a:xfrm>
                          <a:off x="9923" y="2079"/>
                          <a:ext cx="139" cy="189"/>
                        </a:xfrm>
                        <a:custGeom>
                          <a:avLst/>
                          <a:gdLst>
                            <a:gd name="txL" fmla="*/ 0 w 139"/>
                            <a:gd name="txT" fmla="*/ 0 h 189"/>
                            <a:gd name="txR" fmla="*/ 139 w 139"/>
                            <a:gd name="txB" fmla="*/ 189 h 189"/>
                          </a:gdLst>
                          <a:ahLst/>
                          <a:cxnLst>
                            <a:cxn ang="0">
                              <a:pos x="139" y="0"/>
                            </a:cxn>
                            <a:cxn ang="0">
                              <a:pos x="73" y="6"/>
                            </a:cxn>
                            <a:cxn ang="0">
                              <a:pos x="28" y="36"/>
                            </a:cxn>
                            <a:cxn ang="0">
                              <a:pos x="4" y="93"/>
                            </a:cxn>
                            <a:cxn ang="0">
                              <a:pos x="1" y="189"/>
                            </a:cxn>
                          </a:cxnLst>
                          <a:rect l="txL" t="txT" r="txR" b="txB"/>
                          <a:pathLst>
                            <a:path w="139" h="189">
                              <a:moveTo>
                                <a:pt x="139" y="0"/>
                              </a:moveTo>
                              <a:cubicBezTo>
                                <a:pt x="115" y="0"/>
                                <a:pt x="91" y="0"/>
                                <a:pt x="73" y="6"/>
                              </a:cubicBezTo>
                              <a:cubicBezTo>
                                <a:pt x="55" y="12"/>
                                <a:pt x="39" y="22"/>
                                <a:pt x="28" y="36"/>
                              </a:cubicBezTo>
                              <a:cubicBezTo>
                                <a:pt x="17" y="50"/>
                                <a:pt x="8" y="68"/>
                                <a:pt x="4" y="93"/>
                              </a:cubicBezTo>
                              <a:cubicBezTo>
                                <a:pt x="0" y="118"/>
                                <a:pt x="2" y="169"/>
                                <a:pt x="1" y="189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850" name="Freeform 38"/>
                        <p:cNvSpPr/>
                        <p:nvPr/>
                      </p:nvSpPr>
                      <p:spPr>
                        <a:xfrm>
                          <a:off x="9980" y="2133"/>
                          <a:ext cx="61" cy="99"/>
                        </a:xfrm>
                        <a:custGeom>
                          <a:avLst/>
                          <a:gdLst>
                            <a:gd name="txL" fmla="*/ 0 w 61"/>
                            <a:gd name="txT" fmla="*/ 0 h 99"/>
                            <a:gd name="txR" fmla="*/ 61 w 61"/>
                            <a:gd name="txB" fmla="*/ 99 h 99"/>
                          </a:gdLst>
                          <a:ahLst/>
                          <a:cxnLst>
                            <a:cxn ang="0">
                              <a:pos x="61" y="0"/>
                            </a:cxn>
                            <a:cxn ang="0">
                              <a:pos x="10" y="24"/>
                            </a:cxn>
                            <a:cxn ang="0">
                              <a:pos x="1" y="99"/>
                            </a:cxn>
                          </a:cxnLst>
                          <a:rect l="txL" t="txT" r="txR" b="txB"/>
                          <a:pathLst>
                            <a:path w="61" h="99">
                              <a:moveTo>
                                <a:pt x="61" y="0"/>
                              </a:moveTo>
                              <a:cubicBezTo>
                                <a:pt x="52" y="4"/>
                                <a:pt x="20" y="8"/>
                                <a:pt x="10" y="24"/>
                              </a:cubicBezTo>
                              <a:cubicBezTo>
                                <a:pt x="0" y="40"/>
                                <a:pt x="3" y="83"/>
                                <a:pt x="1" y="99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</p:grpSp>
                  <p:grpSp>
                    <p:nvGrpSpPr>
                      <p:cNvPr id="27825" name="Group 39"/>
                      <p:cNvGrpSpPr/>
                      <p:nvPr/>
                    </p:nvGrpSpPr>
                    <p:grpSpPr>
                      <a:xfrm>
                        <a:off x="4223" y="4488"/>
                        <a:ext cx="439" cy="251"/>
                        <a:chOff x="2017" y="1701"/>
                        <a:chExt cx="439" cy="251"/>
                      </a:xfrm>
                    </p:grpSpPr>
                    <p:grpSp>
                      <p:nvGrpSpPr>
                        <p:cNvPr id="27826" name="Group 40"/>
                        <p:cNvGrpSpPr/>
                        <p:nvPr/>
                      </p:nvGrpSpPr>
                      <p:grpSpPr>
                        <a:xfrm>
                          <a:off x="2017" y="1701"/>
                          <a:ext cx="439" cy="251"/>
                          <a:chOff x="2290" y="1689"/>
                          <a:chExt cx="439" cy="251"/>
                        </a:xfrm>
                      </p:grpSpPr>
                      <p:sp>
                        <p:nvSpPr>
                          <p:cNvPr id="27828" name="AutoShape 41"/>
                          <p:cNvSpPr/>
                          <p:nvPr/>
                        </p:nvSpPr>
                        <p:spPr>
                          <a:xfrm>
                            <a:off x="2316" y="1689"/>
                            <a:ext cx="402" cy="251"/>
                          </a:xfrm>
                          <a:custGeom>
                            <a:avLst/>
                            <a:gdLst>
                              <a:gd name="txL" fmla="*/ 2364 w 21600"/>
                              <a:gd name="txT" fmla="*/ 2410 h 21600"/>
                              <a:gd name="txR" fmla="*/ 19236 w 21600"/>
                              <a:gd name="txB" fmla="*/ 19190 h 21600"/>
                            </a:gdLst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</a:cxnLst>
                            <a:rect l="txL" t="txT" r="txR" b="txB"/>
                            <a:pathLst>
                              <a:path w="21600" h="21600">
                                <a:moveTo>
                                  <a:pt x="0" y="0"/>
                                </a:moveTo>
                                <a:lnTo>
                                  <a:pt x="1182" y="21600"/>
                                </a:lnTo>
                                <a:lnTo>
                                  <a:pt x="20418" y="21600"/>
                                </a:lnTo>
                                <a:lnTo>
                                  <a:pt x="2160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 sz="2800" dirty="0">
                              <a:latin typeface="Times New Roman" panose="02020603050405020304" charset="0"/>
                              <a:ea typeface="微软雅黑" panose="020B0503020204020204" charset="-122"/>
                              <a:cs typeface="Times New Roman" panose="02020603050405020304" charset="0"/>
                            </a:endParaRPr>
                          </a:p>
                        </p:txBody>
                      </p:sp>
                      <p:sp>
                        <p:nvSpPr>
                          <p:cNvPr id="27829" name="Line 42"/>
                          <p:cNvSpPr/>
                          <p:nvPr/>
                        </p:nvSpPr>
                        <p:spPr>
                          <a:xfrm rot="1800000">
                            <a:off x="2521" y="1743"/>
                            <a:ext cx="198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830" name="Line 43"/>
                          <p:cNvSpPr/>
                          <p:nvPr/>
                        </p:nvSpPr>
                        <p:spPr>
                          <a:xfrm rot="1800000">
                            <a:off x="2475" y="1751"/>
                            <a:ext cx="244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831" name="Line 44"/>
                          <p:cNvSpPr/>
                          <p:nvPr/>
                        </p:nvSpPr>
                        <p:spPr>
                          <a:xfrm rot="1800000" flipV="1">
                            <a:off x="2429" y="1765"/>
                            <a:ext cx="300" cy="1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832" name="Line 45"/>
                          <p:cNvSpPr/>
                          <p:nvPr/>
                        </p:nvSpPr>
                        <p:spPr>
                          <a:xfrm rot="1800000">
                            <a:off x="2380" y="1775"/>
                            <a:ext cx="340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833" name="Line 46"/>
                          <p:cNvSpPr/>
                          <p:nvPr/>
                        </p:nvSpPr>
                        <p:spPr>
                          <a:xfrm rot="1800000">
                            <a:off x="2298" y="1853"/>
                            <a:ext cx="340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834" name="Line 47"/>
                          <p:cNvSpPr/>
                          <p:nvPr/>
                        </p:nvSpPr>
                        <p:spPr>
                          <a:xfrm rot="1800000">
                            <a:off x="2305" y="1863"/>
                            <a:ext cx="283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835" name="Line 48"/>
                          <p:cNvSpPr/>
                          <p:nvPr/>
                        </p:nvSpPr>
                        <p:spPr>
                          <a:xfrm rot="1800000">
                            <a:off x="2314" y="1880"/>
                            <a:ext cx="238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836" name="Line 49"/>
                          <p:cNvSpPr/>
                          <p:nvPr/>
                        </p:nvSpPr>
                        <p:spPr>
                          <a:xfrm rot="1800000">
                            <a:off x="2319" y="1892"/>
                            <a:ext cx="193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837" name="Line 50"/>
                          <p:cNvSpPr/>
                          <p:nvPr/>
                        </p:nvSpPr>
                        <p:spPr>
                          <a:xfrm rot="1800000">
                            <a:off x="2330" y="1904"/>
                            <a:ext cx="119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838" name="Line 51"/>
                          <p:cNvSpPr/>
                          <p:nvPr/>
                        </p:nvSpPr>
                        <p:spPr>
                          <a:xfrm rot="1800000" flipV="1">
                            <a:off x="2338" y="1921"/>
                            <a:ext cx="74" cy="2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839" name="Line 52"/>
                          <p:cNvSpPr/>
                          <p:nvPr/>
                        </p:nvSpPr>
                        <p:spPr>
                          <a:xfrm rot="1800000" flipV="1">
                            <a:off x="2604" y="1716"/>
                            <a:ext cx="119" cy="1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840" name="Line 53"/>
                          <p:cNvSpPr/>
                          <p:nvPr/>
                        </p:nvSpPr>
                        <p:spPr>
                          <a:xfrm rot="1800000" flipV="1">
                            <a:off x="2650" y="1702"/>
                            <a:ext cx="74" cy="2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841" name="Line 54"/>
                          <p:cNvSpPr/>
                          <p:nvPr/>
                        </p:nvSpPr>
                        <p:spPr>
                          <a:xfrm rot="1800000">
                            <a:off x="2562" y="1727"/>
                            <a:ext cx="153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842" name="Line 55"/>
                          <p:cNvSpPr/>
                          <p:nvPr/>
                        </p:nvSpPr>
                        <p:spPr>
                          <a:xfrm rot="1800000">
                            <a:off x="2294" y="1843"/>
                            <a:ext cx="397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843" name="Line 56"/>
                          <p:cNvSpPr/>
                          <p:nvPr/>
                        </p:nvSpPr>
                        <p:spPr>
                          <a:xfrm rot="1800000">
                            <a:off x="2294" y="1824"/>
                            <a:ext cx="425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844" name="Line 57"/>
                          <p:cNvSpPr/>
                          <p:nvPr/>
                        </p:nvSpPr>
                        <p:spPr>
                          <a:xfrm rot="1800000">
                            <a:off x="2290" y="1800"/>
                            <a:ext cx="437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845" name="Line 58"/>
                          <p:cNvSpPr/>
                          <p:nvPr/>
                        </p:nvSpPr>
                        <p:spPr>
                          <a:xfrm rot="1800000" flipV="1">
                            <a:off x="2331" y="1789"/>
                            <a:ext cx="397" cy="1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</p:grpSp>
                    <p:sp>
                      <p:nvSpPr>
                        <p:cNvPr id="27827" name="AutoShape 59"/>
                        <p:cNvSpPr/>
                        <p:nvPr/>
                      </p:nvSpPr>
                      <p:spPr>
                        <a:xfrm>
                          <a:off x="2028" y="1829"/>
                          <a:ext cx="425" cy="28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7776" name="Group 60"/>
                  <p:cNvGrpSpPr/>
                  <p:nvPr/>
                </p:nvGrpSpPr>
                <p:grpSpPr>
                  <a:xfrm>
                    <a:off x="8319" y="6293"/>
                    <a:ext cx="501" cy="452"/>
                    <a:chOff x="3717" y="5241"/>
                    <a:chExt cx="627" cy="566"/>
                  </a:xfrm>
                </p:grpSpPr>
                <p:grpSp>
                  <p:nvGrpSpPr>
                    <p:cNvPr id="27777" name="Group 61"/>
                    <p:cNvGrpSpPr/>
                    <p:nvPr/>
                  </p:nvGrpSpPr>
                  <p:grpSpPr>
                    <a:xfrm>
                      <a:off x="3717" y="5241"/>
                      <a:ext cx="627" cy="24"/>
                      <a:chOff x="3717" y="5241"/>
                      <a:chExt cx="627" cy="24"/>
                    </a:xfrm>
                  </p:grpSpPr>
                  <p:sp>
                    <p:nvSpPr>
                      <p:cNvPr id="27818" name="Line 62"/>
                      <p:cNvSpPr/>
                      <p:nvPr/>
                    </p:nvSpPr>
                    <p:spPr>
                      <a:xfrm>
                        <a:off x="3741" y="5262"/>
                        <a:ext cx="573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7819" name="Freeform 63"/>
                      <p:cNvSpPr/>
                      <p:nvPr/>
                    </p:nvSpPr>
                    <p:spPr>
                      <a:xfrm>
                        <a:off x="4302" y="5241"/>
                        <a:ext cx="42" cy="24"/>
                      </a:xfrm>
                      <a:custGeom>
                        <a:avLst/>
                        <a:gdLst>
                          <a:gd name="txL" fmla="*/ 0 w 42"/>
                          <a:gd name="txT" fmla="*/ 0 h 24"/>
                          <a:gd name="txR" fmla="*/ 42 w 42"/>
                          <a:gd name="txB" fmla="*/ 24 h 24"/>
                        </a:gdLst>
                        <a:ahLst/>
                        <a:cxnLst>
                          <a:cxn ang="0">
                            <a:pos x="0" y="24"/>
                          </a:cxn>
                          <a:cxn ang="0">
                            <a:pos x="27" y="15"/>
                          </a:cxn>
                          <a:cxn ang="0">
                            <a:pos x="42" y="0"/>
                          </a:cxn>
                        </a:cxnLst>
                        <a:rect l="txL" t="txT" r="txR" b="txB"/>
                        <a:pathLst>
                          <a:path w="42" h="24">
                            <a:moveTo>
                              <a:pt x="0" y="24"/>
                            </a:moveTo>
                            <a:cubicBezTo>
                              <a:pt x="10" y="21"/>
                              <a:pt x="20" y="19"/>
                              <a:pt x="27" y="15"/>
                            </a:cubicBezTo>
                            <a:cubicBezTo>
                              <a:pt x="34" y="11"/>
                              <a:pt x="38" y="5"/>
                              <a:pt x="42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 sz="2800" dirty="0"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endParaRPr>
                      </a:p>
                    </p:txBody>
                  </p:sp>
                  <p:sp>
                    <p:nvSpPr>
                      <p:cNvPr id="27820" name="Freeform 64"/>
                      <p:cNvSpPr/>
                      <p:nvPr/>
                    </p:nvSpPr>
                    <p:spPr>
                      <a:xfrm flipH="1">
                        <a:off x="3717" y="5241"/>
                        <a:ext cx="42" cy="24"/>
                      </a:xfrm>
                      <a:custGeom>
                        <a:avLst/>
                        <a:gdLst>
                          <a:gd name="txL" fmla="*/ 0 w 42"/>
                          <a:gd name="txT" fmla="*/ 0 h 24"/>
                          <a:gd name="txR" fmla="*/ 42 w 42"/>
                          <a:gd name="txB" fmla="*/ 24 h 24"/>
                        </a:gdLst>
                        <a:ahLst/>
                        <a:cxnLst>
                          <a:cxn ang="0">
                            <a:pos x="0" y="24"/>
                          </a:cxn>
                          <a:cxn ang="0">
                            <a:pos x="27" y="15"/>
                          </a:cxn>
                          <a:cxn ang="0">
                            <a:pos x="42" y="0"/>
                          </a:cxn>
                        </a:cxnLst>
                        <a:rect l="txL" t="txT" r="txR" b="txB"/>
                        <a:pathLst>
                          <a:path w="42" h="24">
                            <a:moveTo>
                              <a:pt x="0" y="24"/>
                            </a:moveTo>
                            <a:cubicBezTo>
                              <a:pt x="10" y="21"/>
                              <a:pt x="20" y="19"/>
                              <a:pt x="27" y="15"/>
                            </a:cubicBezTo>
                            <a:cubicBezTo>
                              <a:pt x="34" y="11"/>
                              <a:pt x="38" y="5"/>
                              <a:pt x="42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 sz="2800" dirty="0"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endParaRPr>
                      </a:p>
                    </p:txBody>
                  </p:sp>
                </p:grpSp>
                <p:sp>
                  <p:nvSpPr>
                    <p:cNvPr id="27778" name="Line 65"/>
                    <p:cNvSpPr/>
                    <p:nvPr/>
                  </p:nvSpPr>
                  <p:spPr>
                    <a:xfrm>
                      <a:off x="3741" y="5306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79" name="Line 66"/>
                    <p:cNvSpPr/>
                    <p:nvPr/>
                  </p:nvSpPr>
                  <p:spPr>
                    <a:xfrm>
                      <a:off x="3840" y="5306"/>
                      <a:ext cx="81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80" name="Line 67"/>
                    <p:cNvSpPr/>
                    <p:nvPr/>
                  </p:nvSpPr>
                  <p:spPr>
                    <a:xfrm>
                      <a:off x="3966" y="5306"/>
                      <a:ext cx="39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81" name="Line 68"/>
                    <p:cNvSpPr/>
                    <p:nvPr/>
                  </p:nvSpPr>
                  <p:spPr>
                    <a:xfrm>
                      <a:off x="4071" y="5306"/>
                      <a:ext cx="192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82" name="Line 69"/>
                    <p:cNvSpPr/>
                    <p:nvPr/>
                  </p:nvSpPr>
                  <p:spPr>
                    <a:xfrm>
                      <a:off x="4296" y="5306"/>
                      <a:ext cx="33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83" name="Line 70"/>
                    <p:cNvSpPr/>
                    <p:nvPr/>
                  </p:nvSpPr>
                  <p:spPr>
                    <a:xfrm>
                      <a:off x="3786" y="5357"/>
                      <a:ext cx="75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84" name="Line 71"/>
                    <p:cNvSpPr/>
                    <p:nvPr/>
                  </p:nvSpPr>
                  <p:spPr>
                    <a:xfrm flipV="1">
                      <a:off x="3957" y="5357"/>
                      <a:ext cx="11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85" name="Line 72"/>
                    <p:cNvSpPr/>
                    <p:nvPr/>
                  </p:nvSpPr>
                  <p:spPr>
                    <a:xfrm>
                      <a:off x="4164" y="5357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86" name="Line 73"/>
                    <p:cNvSpPr/>
                    <p:nvPr/>
                  </p:nvSpPr>
                  <p:spPr>
                    <a:xfrm>
                      <a:off x="4263" y="5357"/>
                      <a:ext cx="42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87" name="Line 74"/>
                    <p:cNvSpPr/>
                    <p:nvPr/>
                  </p:nvSpPr>
                  <p:spPr>
                    <a:xfrm>
                      <a:off x="3738" y="5414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88" name="Line 75"/>
                    <p:cNvSpPr/>
                    <p:nvPr/>
                  </p:nvSpPr>
                  <p:spPr>
                    <a:xfrm>
                      <a:off x="3852" y="5414"/>
                      <a:ext cx="87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89" name="Line 76"/>
                    <p:cNvSpPr/>
                    <p:nvPr/>
                  </p:nvSpPr>
                  <p:spPr>
                    <a:xfrm>
                      <a:off x="4008" y="5414"/>
                      <a:ext cx="186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90" name="Line 77"/>
                    <p:cNvSpPr/>
                    <p:nvPr/>
                  </p:nvSpPr>
                  <p:spPr>
                    <a:xfrm>
                      <a:off x="4236" y="5414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91" name="Line 78"/>
                    <p:cNvSpPr/>
                    <p:nvPr/>
                  </p:nvSpPr>
                  <p:spPr>
                    <a:xfrm>
                      <a:off x="3804" y="5477"/>
                      <a:ext cx="87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92" name="Line 79"/>
                    <p:cNvSpPr/>
                    <p:nvPr/>
                  </p:nvSpPr>
                  <p:spPr>
                    <a:xfrm>
                      <a:off x="3996" y="5483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93" name="Line 80"/>
                    <p:cNvSpPr/>
                    <p:nvPr/>
                  </p:nvSpPr>
                  <p:spPr>
                    <a:xfrm>
                      <a:off x="4095" y="5477"/>
                      <a:ext cx="36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94" name="Line 81"/>
                    <p:cNvSpPr/>
                    <p:nvPr/>
                  </p:nvSpPr>
                  <p:spPr>
                    <a:xfrm>
                      <a:off x="4173" y="5474"/>
                      <a:ext cx="8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95" name="Line 82"/>
                    <p:cNvSpPr/>
                    <p:nvPr/>
                  </p:nvSpPr>
                  <p:spPr>
                    <a:xfrm>
                      <a:off x="3825" y="5528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96" name="Line 83"/>
                    <p:cNvSpPr/>
                    <p:nvPr/>
                  </p:nvSpPr>
                  <p:spPr>
                    <a:xfrm>
                      <a:off x="4146" y="5528"/>
                      <a:ext cx="36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97" name="Line 84"/>
                    <p:cNvSpPr/>
                    <p:nvPr/>
                  </p:nvSpPr>
                  <p:spPr>
                    <a:xfrm>
                      <a:off x="4209" y="5528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98" name="Line 85"/>
                    <p:cNvSpPr/>
                    <p:nvPr/>
                  </p:nvSpPr>
                  <p:spPr>
                    <a:xfrm>
                      <a:off x="3735" y="5585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99" name="Line 86"/>
                    <p:cNvSpPr/>
                    <p:nvPr/>
                  </p:nvSpPr>
                  <p:spPr>
                    <a:xfrm>
                      <a:off x="3834" y="5585"/>
                      <a:ext cx="81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800" name="Line 87"/>
                    <p:cNvSpPr/>
                    <p:nvPr/>
                  </p:nvSpPr>
                  <p:spPr>
                    <a:xfrm>
                      <a:off x="3960" y="5585"/>
                      <a:ext cx="39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801" name="Line 88"/>
                    <p:cNvSpPr/>
                    <p:nvPr/>
                  </p:nvSpPr>
                  <p:spPr>
                    <a:xfrm>
                      <a:off x="4065" y="5585"/>
                      <a:ext cx="192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802" name="Line 89"/>
                    <p:cNvSpPr/>
                    <p:nvPr/>
                  </p:nvSpPr>
                  <p:spPr>
                    <a:xfrm>
                      <a:off x="4290" y="5585"/>
                      <a:ext cx="33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803" name="Line 90"/>
                    <p:cNvSpPr/>
                    <p:nvPr/>
                  </p:nvSpPr>
                  <p:spPr>
                    <a:xfrm>
                      <a:off x="3780" y="5636"/>
                      <a:ext cx="75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804" name="Line 91"/>
                    <p:cNvSpPr/>
                    <p:nvPr/>
                  </p:nvSpPr>
                  <p:spPr>
                    <a:xfrm flipV="1">
                      <a:off x="3951" y="5636"/>
                      <a:ext cx="11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805" name="Line 92"/>
                    <p:cNvSpPr/>
                    <p:nvPr/>
                  </p:nvSpPr>
                  <p:spPr>
                    <a:xfrm>
                      <a:off x="4158" y="5636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806" name="Line 93"/>
                    <p:cNvSpPr/>
                    <p:nvPr/>
                  </p:nvSpPr>
                  <p:spPr>
                    <a:xfrm>
                      <a:off x="4257" y="5636"/>
                      <a:ext cx="42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807" name="Line 94"/>
                    <p:cNvSpPr/>
                    <p:nvPr/>
                  </p:nvSpPr>
                  <p:spPr>
                    <a:xfrm>
                      <a:off x="3732" y="5693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808" name="Line 95"/>
                    <p:cNvSpPr/>
                    <p:nvPr/>
                  </p:nvSpPr>
                  <p:spPr>
                    <a:xfrm>
                      <a:off x="3846" y="5693"/>
                      <a:ext cx="87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809" name="Line 96"/>
                    <p:cNvSpPr/>
                    <p:nvPr/>
                  </p:nvSpPr>
                  <p:spPr>
                    <a:xfrm>
                      <a:off x="4002" y="5693"/>
                      <a:ext cx="186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810" name="Line 97"/>
                    <p:cNvSpPr/>
                    <p:nvPr/>
                  </p:nvSpPr>
                  <p:spPr>
                    <a:xfrm>
                      <a:off x="4230" y="5693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811" name="Line 98"/>
                    <p:cNvSpPr/>
                    <p:nvPr/>
                  </p:nvSpPr>
                  <p:spPr>
                    <a:xfrm>
                      <a:off x="3798" y="5756"/>
                      <a:ext cx="87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812" name="Line 99"/>
                    <p:cNvSpPr/>
                    <p:nvPr/>
                  </p:nvSpPr>
                  <p:spPr>
                    <a:xfrm>
                      <a:off x="3990" y="5762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813" name="Line 100"/>
                    <p:cNvSpPr/>
                    <p:nvPr/>
                  </p:nvSpPr>
                  <p:spPr>
                    <a:xfrm>
                      <a:off x="4089" y="5756"/>
                      <a:ext cx="36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814" name="Line 101"/>
                    <p:cNvSpPr/>
                    <p:nvPr/>
                  </p:nvSpPr>
                  <p:spPr>
                    <a:xfrm>
                      <a:off x="4167" y="5753"/>
                      <a:ext cx="8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815" name="Line 102"/>
                    <p:cNvSpPr/>
                    <p:nvPr/>
                  </p:nvSpPr>
                  <p:spPr>
                    <a:xfrm>
                      <a:off x="3819" y="5807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816" name="Line 103"/>
                    <p:cNvSpPr/>
                    <p:nvPr/>
                  </p:nvSpPr>
                  <p:spPr>
                    <a:xfrm>
                      <a:off x="4140" y="5807"/>
                      <a:ext cx="36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817" name="Line 104"/>
                    <p:cNvSpPr/>
                    <p:nvPr/>
                  </p:nvSpPr>
                  <p:spPr>
                    <a:xfrm>
                      <a:off x="4203" y="5807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sp>
              <p:nvSpPr>
                <p:cNvPr id="27770" name="Oval 105"/>
                <p:cNvSpPr/>
                <p:nvPr/>
              </p:nvSpPr>
              <p:spPr>
                <a:xfrm>
                  <a:off x="8551" y="6709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2800" dirty="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7771" name="Oval 106"/>
                <p:cNvSpPr/>
                <p:nvPr/>
              </p:nvSpPr>
              <p:spPr>
                <a:xfrm>
                  <a:off x="8623" y="6595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2800" dirty="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7772" name="Oval 107"/>
                <p:cNvSpPr/>
                <p:nvPr/>
              </p:nvSpPr>
              <p:spPr>
                <a:xfrm>
                  <a:off x="8593" y="647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2800" dirty="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7773" name="Oval 108"/>
                <p:cNvSpPr/>
                <p:nvPr/>
              </p:nvSpPr>
              <p:spPr>
                <a:xfrm>
                  <a:off x="8674" y="6421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2800" dirty="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7774" name="Oval 109"/>
                <p:cNvSpPr/>
                <p:nvPr/>
              </p:nvSpPr>
              <p:spPr>
                <a:xfrm>
                  <a:off x="8659" y="6316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2800" dirty="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27664" name="Group 117"/>
              <p:cNvGrpSpPr/>
              <p:nvPr/>
            </p:nvGrpSpPr>
            <p:grpSpPr>
              <a:xfrm>
                <a:off x="2016" y="1344"/>
                <a:ext cx="912" cy="1008"/>
                <a:chOff x="8130" y="5536"/>
                <a:chExt cx="863" cy="1255"/>
              </a:xfrm>
            </p:grpSpPr>
            <p:grpSp>
              <p:nvGrpSpPr>
                <p:cNvPr id="27672" name="Group 118"/>
                <p:cNvGrpSpPr/>
                <p:nvPr/>
              </p:nvGrpSpPr>
              <p:grpSpPr>
                <a:xfrm>
                  <a:off x="8130" y="5536"/>
                  <a:ext cx="863" cy="1255"/>
                  <a:chOff x="8130" y="5536"/>
                  <a:chExt cx="863" cy="1255"/>
                </a:xfrm>
              </p:grpSpPr>
              <p:grpSp>
                <p:nvGrpSpPr>
                  <p:cNvPr id="27678" name="Group 119"/>
                  <p:cNvGrpSpPr/>
                  <p:nvPr/>
                </p:nvGrpSpPr>
                <p:grpSpPr>
                  <a:xfrm>
                    <a:off x="8130" y="5536"/>
                    <a:ext cx="863" cy="1255"/>
                    <a:chOff x="3902" y="4259"/>
                    <a:chExt cx="1078" cy="1569"/>
                  </a:xfrm>
                </p:grpSpPr>
                <p:grpSp>
                  <p:nvGrpSpPr>
                    <p:cNvPr id="27724" name="Group 120"/>
                    <p:cNvGrpSpPr/>
                    <p:nvPr/>
                  </p:nvGrpSpPr>
                  <p:grpSpPr>
                    <a:xfrm>
                      <a:off x="4110" y="4617"/>
                      <a:ext cx="678" cy="1211"/>
                      <a:chOff x="1881" y="1988"/>
                      <a:chExt cx="678" cy="1211"/>
                    </a:xfrm>
                  </p:grpSpPr>
                  <p:grpSp>
                    <p:nvGrpSpPr>
                      <p:cNvPr id="27759" name="Group 121"/>
                      <p:cNvGrpSpPr/>
                      <p:nvPr/>
                    </p:nvGrpSpPr>
                    <p:grpSpPr>
                      <a:xfrm>
                        <a:off x="1881" y="1988"/>
                        <a:ext cx="678" cy="1211"/>
                        <a:chOff x="1881" y="1988"/>
                        <a:chExt cx="678" cy="1211"/>
                      </a:xfrm>
                    </p:grpSpPr>
                    <p:grpSp>
                      <p:nvGrpSpPr>
                        <p:cNvPr id="27761" name="Group 122"/>
                        <p:cNvGrpSpPr/>
                        <p:nvPr/>
                      </p:nvGrpSpPr>
                      <p:grpSpPr>
                        <a:xfrm>
                          <a:off x="2007" y="1988"/>
                          <a:ext cx="425" cy="226"/>
                          <a:chOff x="2007" y="1988"/>
                          <a:chExt cx="425" cy="226"/>
                        </a:xfrm>
                      </p:grpSpPr>
                      <p:sp>
                        <p:nvSpPr>
                          <p:cNvPr id="27767" name="AutoShape 123"/>
                          <p:cNvSpPr/>
                          <p:nvPr/>
                        </p:nvSpPr>
                        <p:spPr>
                          <a:xfrm>
                            <a:off x="2007" y="1988"/>
                            <a:ext cx="425" cy="28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 sz="2800" dirty="0">
                              <a:latin typeface="Times New Roman" panose="02020603050405020304" charset="0"/>
                              <a:ea typeface="微软雅黑" panose="020B0503020204020204" charset="-122"/>
                              <a:cs typeface="Times New Roman" panose="02020603050405020304" charset="0"/>
                            </a:endParaRPr>
                          </a:p>
                        </p:txBody>
                      </p:sp>
                      <p:sp>
                        <p:nvSpPr>
                          <p:cNvPr id="27768" name="AutoShape 124"/>
                          <p:cNvSpPr/>
                          <p:nvPr/>
                        </p:nvSpPr>
                        <p:spPr>
                          <a:xfrm>
                            <a:off x="2021" y="2016"/>
                            <a:ext cx="397" cy="198"/>
                          </a:xfrm>
                          <a:custGeom>
                            <a:avLst/>
                            <a:gdLst>
                              <a:gd name="txL" fmla="*/ 2394 w 21600"/>
                              <a:gd name="txT" fmla="*/ 2400 h 21600"/>
                              <a:gd name="txR" fmla="*/ 19206 w 21600"/>
                              <a:gd name="txB" fmla="*/ 19200 h 21600"/>
                            </a:gdLst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</a:cxnLst>
                            <a:rect l="txL" t="txT" r="txR" b="txB"/>
                            <a:pathLst>
                              <a:path w="21600" h="21600">
                                <a:moveTo>
                                  <a:pt x="0" y="0"/>
                                </a:moveTo>
                                <a:lnTo>
                                  <a:pt x="1143" y="21600"/>
                                </a:lnTo>
                                <a:lnTo>
                                  <a:pt x="20457" y="21600"/>
                                </a:lnTo>
                                <a:lnTo>
                                  <a:pt x="2160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 sz="2800" dirty="0">
                              <a:latin typeface="Times New Roman" panose="02020603050405020304" charset="0"/>
                              <a:ea typeface="微软雅黑" panose="020B0503020204020204" charset="-122"/>
                              <a:cs typeface="Times New Roman" panose="0202060305040502030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7762" name="AutoShape 125"/>
                        <p:cNvSpPr/>
                        <p:nvPr/>
                      </p:nvSpPr>
                      <p:spPr>
                        <a:xfrm>
                          <a:off x="1901" y="2292"/>
                          <a:ext cx="637" cy="907"/>
                        </a:xfrm>
                        <a:custGeom>
                          <a:avLst/>
                          <a:gdLst>
                            <a:gd name="txL" fmla="*/ 1899 w 21600"/>
                            <a:gd name="txT" fmla="*/ 1905 h 21600"/>
                            <a:gd name="txR" fmla="*/ 19701 w 21600"/>
                            <a:gd name="txB" fmla="*/ 19695 h 21600"/>
                          </a:gdLst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0"/>
                            </a:cxn>
                            <a:cxn ang="0">
                              <a:pos x="0" y="0"/>
                            </a:cxn>
                            <a:cxn ang="0">
                              <a:pos x="0" y="0"/>
                            </a:cxn>
                          </a:cxnLst>
                          <a:rect l="txL" t="txT" r="txR" b="txB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229" y="21600"/>
                              </a:lnTo>
                              <a:lnTo>
                                <a:pt x="21371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763" name="Rectangle 126"/>
                        <p:cNvSpPr/>
                        <p:nvPr/>
                      </p:nvSpPr>
                      <p:spPr>
                        <a:xfrm>
                          <a:off x="1881" y="2259"/>
                          <a:ext cx="678" cy="14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764" name="Rectangle 127"/>
                        <p:cNvSpPr/>
                        <p:nvPr/>
                      </p:nvSpPr>
                      <p:spPr>
                        <a:xfrm>
                          <a:off x="2011" y="2169"/>
                          <a:ext cx="417" cy="13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765" name="Freeform 128"/>
                        <p:cNvSpPr/>
                        <p:nvPr/>
                      </p:nvSpPr>
                      <p:spPr>
                        <a:xfrm>
                          <a:off x="1897" y="2136"/>
                          <a:ext cx="145" cy="273"/>
                        </a:xfrm>
                        <a:custGeom>
                          <a:avLst/>
                          <a:gdLst>
                            <a:gd name="txL" fmla="*/ 0 w 145"/>
                            <a:gd name="txT" fmla="*/ 0 h 273"/>
                            <a:gd name="txR" fmla="*/ 145 w 145"/>
                            <a:gd name="txB" fmla="*/ 273 h 273"/>
                          </a:gdLst>
                          <a:ahLst/>
                          <a:cxnLst>
                            <a:cxn ang="0">
                              <a:pos x="137" y="0"/>
                            </a:cxn>
                            <a:cxn ang="0">
                              <a:pos x="140" y="69"/>
                            </a:cxn>
                            <a:cxn ang="0">
                              <a:pos x="107" y="87"/>
                            </a:cxn>
                            <a:cxn ang="0">
                              <a:pos x="65" y="96"/>
                            </a:cxn>
                            <a:cxn ang="0">
                              <a:pos x="32" y="114"/>
                            </a:cxn>
                            <a:cxn ang="0">
                              <a:pos x="5" y="144"/>
                            </a:cxn>
                            <a:cxn ang="0">
                              <a:pos x="2" y="207"/>
                            </a:cxn>
                            <a:cxn ang="0">
                              <a:pos x="5" y="273"/>
                            </a:cxn>
                          </a:cxnLst>
                          <a:rect l="txL" t="txT" r="txR" b="txB"/>
                          <a:pathLst>
                            <a:path w="145" h="273">
                              <a:moveTo>
                                <a:pt x="137" y="0"/>
                              </a:moveTo>
                              <a:cubicBezTo>
                                <a:pt x="137" y="11"/>
                                <a:pt x="145" y="55"/>
                                <a:pt x="140" y="69"/>
                              </a:cubicBezTo>
                              <a:cubicBezTo>
                                <a:pt x="135" y="83"/>
                                <a:pt x="119" y="83"/>
                                <a:pt x="107" y="87"/>
                              </a:cubicBezTo>
                              <a:cubicBezTo>
                                <a:pt x="95" y="91"/>
                                <a:pt x="77" y="92"/>
                                <a:pt x="65" y="96"/>
                              </a:cubicBezTo>
                              <a:cubicBezTo>
                                <a:pt x="53" y="100"/>
                                <a:pt x="42" y="106"/>
                                <a:pt x="32" y="114"/>
                              </a:cubicBezTo>
                              <a:cubicBezTo>
                                <a:pt x="22" y="122"/>
                                <a:pt x="10" y="129"/>
                                <a:pt x="5" y="144"/>
                              </a:cubicBezTo>
                              <a:cubicBezTo>
                                <a:pt x="0" y="159"/>
                                <a:pt x="2" y="186"/>
                                <a:pt x="2" y="207"/>
                              </a:cubicBezTo>
                              <a:cubicBezTo>
                                <a:pt x="2" y="228"/>
                                <a:pt x="5" y="259"/>
                                <a:pt x="5" y="273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766" name="Freeform 129"/>
                        <p:cNvSpPr/>
                        <p:nvPr/>
                      </p:nvSpPr>
                      <p:spPr>
                        <a:xfrm flipH="1">
                          <a:off x="2398" y="2136"/>
                          <a:ext cx="145" cy="273"/>
                        </a:xfrm>
                        <a:custGeom>
                          <a:avLst/>
                          <a:gdLst>
                            <a:gd name="txL" fmla="*/ 0 w 145"/>
                            <a:gd name="txT" fmla="*/ 0 h 273"/>
                            <a:gd name="txR" fmla="*/ 145 w 145"/>
                            <a:gd name="txB" fmla="*/ 273 h 273"/>
                          </a:gdLst>
                          <a:ahLst/>
                          <a:cxnLst>
                            <a:cxn ang="0">
                              <a:pos x="137" y="0"/>
                            </a:cxn>
                            <a:cxn ang="0">
                              <a:pos x="140" y="69"/>
                            </a:cxn>
                            <a:cxn ang="0">
                              <a:pos x="107" y="87"/>
                            </a:cxn>
                            <a:cxn ang="0">
                              <a:pos x="65" y="96"/>
                            </a:cxn>
                            <a:cxn ang="0">
                              <a:pos x="32" y="114"/>
                            </a:cxn>
                            <a:cxn ang="0">
                              <a:pos x="5" y="144"/>
                            </a:cxn>
                            <a:cxn ang="0">
                              <a:pos x="2" y="207"/>
                            </a:cxn>
                            <a:cxn ang="0">
                              <a:pos x="5" y="273"/>
                            </a:cxn>
                          </a:cxnLst>
                          <a:rect l="txL" t="txT" r="txR" b="txB"/>
                          <a:pathLst>
                            <a:path w="145" h="273">
                              <a:moveTo>
                                <a:pt x="137" y="0"/>
                              </a:moveTo>
                              <a:cubicBezTo>
                                <a:pt x="137" y="11"/>
                                <a:pt x="145" y="55"/>
                                <a:pt x="140" y="69"/>
                              </a:cubicBezTo>
                              <a:cubicBezTo>
                                <a:pt x="135" y="83"/>
                                <a:pt x="119" y="83"/>
                                <a:pt x="107" y="87"/>
                              </a:cubicBezTo>
                              <a:cubicBezTo>
                                <a:pt x="95" y="91"/>
                                <a:pt x="77" y="92"/>
                                <a:pt x="65" y="96"/>
                              </a:cubicBezTo>
                              <a:cubicBezTo>
                                <a:pt x="53" y="100"/>
                                <a:pt x="42" y="106"/>
                                <a:pt x="32" y="114"/>
                              </a:cubicBezTo>
                              <a:cubicBezTo>
                                <a:pt x="22" y="122"/>
                                <a:pt x="10" y="129"/>
                                <a:pt x="5" y="144"/>
                              </a:cubicBezTo>
                              <a:cubicBezTo>
                                <a:pt x="0" y="159"/>
                                <a:pt x="2" y="186"/>
                                <a:pt x="2" y="207"/>
                              </a:cubicBezTo>
                              <a:cubicBezTo>
                                <a:pt x="2" y="228"/>
                                <a:pt x="5" y="259"/>
                                <a:pt x="5" y="273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</p:grpSp>
                  <p:sp>
                    <p:nvSpPr>
                      <p:cNvPr id="27760" name="Line 130"/>
                      <p:cNvSpPr/>
                      <p:nvPr/>
                    </p:nvSpPr>
                    <p:spPr>
                      <a:xfrm>
                        <a:off x="1941" y="3174"/>
                        <a:ext cx="549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27725" name="Group 131"/>
                    <p:cNvGrpSpPr/>
                    <p:nvPr/>
                  </p:nvGrpSpPr>
                  <p:grpSpPr>
                    <a:xfrm>
                      <a:off x="3902" y="4259"/>
                      <a:ext cx="1078" cy="1457"/>
                      <a:chOff x="3902" y="4259"/>
                      <a:chExt cx="1078" cy="1457"/>
                    </a:xfrm>
                  </p:grpSpPr>
                  <p:grpSp>
                    <p:nvGrpSpPr>
                      <p:cNvPr id="27726" name="Group 132"/>
                      <p:cNvGrpSpPr/>
                      <p:nvPr/>
                    </p:nvGrpSpPr>
                    <p:grpSpPr>
                      <a:xfrm>
                        <a:off x="3902" y="4259"/>
                        <a:ext cx="515" cy="1457"/>
                        <a:chOff x="3902" y="4259"/>
                        <a:chExt cx="515" cy="1457"/>
                      </a:xfrm>
                    </p:grpSpPr>
                    <p:sp>
                      <p:nvSpPr>
                        <p:cNvPr id="27754" name="Rectangle 133"/>
                        <p:cNvSpPr/>
                        <p:nvPr/>
                      </p:nvSpPr>
                      <p:spPr>
                        <a:xfrm flipH="1">
                          <a:off x="3902" y="4285"/>
                          <a:ext cx="397" cy="5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755" name="Rectangle 134"/>
                        <p:cNvSpPr/>
                        <p:nvPr/>
                      </p:nvSpPr>
                      <p:spPr>
                        <a:xfrm flipH="1">
                          <a:off x="4342" y="4412"/>
                          <a:ext cx="57" cy="130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756" name="Rectangle 135"/>
                        <p:cNvSpPr/>
                        <p:nvPr/>
                      </p:nvSpPr>
                      <p:spPr>
                        <a:xfrm flipH="1">
                          <a:off x="4286" y="4259"/>
                          <a:ext cx="131" cy="17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757" name="Freeform 136"/>
                        <p:cNvSpPr/>
                        <p:nvPr/>
                      </p:nvSpPr>
                      <p:spPr>
                        <a:xfrm flipH="1">
                          <a:off x="4261" y="4286"/>
                          <a:ext cx="139" cy="189"/>
                        </a:xfrm>
                        <a:custGeom>
                          <a:avLst/>
                          <a:gdLst>
                            <a:gd name="txL" fmla="*/ 0 w 139"/>
                            <a:gd name="txT" fmla="*/ 0 h 189"/>
                            <a:gd name="txR" fmla="*/ 139 w 139"/>
                            <a:gd name="txB" fmla="*/ 189 h 189"/>
                          </a:gdLst>
                          <a:ahLst/>
                          <a:cxnLst>
                            <a:cxn ang="0">
                              <a:pos x="139" y="0"/>
                            </a:cxn>
                            <a:cxn ang="0">
                              <a:pos x="73" y="6"/>
                            </a:cxn>
                            <a:cxn ang="0">
                              <a:pos x="28" y="36"/>
                            </a:cxn>
                            <a:cxn ang="0">
                              <a:pos x="4" y="93"/>
                            </a:cxn>
                            <a:cxn ang="0">
                              <a:pos x="1" y="189"/>
                            </a:cxn>
                          </a:cxnLst>
                          <a:rect l="txL" t="txT" r="txR" b="txB"/>
                          <a:pathLst>
                            <a:path w="139" h="189">
                              <a:moveTo>
                                <a:pt x="139" y="0"/>
                              </a:moveTo>
                              <a:cubicBezTo>
                                <a:pt x="115" y="0"/>
                                <a:pt x="91" y="0"/>
                                <a:pt x="73" y="6"/>
                              </a:cubicBezTo>
                              <a:cubicBezTo>
                                <a:pt x="55" y="12"/>
                                <a:pt x="39" y="22"/>
                                <a:pt x="28" y="36"/>
                              </a:cubicBezTo>
                              <a:cubicBezTo>
                                <a:pt x="17" y="50"/>
                                <a:pt x="8" y="68"/>
                                <a:pt x="4" y="93"/>
                              </a:cubicBezTo>
                              <a:cubicBezTo>
                                <a:pt x="0" y="118"/>
                                <a:pt x="2" y="169"/>
                                <a:pt x="1" y="189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758" name="Freeform 137"/>
                        <p:cNvSpPr/>
                        <p:nvPr/>
                      </p:nvSpPr>
                      <p:spPr>
                        <a:xfrm flipH="1">
                          <a:off x="4282" y="4340"/>
                          <a:ext cx="61" cy="99"/>
                        </a:xfrm>
                        <a:custGeom>
                          <a:avLst/>
                          <a:gdLst>
                            <a:gd name="txL" fmla="*/ 0 w 61"/>
                            <a:gd name="txT" fmla="*/ 0 h 99"/>
                            <a:gd name="txR" fmla="*/ 61 w 61"/>
                            <a:gd name="txB" fmla="*/ 99 h 99"/>
                          </a:gdLst>
                          <a:ahLst/>
                          <a:cxnLst>
                            <a:cxn ang="0">
                              <a:pos x="61" y="0"/>
                            </a:cxn>
                            <a:cxn ang="0">
                              <a:pos x="10" y="24"/>
                            </a:cxn>
                            <a:cxn ang="0">
                              <a:pos x="1" y="99"/>
                            </a:cxn>
                          </a:cxnLst>
                          <a:rect l="txL" t="txT" r="txR" b="txB"/>
                          <a:pathLst>
                            <a:path w="61" h="99">
                              <a:moveTo>
                                <a:pt x="61" y="0"/>
                              </a:moveTo>
                              <a:cubicBezTo>
                                <a:pt x="52" y="4"/>
                                <a:pt x="20" y="8"/>
                                <a:pt x="10" y="24"/>
                              </a:cubicBezTo>
                              <a:cubicBezTo>
                                <a:pt x="0" y="40"/>
                                <a:pt x="3" y="83"/>
                                <a:pt x="1" y="99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</p:grpSp>
                  <p:grpSp>
                    <p:nvGrpSpPr>
                      <p:cNvPr id="27727" name="Group 138"/>
                      <p:cNvGrpSpPr/>
                      <p:nvPr/>
                    </p:nvGrpSpPr>
                    <p:grpSpPr>
                      <a:xfrm>
                        <a:off x="4465" y="4259"/>
                        <a:ext cx="515" cy="550"/>
                        <a:chOff x="9906" y="2052"/>
                        <a:chExt cx="515" cy="550"/>
                      </a:xfrm>
                    </p:grpSpPr>
                    <p:sp>
                      <p:nvSpPr>
                        <p:cNvPr id="27749" name="Rectangle 139"/>
                        <p:cNvSpPr/>
                        <p:nvPr/>
                      </p:nvSpPr>
                      <p:spPr>
                        <a:xfrm>
                          <a:off x="10024" y="2078"/>
                          <a:ext cx="397" cy="5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750" name="Rectangle 140"/>
                        <p:cNvSpPr/>
                        <p:nvPr/>
                      </p:nvSpPr>
                      <p:spPr>
                        <a:xfrm>
                          <a:off x="9924" y="2205"/>
                          <a:ext cx="57" cy="39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751" name="Rectangle 141"/>
                        <p:cNvSpPr/>
                        <p:nvPr/>
                      </p:nvSpPr>
                      <p:spPr>
                        <a:xfrm>
                          <a:off x="9906" y="2052"/>
                          <a:ext cx="131" cy="17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752" name="Freeform 142"/>
                        <p:cNvSpPr/>
                        <p:nvPr/>
                      </p:nvSpPr>
                      <p:spPr>
                        <a:xfrm>
                          <a:off x="9923" y="2079"/>
                          <a:ext cx="139" cy="189"/>
                        </a:xfrm>
                        <a:custGeom>
                          <a:avLst/>
                          <a:gdLst>
                            <a:gd name="txL" fmla="*/ 0 w 139"/>
                            <a:gd name="txT" fmla="*/ 0 h 189"/>
                            <a:gd name="txR" fmla="*/ 139 w 139"/>
                            <a:gd name="txB" fmla="*/ 189 h 189"/>
                          </a:gdLst>
                          <a:ahLst/>
                          <a:cxnLst>
                            <a:cxn ang="0">
                              <a:pos x="139" y="0"/>
                            </a:cxn>
                            <a:cxn ang="0">
                              <a:pos x="73" y="6"/>
                            </a:cxn>
                            <a:cxn ang="0">
                              <a:pos x="28" y="36"/>
                            </a:cxn>
                            <a:cxn ang="0">
                              <a:pos x="4" y="93"/>
                            </a:cxn>
                            <a:cxn ang="0">
                              <a:pos x="1" y="189"/>
                            </a:cxn>
                          </a:cxnLst>
                          <a:rect l="txL" t="txT" r="txR" b="txB"/>
                          <a:pathLst>
                            <a:path w="139" h="189">
                              <a:moveTo>
                                <a:pt x="139" y="0"/>
                              </a:moveTo>
                              <a:cubicBezTo>
                                <a:pt x="115" y="0"/>
                                <a:pt x="91" y="0"/>
                                <a:pt x="73" y="6"/>
                              </a:cubicBezTo>
                              <a:cubicBezTo>
                                <a:pt x="55" y="12"/>
                                <a:pt x="39" y="22"/>
                                <a:pt x="28" y="36"/>
                              </a:cubicBezTo>
                              <a:cubicBezTo>
                                <a:pt x="17" y="50"/>
                                <a:pt x="8" y="68"/>
                                <a:pt x="4" y="93"/>
                              </a:cubicBezTo>
                              <a:cubicBezTo>
                                <a:pt x="0" y="118"/>
                                <a:pt x="2" y="169"/>
                                <a:pt x="1" y="189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  <p:sp>
                      <p:nvSpPr>
                        <p:cNvPr id="27753" name="Freeform 143"/>
                        <p:cNvSpPr/>
                        <p:nvPr/>
                      </p:nvSpPr>
                      <p:spPr>
                        <a:xfrm>
                          <a:off x="9980" y="2133"/>
                          <a:ext cx="61" cy="99"/>
                        </a:xfrm>
                        <a:custGeom>
                          <a:avLst/>
                          <a:gdLst>
                            <a:gd name="txL" fmla="*/ 0 w 61"/>
                            <a:gd name="txT" fmla="*/ 0 h 99"/>
                            <a:gd name="txR" fmla="*/ 61 w 61"/>
                            <a:gd name="txB" fmla="*/ 99 h 99"/>
                          </a:gdLst>
                          <a:ahLst/>
                          <a:cxnLst>
                            <a:cxn ang="0">
                              <a:pos x="61" y="0"/>
                            </a:cxn>
                            <a:cxn ang="0">
                              <a:pos x="10" y="24"/>
                            </a:cxn>
                            <a:cxn ang="0">
                              <a:pos x="1" y="99"/>
                            </a:cxn>
                          </a:cxnLst>
                          <a:rect l="txL" t="txT" r="txR" b="txB"/>
                          <a:pathLst>
                            <a:path w="61" h="99">
                              <a:moveTo>
                                <a:pt x="61" y="0"/>
                              </a:moveTo>
                              <a:cubicBezTo>
                                <a:pt x="52" y="4"/>
                                <a:pt x="20" y="8"/>
                                <a:pt x="10" y="24"/>
                              </a:cubicBezTo>
                              <a:cubicBezTo>
                                <a:pt x="0" y="40"/>
                                <a:pt x="3" y="83"/>
                                <a:pt x="1" y="99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</p:grpSp>
                  <p:grpSp>
                    <p:nvGrpSpPr>
                      <p:cNvPr id="27728" name="Group 144"/>
                      <p:cNvGrpSpPr/>
                      <p:nvPr/>
                    </p:nvGrpSpPr>
                    <p:grpSpPr>
                      <a:xfrm>
                        <a:off x="4223" y="4488"/>
                        <a:ext cx="439" cy="251"/>
                        <a:chOff x="2017" y="1701"/>
                        <a:chExt cx="439" cy="251"/>
                      </a:xfrm>
                    </p:grpSpPr>
                    <p:grpSp>
                      <p:nvGrpSpPr>
                        <p:cNvPr id="27729" name="Group 145"/>
                        <p:cNvGrpSpPr/>
                        <p:nvPr/>
                      </p:nvGrpSpPr>
                      <p:grpSpPr>
                        <a:xfrm>
                          <a:off x="2017" y="1701"/>
                          <a:ext cx="439" cy="251"/>
                          <a:chOff x="2290" y="1689"/>
                          <a:chExt cx="439" cy="251"/>
                        </a:xfrm>
                      </p:grpSpPr>
                      <p:sp>
                        <p:nvSpPr>
                          <p:cNvPr id="27731" name="AutoShape 146"/>
                          <p:cNvSpPr/>
                          <p:nvPr/>
                        </p:nvSpPr>
                        <p:spPr>
                          <a:xfrm>
                            <a:off x="2316" y="1689"/>
                            <a:ext cx="402" cy="251"/>
                          </a:xfrm>
                          <a:custGeom>
                            <a:avLst/>
                            <a:gdLst>
                              <a:gd name="txL" fmla="*/ 2364 w 21600"/>
                              <a:gd name="txT" fmla="*/ 2410 h 21600"/>
                              <a:gd name="txR" fmla="*/ 19236 w 21600"/>
                              <a:gd name="txB" fmla="*/ 19190 h 21600"/>
                            </a:gdLst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</a:cxnLst>
                            <a:rect l="txL" t="txT" r="txR" b="txB"/>
                            <a:pathLst>
                              <a:path w="21600" h="21600">
                                <a:moveTo>
                                  <a:pt x="0" y="0"/>
                                </a:moveTo>
                                <a:lnTo>
                                  <a:pt x="1182" y="21600"/>
                                </a:lnTo>
                                <a:lnTo>
                                  <a:pt x="20418" y="21600"/>
                                </a:lnTo>
                                <a:lnTo>
                                  <a:pt x="2160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 sz="2800" dirty="0">
                              <a:latin typeface="Times New Roman" panose="02020603050405020304" charset="0"/>
                              <a:ea typeface="微软雅黑" panose="020B0503020204020204" charset="-122"/>
                              <a:cs typeface="Times New Roman" panose="02020603050405020304" charset="0"/>
                            </a:endParaRPr>
                          </a:p>
                        </p:txBody>
                      </p:sp>
                      <p:sp>
                        <p:nvSpPr>
                          <p:cNvPr id="27732" name="Line 147"/>
                          <p:cNvSpPr/>
                          <p:nvPr/>
                        </p:nvSpPr>
                        <p:spPr>
                          <a:xfrm rot="1800000">
                            <a:off x="2521" y="1743"/>
                            <a:ext cx="198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733" name="Line 148"/>
                          <p:cNvSpPr/>
                          <p:nvPr/>
                        </p:nvSpPr>
                        <p:spPr>
                          <a:xfrm rot="1800000">
                            <a:off x="2475" y="1751"/>
                            <a:ext cx="244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734" name="Line 149"/>
                          <p:cNvSpPr/>
                          <p:nvPr/>
                        </p:nvSpPr>
                        <p:spPr>
                          <a:xfrm rot="1800000" flipV="1">
                            <a:off x="2429" y="1765"/>
                            <a:ext cx="300" cy="1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735" name="Line 150"/>
                          <p:cNvSpPr/>
                          <p:nvPr/>
                        </p:nvSpPr>
                        <p:spPr>
                          <a:xfrm rot="1800000">
                            <a:off x="2380" y="1775"/>
                            <a:ext cx="340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736" name="Line 151"/>
                          <p:cNvSpPr/>
                          <p:nvPr/>
                        </p:nvSpPr>
                        <p:spPr>
                          <a:xfrm rot="1800000">
                            <a:off x="2298" y="1853"/>
                            <a:ext cx="340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737" name="Line 152"/>
                          <p:cNvSpPr/>
                          <p:nvPr/>
                        </p:nvSpPr>
                        <p:spPr>
                          <a:xfrm rot="1800000">
                            <a:off x="2305" y="1863"/>
                            <a:ext cx="283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738" name="Line 153"/>
                          <p:cNvSpPr/>
                          <p:nvPr/>
                        </p:nvSpPr>
                        <p:spPr>
                          <a:xfrm rot="1800000">
                            <a:off x="2314" y="1880"/>
                            <a:ext cx="238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739" name="Line 154"/>
                          <p:cNvSpPr/>
                          <p:nvPr/>
                        </p:nvSpPr>
                        <p:spPr>
                          <a:xfrm rot="1800000">
                            <a:off x="2319" y="1892"/>
                            <a:ext cx="193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740" name="Line 155"/>
                          <p:cNvSpPr/>
                          <p:nvPr/>
                        </p:nvSpPr>
                        <p:spPr>
                          <a:xfrm rot="1800000">
                            <a:off x="2330" y="1904"/>
                            <a:ext cx="119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741" name="Line 156"/>
                          <p:cNvSpPr/>
                          <p:nvPr/>
                        </p:nvSpPr>
                        <p:spPr>
                          <a:xfrm rot="1800000" flipV="1">
                            <a:off x="2338" y="1921"/>
                            <a:ext cx="74" cy="2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742" name="Line 157"/>
                          <p:cNvSpPr/>
                          <p:nvPr/>
                        </p:nvSpPr>
                        <p:spPr>
                          <a:xfrm rot="1800000" flipV="1">
                            <a:off x="2604" y="1716"/>
                            <a:ext cx="119" cy="1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743" name="Line 158"/>
                          <p:cNvSpPr/>
                          <p:nvPr/>
                        </p:nvSpPr>
                        <p:spPr>
                          <a:xfrm rot="1800000" flipV="1">
                            <a:off x="2650" y="1702"/>
                            <a:ext cx="74" cy="2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744" name="Line 159"/>
                          <p:cNvSpPr/>
                          <p:nvPr/>
                        </p:nvSpPr>
                        <p:spPr>
                          <a:xfrm rot="1800000">
                            <a:off x="2562" y="1727"/>
                            <a:ext cx="153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745" name="Line 160"/>
                          <p:cNvSpPr/>
                          <p:nvPr/>
                        </p:nvSpPr>
                        <p:spPr>
                          <a:xfrm rot="1800000">
                            <a:off x="2294" y="1843"/>
                            <a:ext cx="397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746" name="Line 161"/>
                          <p:cNvSpPr/>
                          <p:nvPr/>
                        </p:nvSpPr>
                        <p:spPr>
                          <a:xfrm rot="1800000">
                            <a:off x="2294" y="1824"/>
                            <a:ext cx="425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747" name="Line 162"/>
                          <p:cNvSpPr/>
                          <p:nvPr/>
                        </p:nvSpPr>
                        <p:spPr>
                          <a:xfrm rot="1800000">
                            <a:off x="2290" y="1800"/>
                            <a:ext cx="437" cy="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27748" name="Line 163"/>
                          <p:cNvSpPr/>
                          <p:nvPr/>
                        </p:nvSpPr>
                        <p:spPr>
                          <a:xfrm rot="1800000" flipV="1">
                            <a:off x="2331" y="1789"/>
                            <a:ext cx="397" cy="1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</p:grpSp>
                    <p:sp>
                      <p:nvSpPr>
                        <p:cNvPr id="27730" name="AutoShape 164"/>
                        <p:cNvSpPr/>
                        <p:nvPr/>
                      </p:nvSpPr>
                      <p:spPr>
                        <a:xfrm>
                          <a:off x="2028" y="1829"/>
                          <a:ext cx="425" cy="28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 sz="2800" dirty="0">
                            <a:latin typeface="Times New Roman" panose="02020603050405020304" charset="0"/>
                            <a:ea typeface="微软雅黑" panose="020B0503020204020204" charset="-122"/>
                            <a:cs typeface="Times New Roman" panose="0202060305040502030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7679" name="Group 165"/>
                  <p:cNvGrpSpPr/>
                  <p:nvPr/>
                </p:nvGrpSpPr>
                <p:grpSpPr>
                  <a:xfrm>
                    <a:off x="8319" y="6293"/>
                    <a:ext cx="501" cy="452"/>
                    <a:chOff x="3717" y="5241"/>
                    <a:chExt cx="627" cy="566"/>
                  </a:xfrm>
                </p:grpSpPr>
                <p:grpSp>
                  <p:nvGrpSpPr>
                    <p:cNvPr id="27680" name="Group 166"/>
                    <p:cNvGrpSpPr/>
                    <p:nvPr/>
                  </p:nvGrpSpPr>
                  <p:grpSpPr>
                    <a:xfrm>
                      <a:off x="3717" y="5241"/>
                      <a:ext cx="627" cy="24"/>
                      <a:chOff x="3717" y="5241"/>
                      <a:chExt cx="627" cy="24"/>
                    </a:xfrm>
                  </p:grpSpPr>
                  <p:sp>
                    <p:nvSpPr>
                      <p:cNvPr id="27721" name="Line 167"/>
                      <p:cNvSpPr/>
                      <p:nvPr/>
                    </p:nvSpPr>
                    <p:spPr>
                      <a:xfrm>
                        <a:off x="3741" y="5262"/>
                        <a:ext cx="573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7722" name="Freeform 168"/>
                      <p:cNvSpPr/>
                      <p:nvPr/>
                    </p:nvSpPr>
                    <p:spPr>
                      <a:xfrm>
                        <a:off x="4302" y="5241"/>
                        <a:ext cx="42" cy="24"/>
                      </a:xfrm>
                      <a:custGeom>
                        <a:avLst/>
                        <a:gdLst>
                          <a:gd name="txL" fmla="*/ 0 w 42"/>
                          <a:gd name="txT" fmla="*/ 0 h 24"/>
                          <a:gd name="txR" fmla="*/ 42 w 42"/>
                          <a:gd name="txB" fmla="*/ 24 h 24"/>
                        </a:gdLst>
                        <a:ahLst/>
                        <a:cxnLst>
                          <a:cxn ang="0">
                            <a:pos x="0" y="24"/>
                          </a:cxn>
                          <a:cxn ang="0">
                            <a:pos x="27" y="15"/>
                          </a:cxn>
                          <a:cxn ang="0">
                            <a:pos x="42" y="0"/>
                          </a:cxn>
                        </a:cxnLst>
                        <a:rect l="txL" t="txT" r="txR" b="txB"/>
                        <a:pathLst>
                          <a:path w="42" h="24">
                            <a:moveTo>
                              <a:pt x="0" y="24"/>
                            </a:moveTo>
                            <a:cubicBezTo>
                              <a:pt x="10" y="21"/>
                              <a:pt x="20" y="19"/>
                              <a:pt x="27" y="15"/>
                            </a:cubicBezTo>
                            <a:cubicBezTo>
                              <a:pt x="34" y="11"/>
                              <a:pt x="38" y="5"/>
                              <a:pt x="42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 sz="2800" dirty="0"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endParaRPr>
                      </a:p>
                    </p:txBody>
                  </p:sp>
                  <p:sp>
                    <p:nvSpPr>
                      <p:cNvPr id="27723" name="Freeform 169"/>
                      <p:cNvSpPr/>
                      <p:nvPr/>
                    </p:nvSpPr>
                    <p:spPr>
                      <a:xfrm flipH="1">
                        <a:off x="3717" y="5241"/>
                        <a:ext cx="42" cy="24"/>
                      </a:xfrm>
                      <a:custGeom>
                        <a:avLst/>
                        <a:gdLst>
                          <a:gd name="txL" fmla="*/ 0 w 42"/>
                          <a:gd name="txT" fmla="*/ 0 h 24"/>
                          <a:gd name="txR" fmla="*/ 42 w 42"/>
                          <a:gd name="txB" fmla="*/ 24 h 24"/>
                        </a:gdLst>
                        <a:ahLst/>
                        <a:cxnLst>
                          <a:cxn ang="0">
                            <a:pos x="0" y="24"/>
                          </a:cxn>
                          <a:cxn ang="0">
                            <a:pos x="27" y="15"/>
                          </a:cxn>
                          <a:cxn ang="0">
                            <a:pos x="42" y="0"/>
                          </a:cxn>
                        </a:cxnLst>
                        <a:rect l="txL" t="txT" r="txR" b="txB"/>
                        <a:pathLst>
                          <a:path w="42" h="24">
                            <a:moveTo>
                              <a:pt x="0" y="24"/>
                            </a:moveTo>
                            <a:cubicBezTo>
                              <a:pt x="10" y="21"/>
                              <a:pt x="20" y="19"/>
                              <a:pt x="27" y="15"/>
                            </a:cubicBezTo>
                            <a:cubicBezTo>
                              <a:pt x="34" y="11"/>
                              <a:pt x="38" y="5"/>
                              <a:pt x="42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 sz="2800" dirty="0"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endParaRPr>
                      </a:p>
                    </p:txBody>
                  </p:sp>
                </p:grpSp>
                <p:sp>
                  <p:nvSpPr>
                    <p:cNvPr id="27681" name="Line 170"/>
                    <p:cNvSpPr/>
                    <p:nvPr/>
                  </p:nvSpPr>
                  <p:spPr>
                    <a:xfrm>
                      <a:off x="3741" y="5306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682" name="Line 171"/>
                    <p:cNvSpPr/>
                    <p:nvPr/>
                  </p:nvSpPr>
                  <p:spPr>
                    <a:xfrm>
                      <a:off x="3840" y="5306"/>
                      <a:ext cx="81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683" name="Line 172"/>
                    <p:cNvSpPr/>
                    <p:nvPr/>
                  </p:nvSpPr>
                  <p:spPr>
                    <a:xfrm>
                      <a:off x="3966" y="5306"/>
                      <a:ext cx="39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684" name="Line 173"/>
                    <p:cNvSpPr/>
                    <p:nvPr/>
                  </p:nvSpPr>
                  <p:spPr>
                    <a:xfrm>
                      <a:off x="4071" y="5306"/>
                      <a:ext cx="192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685" name="Line 174"/>
                    <p:cNvSpPr/>
                    <p:nvPr/>
                  </p:nvSpPr>
                  <p:spPr>
                    <a:xfrm>
                      <a:off x="4296" y="5306"/>
                      <a:ext cx="33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686" name="Line 175"/>
                    <p:cNvSpPr/>
                    <p:nvPr/>
                  </p:nvSpPr>
                  <p:spPr>
                    <a:xfrm>
                      <a:off x="3786" y="5357"/>
                      <a:ext cx="75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687" name="Line 176"/>
                    <p:cNvSpPr/>
                    <p:nvPr/>
                  </p:nvSpPr>
                  <p:spPr>
                    <a:xfrm flipV="1">
                      <a:off x="3957" y="5357"/>
                      <a:ext cx="11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688" name="Line 177"/>
                    <p:cNvSpPr/>
                    <p:nvPr/>
                  </p:nvSpPr>
                  <p:spPr>
                    <a:xfrm>
                      <a:off x="4164" y="5357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689" name="Line 178"/>
                    <p:cNvSpPr/>
                    <p:nvPr/>
                  </p:nvSpPr>
                  <p:spPr>
                    <a:xfrm>
                      <a:off x="4263" y="5357"/>
                      <a:ext cx="42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690" name="Line 179"/>
                    <p:cNvSpPr/>
                    <p:nvPr/>
                  </p:nvSpPr>
                  <p:spPr>
                    <a:xfrm>
                      <a:off x="3738" y="5414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691" name="Line 180"/>
                    <p:cNvSpPr/>
                    <p:nvPr/>
                  </p:nvSpPr>
                  <p:spPr>
                    <a:xfrm>
                      <a:off x="3852" y="5414"/>
                      <a:ext cx="87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692" name="Line 181"/>
                    <p:cNvSpPr/>
                    <p:nvPr/>
                  </p:nvSpPr>
                  <p:spPr>
                    <a:xfrm>
                      <a:off x="4008" y="5414"/>
                      <a:ext cx="186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693" name="Line 182"/>
                    <p:cNvSpPr/>
                    <p:nvPr/>
                  </p:nvSpPr>
                  <p:spPr>
                    <a:xfrm>
                      <a:off x="4236" y="5414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694" name="Line 183"/>
                    <p:cNvSpPr/>
                    <p:nvPr/>
                  </p:nvSpPr>
                  <p:spPr>
                    <a:xfrm>
                      <a:off x="3804" y="5477"/>
                      <a:ext cx="87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695" name="Line 184"/>
                    <p:cNvSpPr/>
                    <p:nvPr/>
                  </p:nvSpPr>
                  <p:spPr>
                    <a:xfrm>
                      <a:off x="3996" y="5483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696" name="Line 185"/>
                    <p:cNvSpPr/>
                    <p:nvPr/>
                  </p:nvSpPr>
                  <p:spPr>
                    <a:xfrm>
                      <a:off x="4095" y="5477"/>
                      <a:ext cx="36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697" name="Line 186"/>
                    <p:cNvSpPr/>
                    <p:nvPr/>
                  </p:nvSpPr>
                  <p:spPr>
                    <a:xfrm>
                      <a:off x="4173" y="5474"/>
                      <a:ext cx="8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698" name="Line 187"/>
                    <p:cNvSpPr/>
                    <p:nvPr/>
                  </p:nvSpPr>
                  <p:spPr>
                    <a:xfrm>
                      <a:off x="3825" y="5528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699" name="Line 188"/>
                    <p:cNvSpPr/>
                    <p:nvPr/>
                  </p:nvSpPr>
                  <p:spPr>
                    <a:xfrm>
                      <a:off x="4146" y="5528"/>
                      <a:ext cx="36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00" name="Line 189"/>
                    <p:cNvSpPr/>
                    <p:nvPr/>
                  </p:nvSpPr>
                  <p:spPr>
                    <a:xfrm>
                      <a:off x="4209" y="5528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01" name="Line 190"/>
                    <p:cNvSpPr/>
                    <p:nvPr/>
                  </p:nvSpPr>
                  <p:spPr>
                    <a:xfrm>
                      <a:off x="3735" y="5585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02" name="Line 191"/>
                    <p:cNvSpPr/>
                    <p:nvPr/>
                  </p:nvSpPr>
                  <p:spPr>
                    <a:xfrm>
                      <a:off x="3834" y="5585"/>
                      <a:ext cx="81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03" name="Line 192"/>
                    <p:cNvSpPr/>
                    <p:nvPr/>
                  </p:nvSpPr>
                  <p:spPr>
                    <a:xfrm>
                      <a:off x="3960" y="5585"/>
                      <a:ext cx="39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04" name="Line 193"/>
                    <p:cNvSpPr/>
                    <p:nvPr/>
                  </p:nvSpPr>
                  <p:spPr>
                    <a:xfrm>
                      <a:off x="4065" y="5585"/>
                      <a:ext cx="192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05" name="Line 194"/>
                    <p:cNvSpPr/>
                    <p:nvPr/>
                  </p:nvSpPr>
                  <p:spPr>
                    <a:xfrm>
                      <a:off x="4290" y="5585"/>
                      <a:ext cx="33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06" name="Line 195"/>
                    <p:cNvSpPr/>
                    <p:nvPr/>
                  </p:nvSpPr>
                  <p:spPr>
                    <a:xfrm>
                      <a:off x="3780" y="5636"/>
                      <a:ext cx="75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07" name="Line 196"/>
                    <p:cNvSpPr/>
                    <p:nvPr/>
                  </p:nvSpPr>
                  <p:spPr>
                    <a:xfrm flipV="1">
                      <a:off x="3951" y="5636"/>
                      <a:ext cx="11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08" name="Line 197"/>
                    <p:cNvSpPr/>
                    <p:nvPr/>
                  </p:nvSpPr>
                  <p:spPr>
                    <a:xfrm>
                      <a:off x="4158" y="5636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09" name="Line 198"/>
                    <p:cNvSpPr/>
                    <p:nvPr/>
                  </p:nvSpPr>
                  <p:spPr>
                    <a:xfrm>
                      <a:off x="4257" y="5636"/>
                      <a:ext cx="42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10" name="Line 199"/>
                    <p:cNvSpPr/>
                    <p:nvPr/>
                  </p:nvSpPr>
                  <p:spPr>
                    <a:xfrm>
                      <a:off x="3732" y="5693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11" name="Line 200"/>
                    <p:cNvSpPr/>
                    <p:nvPr/>
                  </p:nvSpPr>
                  <p:spPr>
                    <a:xfrm>
                      <a:off x="3846" y="5693"/>
                      <a:ext cx="87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12" name="Line 201"/>
                    <p:cNvSpPr/>
                    <p:nvPr/>
                  </p:nvSpPr>
                  <p:spPr>
                    <a:xfrm>
                      <a:off x="4002" y="5693"/>
                      <a:ext cx="186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13" name="Line 202"/>
                    <p:cNvSpPr/>
                    <p:nvPr/>
                  </p:nvSpPr>
                  <p:spPr>
                    <a:xfrm>
                      <a:off x="4230" y="5693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14" name="Line 203"/>
                    <p:cNvSpPr/>
                    <p:nvPr/>
                  </p:nvSpPr>
                  <p:spPr>
                    <a:xfrm>
                      <a:off x="3798" y="5756"/>
                      <a:ext cx="87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15" name="Line 204"/>
                    <p:cNvSpPr/>
                    <p:nvPr/>
                  </p:nvSpPr>
                  <p:spPr>
                    <a:xfrm>
                      <a:off x="3990" y="5762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16" name="Line 205"/>
                    <p:cNvSpPr/>
                    <p:nvPr/>
                  </p:nvSpPr>
                  <p:spPr>
                    <a:xfrm>
                      <a:off x="4089" y="5756"/>
                      <a:ext cx="36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17" name="Line 206"/>
                    <p:cNvSpPr/>
                    <p:nvPr/>
                  </p:nvSpPr>
                  <p:spPr>
                    <a:xfrm>
                      <a:off x="4167" y="5753"/>
                      <a:ext cx="8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18" name="Line 207"/>
                    <p:cNvSpPr/>
                    <p:nvPr/>
                  </p:nvSpPr>
                  <p:spPr>
                    <a:xfrm>
                      <a:off x="3819" y="5807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19" name="Line 208"/>
                    <p:cNvSpPr/>
                    <p:nvPr/>
                  </p:nvSpPr>
                  <p:spPr>
                    <a:xfrm>
                      <a:off x="4140" y="5807"/>
                      <a:ext cx="36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720" name="Line 209"/>
                    <p:cNvSpPr/>
                    <p:nvPr/>
                  </p:nvSpPr>
                  <p:spPr>
                    <a:xfrm>
                      <a:off x="4203" y="5807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sp>
              <p:nvSpPr>
                <p:cNvPr id="27673" name="Oval 210"/>
                <p:cNvSpPr/>
                <p:nvPr/>
              </p:nvSpPr>
              <p:spPr>
                <a:xfrm>
                  <a:off x="8551" y="6709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2800" dirty="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7674" name="Oval 211"/>
                <p:cNvSpPr/>
                <p:nvPr/>
              </p:nvSpPr>
              <p:spPr>
                <a:xfrm>
                  <a:off x="8623" y="6595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2800" dirty="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7675" name="Oval 212"/>
                <p:cNvSpPr/>
                <p:nvPr/>
              </p:nvSpPr>
              <p:spPr>
                <a:xfrm>
                  <a:off x="8593" y="647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2800" dirty="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7676" name="Oval 213"/>
                <p:cNvSpPr/>
                <p:nvPr/>
              </p:nvSpPr>
              <p:spPr>
                <a:xfrm>
                  <a:off x="8674" y="6421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2800" dirty="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7677" name="Oval 214"/>
                <p:cNvSpPr/>
                <p:nvPr/>
              </p:nvSpPr>
              <p:spPr>
                <a:xfrm>
                  <a:off x="8659" y="6316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2800" dirty="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27665" name="Group 110"/>
              <p:cNvGrpSpPr/>
              <p:nvPr/>
            </p:nvGrpSpPr>
            <p:grpSpPr>
              <a:xfrm>
                <a:off x="1872" y="1344"/>
                <a:ext cx="336" cy="75"/>
                <a:chOff x="3557" y="11917"/>
                <a:chExt cx="314" cy="68"/>
              </a:xfrm>
            </p:grpSpPr>
            <p:grpSp>
              <p:nvGrpSpPr>
                <p:cNvPr id="27666" name="Group 111"/>
                <p:cNvGrpSpPr/>
                <p:nvPr/>
              </p:nvGrpSpPr>
              <p:grpSpPr>
                <a:xfrm>
                  <a:off x="3557" y="11917"/>
                  <a:ext cx="158" cy="68"/>
                  <a:chOff x="3537" y="4269"/>
                  <a:chExt cx="197" cy="85"/>
                </a:xfrm>
              </p:grpSpPr>
              <p:sp>
                <p:nvSpPr>
                  <p:cNvPr id="27670" name="Rectangle 112"/>
                  <p:cNvSpPr/>
                  <p:nvPr/>
                </p:nvSpPr>
                <p:spPr>
                  <a:xfrm>
                    <a:off x="3591" y="4283"/>
                    <a:ext cx="143" cy="5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sz="2800" dirty="0">
                      <a:latin typeface="Times New Roman" panose="02020603050405020304" charset="0"/>
                      <a:ea typeface="微软雅黑" panose="020B0503020204020204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27671" name="AutoShape 113"/>
                  <p:cNvSpPr/>
                  <p:nvPr/>
                </p:nvSpPr>
                <p:spPr>
                  <a:xfrm>
                    <a:off x="3537" y="4269"/>
                    <a:ext cx="113" cy="8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sz="2800" dirty="0">
                      <a:latin typeface="Times New Roman" panose="02020603050405020304" charset="0"/>
                      <a:ea typeface="微软雅黑" panose="020B0503020204020204" charset="-122"/>
                      <a:cs typeface="Times New Roman" panose="02020603050405020304" charset="0"/>
                    </a:endParaRPr>
                  </a:p>
                </p:txBody>
              </p:sp>
            </p:grpSp>
            <p:grpSp>
              <p:nvGrpSpPr>
                <p:cNvPr id="27667" name="Group 114"/>
                <p:cNvGrpSpPr/>
                <p:nvPr/>
              </p:nvGrpSpPr>
              <p:grpSpPr>
                <a:xfrm flipH="1">
                  <a:off x="3713" y="11917"/>
                  <a:ext cx="158" cy="68"/>
                  <a:chOff x="3537" y="4269"/>
                  <a:chExt cx="197" cy="85"/>
                </a:xfrm>
              </p:grpSpPr>
              <p:sp>
                <p:nvSpPr>
                  <p:cNvPr id="27668" name="Rectangle 115"/>
                  <p:cNvSpPr/>
                  <p:nvPr/>
                </p:nvSpPr>
                <p:spPr>
                  <a:xfrm>
                    <a:off x="3591" y="4283"/>
                    <a:ext cx="143" cy="5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sz="2800" dirty="0">
                      <a:latin typeface="Times New Roman" panose="02020603050405020304" charset="0"/>
                      <a:ea typeface="微软雅黑" panose="020B0503020204020204" charset="-122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27669" name="AutoShape 116"/>
                  <p:cNvSpPr/>
                  <p:nvPr/>
                </p:nvSpPr>
                <p:spPr>
                  <a:xfrm>
                    <a:off x="3537" y="4269"/>
                    <a:ext cx="113" cy="8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sz="2800" dirty="0">
                      <a:latin typeface="Times New Roman" panose="02020603050405020304" charset="0"/>
                      <a:ea typeface="微软雅黑" panose="020B0503020204020204" charset="-122"/>
                      <a:cs typeface="Times New Roman" panose="02020603050405020304" charset="0"/>
                    </a:endParaRPr>
                  </a:p>
                </p:txBody>
              </p:sp>
            </p:grpSp>
          </p:grpSp>
        </p:grpSp>
        <p:sp>
          <p:nvSpPr>
            <p:cNvPr id="27657" name="Text Box 216"/>
            <p:cNvSpPr txBox="1"/>
            <p:nvPr/>
          </p:nvSpPr>
          <p:spPr>
            <a:xfrm>
              <a:off x="1392" y="1248"/>
              <a:ext cx="6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</a:rPr>
                <a:t>气体</a:t>
              </a:r>
              <a:endPara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endParaRPr>
            </a:p>
          </p:txBody>
        </p:sp>
        <p:sp>
          <p:nvSpPr>
            <p:cNvPr id="27658" name="Line 217"/>
            <p:cNvSpPr/>
            <p:nvPr/>
          </p:nvSpPr>
          <p:spPr>
            <a:xfrm>
              <a:off x="1488" y="1200"/>
              <a:ext cx="24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7659" name="Text Box 218"/>
            <p:cNvSpPr txBox="1"/>
            <p:nvPr/>
          </p:nvSpPr>
          <p:spPr>
            <a:xfrm>
              <a:off x="1680" y="1632"/>
              <a:ext cx="43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A</a:t>
              </a:r>
              <a:endPara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27660" name="Text Box 219"/>
            <p:cNvSpPr txBox="1"/>
            <p:nvPr/>
          </p:nvSpPr>
          <p:spPr>
            <a:xfrm>
              <a:off x="2736" y="1632"/>
              <a:ext cx="6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B</a:t>
              </a:r>
              <a:endPara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27661" name="Text Box 220"/>
            <p:cNvSpPr txBox="1"/>
            <p:nvPr/>
          </p:nvSpPr>
          <p:spPr>
            <a:xfrm>
              <a:off x="1920" y="2160"/>
              <a:ext cx="91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浓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aseline="-25000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SO</a:t>
              </a:r>
              <a:r>
                <a:rPr lang="en-US" altLang="zh-CN" sz="2400" baseline="-25000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4</a:t>
              </a:r>
              <a:endParaRPr lang="en-US" altLang="zh-CN" sz="24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27662" name="Text Box 221"/>
            <p:cNvSpPr txBox="1"/>
            <p:nvPr/>
          </p:nvSpPr>
          <p:spPr>
            <a:xfrm>
              <a:off x="2832" y="2160"/>
              <a:ext cx="115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</a:rPr>
                <a:t>澄清石灰水</a:t>
              </a:r>
              <a:endPara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endParaRPr>
            </a:p>
          </p:txBody>
        </p:sp>
      </p:grpSp>
      <p:sp>
        <p:nvSpPr>
          <p:cNvPr id="27652" name="Text Box 223"/>
          <p:cNvSpPr txBox="1"/>
          <p:nvPr/>
        </p:nvSpPr>
        <p:spPr>
          <a:xfrm>
            <a:off x="394335" y="1952625"/>
            <a:ext cx="10869930" cy="4184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(1) 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若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洗气瓶的质量增加，</a:t>
            </a:r>
            <a:endParaRPr lang="zh-CN" altLang="en-US" sz="28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洗气瓶的质量不变，则气体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X</a:t>
            </a:r>
            <a:endParaRPr lang="en-US" altLang="zh-CN" sz="28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是</a:t>
            </a:r>
            <a:r>
              <a:rPr lang="zh-CN" altLang="en-US" sz="2800" u="sng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en-US" sz="28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(2) 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若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洗气瓶的质量不变，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洗气瓶的质量增加，则气体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X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是</a:t>
            </a:r>
            <a:r>
              <a:rPr lang="zh-CN" altLang="en-US" sz="2800" u="sng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en-US" sz="28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(3) 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若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两个洗气瓶的质量都增加，则气体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X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是</a:t>
            </a:r>
            <a:r>
              <a:rPr lang="zh-CN" altLang="en-US" sz="2800" u="sng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                                                                                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en-US" sz="28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89313" name="Text Box 225"/>
          <p:cNvSpPr txBox="1"/>
          <p:nvPr/>
        </p:nvSpPr>
        <p:spPr>
          <a:xfrm>
            <a:off x="1019175" y="3362960"/>
            <a:ext cx="990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</a:t>
            </a:r>
            <a:r>
              <a:rPr lang="en-US" altLang="zh-CN" sz="28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endParaRPr lang="en-US" altLang="zh-CN" sz="2800" baseline="-250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89314" name="Text Box 226"/>
          <p:cNvSpPr txBox="1"/>
          <p:nvPr/>
        </p:nvSpPr>
        <p:spPr>
          <a:xfrm>
            <a:off x="9872345" y="4210685"/>
            <a:ext cx="990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CO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89315" name="Text Box 227"/>
          <p:cNvSpPr txBox="1"/>
          <p:nvPr/>
        </p:nvSpPr>
        <p:spPr>
          <a:xfrm>
            <a:off x="879475" y="5464175"/>
            <a:ext cx="85598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CH</a:t>
            </a:r>
            <a:r>
              <a:rPr lang="en-US" altLang="zh-CN" sz="28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或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</a:t>
            </a:r>
            <a:r>
              <a:rPr lang="en-US" altLang="zh-CN" sz="28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CO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或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</a:t>
            </a:r>
            <a:r>
              <a:rPr lang="en-US" altLang="zh-CN" sz="28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CH</a:t>
            </a:r>
            <a:r>
              <a:rPr lang="en-US" altLang="zh-CN" sz="28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或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CO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CH</a:t>
            </a:r>
            <a:r>
              <a:rPr lang="en-US" altLang="zh-CN" sz="28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或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</a:t>
            </a:r>
            <a:r>
              <a:rPr lang="en-US" altLang="zh-CN" sz="28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CO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CH</a:t>
            </a:r>
            <a:r>
              <a:rPr lang="en-US" altLang="zh-CN" sz="28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</a:t>
            </a:r>
            <a:endParaRPr lang="en-US" altLang="zh-CN" sz="2800" baseline="-250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-2222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【课堂练习】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13" grpId="0"/>
      <p:bldP spid="89314" grpId="0"/>
      <p:bldP spid="893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 Box 4"/>
          <p:cNvSpPr txBox="1"/>
          <p:nvPr/>
        </p:nvSpPr>
        <p:spPr>
          <a:xfrm>
            <a:off x="471170" y="660400"/>
            <a:ext cx="11080115" cy="2011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60000"/>
              </a:lnSpc>
            </a:pPr>
            <a:r>
              <a:rPr lang="en-US" sz="2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5</a:t>
            </a:r>
            <a:r>
              <a:rPr lang="zh-CN" sz="2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zh-CN" altLang="en-US" sz="2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如图所示，</a:t>
            </a:r>
            <a:r>
              <a:rPr lang="en-US" altLang="zh-CN" sz="2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U</a:t>
            </a:r>
            <a:r>
              <a:rPr lang="zh-CN" altLang="en-US" sz="2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型管的左端被水和胶塞封闭有甲烷和氯气（</a:t>
            </a:r>
            <a:r>
              <a:rPr lang="zh-CN" altLang="en-US" sz="26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体积比为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</a:t>
            </a:r>
            <a:r>
              <a:rPr lang="zh-CN" altLang="en-US" sz="26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：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</a:t>
            </a:r>
            <a:r>
              <a:rPr lang="zh-CN" altLang="en-US" sz="2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）的混和气体，假定氯气在水中溶解度可以忽略。将封闭有甲烷和氯气的混和气体的装置放置在有光亮的地方，让混和气体缓慢的反应一段时间。</a:t>
            </a:r>
            <a:endParaRPr lang="zh-CN" altLang="en-US" sz="26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29699" name="Picture 6"/>
          <p:cNvPicPr>
            <a:picLocks noChangeAspect="1"/>
          </p:cNvPicPr>
          <p:nvPr/>
        </p:nvPicPr>
        <p:blipFill>
          <a:blip r:embed="rId1">
            <a:lum bright="-17999" contrast="54000"/>
          </a:blip>
          <a:stretch>
            <a:fillRect/>
          </a:stretch>
        </p:blipFill>
        <p:spPr>
          <a:xfrm>
            <a:off x="8624570" y="2818765"/>
            <a:ext cx="2446338" cy="326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Text Box 7"/>
          <p:cNvSpPr txBox="1"/>
          <p:nvPr/>
        </p:nvSpPr>
        <p:spPr>
          <a:xfrm>
            <a:off x="471170" y="2818765"/>
            <a:ext cx="8153400" cy="2651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60000"/>
              </a:lnSpc>
            </a:pPr>
            <a:r>
              <a:rPr lang="en-US" sz="2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(1) </a:t>
            </a:r>
            <a:r>
              <a:rPr lang="zh-CN" altLang="en-US" sz="2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假设甲烷与氯气反应充分，且</a:t>
            </a:r>
            <a:endParaRPr lang="zh-CN" altLang="en-US" sz="26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只产生一种有机物，请写出化学方程</a:t>
            </a:r>
            <a:endParaRPr lang="zh-CN" altLang="en-US" sz="26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式</a:t>
            </a:r>
            <a:r>
              <a:rPr lang="zh-CN" altLang="en-US" sz="2600" u="sng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                                                       </a:t>
            </a:r>
            <a:r>
              <a:rPr lang="zh-CN" altLang="en-US" sz="2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</a:t>
            </a:r>
            <a:endParaRPr lang="zh-CN" altLang="en-US" sz="26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指出该有机物的分子的空间结构：</a:t>
            </a:r>
            <a:r>
              <a:rPr lang="zh-CN" altLang="en-US" sz="2600" u="sng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               　</a:t>
            </a:r>
            <a:r>
              <a:rPr lang="zh-CN" altLang="en-US" sz="2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 </a:t>
            </a:r>
            <a:endParaRPr lang="zh-CN" altLang="en-US" sz="26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91144" name="Text Box 8"/>
          <p:cNvSpPr txBox="1"/>
          <p:nvPr/>
        </p:nvSpPr>
        <p:spPr>
          <a:xfrm>
            <a:off x="5433060" y="4716780"/>
            <a:ext cx="2971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正四面体型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858520" y="3997008"/>
            <a:ext cx="6019800" cy="704850"/>
            <a:chOff x="288" y="2015"/>
            <a:chExt cx="3792" cy="444"/>
          </a:xfrm>
        </p:grpSpPr>
        <p:sp>
          <p:nvSpPr>
            <p:cNvPr id="29703" name="Text Box 10"/>
            <p:cNvSpPr txBox="1"/>
            <p:nvPr/>
          </p:nvSpPr>
          <p:spPr>
            <a:xfrm>
              <a:off x="288" y="2130"/>
              <a:ext cx="379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</a:rPr>
                <a:t>CH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Times New Roman" panose="02020603050405020304" charset="0"/>
                </a:rPr>
                <a:t>4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</a:rPr>
                <a:t>  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charset="0"/>
                </a:rPr>
                <a:t>＋  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</a:rPr>
                <a:t>4Cl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Times New Roman" panose="02020603050405020304" charset="0"/>
                </a:rPr>
                <a:t>2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</a:rPr>
                <a:t>             4HCl 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charset="0"/>
                </a:rPr>
                <a:t>＋ 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</a:rPr>
                <a:t>CCl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Times New Roman" panose="02020603050405020304" charset="0"/>
                </a:rPr>
                <a:t>4</a:t>
              </a:r>
              <a:endParaRPr lang="en-US" altLang="zh-CN" sz="2800" b="1" baseline="-25000" dirty="0">
                <a:solidFill>
                  <a:srgbClr val="FF0000"/>
                </a:solidFill>
                <a:latin typeface="Times New Roman" panose="02020603050405020304" charset="0"/>
              </a:endParaRPr>
            </a:p>
          </p:txBody>
        </p:sp>
        <p:sp>
          <p:nvSpPr>
            <p:cNvPr id="29704" name="Line 11"/>
            <p:cNvSpPr/>
            <p:nvPr/>
          </p:nvSpPr>
          <p:spPr>
            <a:xfrm flipV="1">
              <a:off x="1776" y="2304"/>
              <a:ext cx="510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9705" name="Text Box 12"/>
            <p:cNvSpPr txBox="1"/>
            <p:nvPr/>
          </p:nvSpPr>
          <p:spPr>
            <a:xfrm>
              <a:off x="1728" y="2015"/>
              <a:ext cx="75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</a:rPr>
                <a:t>光照</a:t>
              </a:r>
              <a:endParaRPr lang="zh-CN" altLang="en-US" sz="2400" b="1" dirty="0">
                <a:latin typeface="Times New Roman" panose="0202060305040502030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0" y="-2222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【课堂练习】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6" name="Text Box 4"/>
          <p:cNvSpPr txBox="1"/>
          <p:nvPr/>
        </p:nvSpPr>
        <p:spPr>
          <a:xfrm>
            <a:off x="471170" y="2818765"/>
            <a:ext cx="8469630" cy="32296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(2)</a:t>
            </a:r>
            <a:r>
              <a:rPr lang="zh-CN" altLang="en-US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经过几个小时的反应后，</a:t>
            </a:r>
            <a:r>
              <a:rPr lang="en-US" alt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U</a:t>
            </a:r>
            <a:r>
              <a:rPr lang="zh-CN" altLang="en-US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型管右端的玻璃管中水柱变化是</a:t>
            </a:r>
            <a:r>
              <a:rPr lang="zh-CN" altLang="en-US" sz="2400" u="sng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</a:t>
            </a:r>
            <a:r>
              <a:rPr lang="zh-CN" altLang="en-US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en-US" sz="24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</a:t>
            </a:r>
            <a:r>
              <a:rPr lang="zh-CN" alt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zh-CN" altLang="en-US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升高      	    </a:t>
            </a:r>
            <a:r>
              <a:rPr lang="en-US" alt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</a:t>
            </a:r>
            <a:r>
              <a:rPr lang="zh-CN" alt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、</a:t>
            </a:r>
            <a:r>
              <a:rPr lang="zh-CN" altLang="en-US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降低                </a:t>
            </a:r>
            <a:r>
              <a:rPr lang="en-US" alt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</a:t>
            </a:r>
            <a:r>
              <a:rPr lang="zh-CN" alt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、</a:t>
            </a:r>
            <a:r>
              <a:rPr lang="zh-CN" altLang="en-US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不变        </a:t>
            </a:r>
            <a:r>
              <a:rPr lang="en-US" alt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D</a:t>
            </a:r>
            <a:r>
              <a:rPr lang="zh-CN" alt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、</a:t>
            </a:r>
            <a:r>
              <a:rPr lang="zh-CN" altLang="en-US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无法确定</a:t>
            </a:r>
            <a:endParaRPr lang="zh-CN" altLang="en-US" sz="24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en-US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(3)</a:t>
            </a:r>
            <a:r>
              <a:rPr lang="en-US" alt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U</a:t>
            </a:r>
            <a:r>
              <a:rPr lang="zh-CN" altLang="en-US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型管左端的气柱变化是</a:t>
            </a:r>
            <a:r>
              <a:rPr lang="zh-CN" altLang="en-US" sz="2400" u="sng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</a:t>
            </a:r>
            <a:r>
              <a:rPr lang="zh-CN" altLang="en-US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en-US" sz="24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</a:t>
            </a:r>
            <a:r>
              <a:rPr lang="zh-CN" alt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、</a:t>
            </a:r>
            <a:r>
              <a:rPr lang="zh-CN" altLang="en-US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体积增大      </a:t>
            </a:r>
            <a:r>
              <a:rPr lang="en-US" alt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</a:t>
            </a:r>
            <a:r>
              <a:rPr lang="zh-CN" alt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、</a:t>
            </a:r>
            <a:r>
              <a:rPr lang="zh-CN" altLang="en-US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体积减小        </a:t>
            </a:r>
            <a:r>
              <a:rPr lang="en-US" alt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</a:t>
            </a:r>
            <a:r>
              <a:rPr lang="zh-CN" alt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、</a:t>
            </a:r>
            <a:r>
              <a:rPr lang="zh-CN" altLang="en-US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消失        </a:t>
            </a:r>
            <a:r>
              <a:rPr lang="en-US" alt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D</a:t>
            </a:r>
            <a:r>
              <a:rPr lang="zh-CN" alt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、</a:t>
            </a:r>
            <a:r>
              <a:rPr lang="zh-CN" altLang="en-US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不变 </a:t>
            </a:r>
            <a:endParaRPr lang="zh-CN" altLang="en-US" sz="24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92165" name="Text Box 5"/>
          <p:cNvSpPr txBox="1"/>
          <p:nvPr/>
        </p:nvSpPr>
        <p:spPr>
          <a:xfrm>
            <a:off x="838200" y="3505200"/>
            <a:ext cx="1066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2166" name="Text Box 6"/>
          <p:cNvSpPr txBox="1"/>
          <p:nvPr/>
        </p:nvSpPr>
        <p:spPr>
          <a:xfrm>
            <a:off x="4172585" y="4737100"/>
            <a:ext cx="1066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BC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698" name="Text Box 4"/>
          <p:cNvSpPr txBox="1"/>
          <p:nvPr/>
        </p:nvSpPr>
        <p:spPr>
          <a:xfrm>
            <a:off x="471170" y="660400"/>
            <a:ext cx="11080115" cy="2011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60000"/>
              </a:lnSpc>
            </a:pPr>
            <a:r>
              <a:rPr lang="en-US" sz="2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5</a:t>
            </a:r>
            <a:r>
              <a:rPr lang="zh-CN" sz="2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zh-CN" altLang="en-US" sz="2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如图所示，</a:t>
            </a:r>
            <a:r>
              <a:rPr lang="en-US" altLang="zh-CN" sz="2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U</a:t>
            </a:r>
            <a:r>
              <a:rPr lang="zh-CN" altLang="en-US" sz="2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型管的左端被水和胶塞封闭有甲烷和氯气（</a:t>
            </a:r>
            <a:r>
              <a:rPr lang="zh-CN" altLang="en-US" sz="26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体积比为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</a:t>
            </a:r>
            <a:r>
              <a:rPr lang="zh-CN" altLang="en-US" sz="26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：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</a:t>
            </a:r>
            <a:r>
              <a:rPr lang="zh-CN" altLang="en-US" sz="2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）的混和气体，假定氯气在水中溶解度可以忽略。将封闭有甲烷和氯气的混和气体的装置放置在有光亮的地方，让混和气体缓慢的反应一段时间。</a:t>
            </a:r>
            <a:endParaRPr lang="zh-CN" altLang="en-US" sz="26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29699" name="Picture 6"/>
          <p:cNvPicPr>
            <a:picLocks noChangeAspect="1"/>
          </p:cNvPicPr>
          <p:nvPr/>
        </p:nvPicPr>
        <p:blipFill>
          <a:blip r:embed="rId1">
            <a:lum bright="-17999" contrast="54000"/>
          </a:blip>
          <a:stretch>
            <a:fillRect/>
          </a:stretch>
        </p:blipFill>
        <p:spPr>
          <a:xfrm>
            <a:off x="8624570" y="2818765"/>
            <a:ext cx="2446338" cy="326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0" y="-2222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【课堂练习】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921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2222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【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学习目标与核心素养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】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1650" y="1071245"/>
            <a:ext cx="11188700" cy="1715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2400" b="1" kern="100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学习目标</a:t>
            </a:r>
            <a:endParaRPr lang="zh-CN" altLang="zh-CN" sz="2400" b="1" kern="100" dirty="0">
              <a:solidFill>
                <a:srgbClr val="0000FF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1</a:t>
            </a:r>
            <a:r>
              <a:rPr lang="zh-CN" altLang="zh-CN" sz="2400" kern="100" dirty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、</a:t>
            </a:r>
            <a:r>
              <a:rPr lang="zh-CN" altLang="zh-CN" sz="2400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了解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烷烃</a:t>
            </a:r>
            <a:r>
              <a:rPr lang="zh-CN" altLang="zh-CN" sz="2400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的主要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物理性质和化学性质。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zh-CN" altLang="en-US" sz="2400" kern="100" dirty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、</a:t>
            </a:r>
            <a:r>
              <a:rPr lang="zh-CN" altLang="zh-CN" sz="2400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知道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甲烷</a:t>
            </a:r>
            <a:r>
              <a:rPr lang="zh-CN" altLang="zh-CN" sz="2400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能发生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氧化反应</a:t>
            </a:r>
            <a:r>
              <a:rPr lang="zh-CN" altLang="zh-CN" sz="2400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和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取代反应</a:t>
            </a:r>
            <a:r>
              <a:rPr lang="zh-CN" altLang="zh-CN" sz="2400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，掌握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取代反应的概念。</a:t>
            </a:r>
            <a:endParaRPr lang="zh-CN" altLang="zh-CN" sz="2400" b="1" kern="100" dirty="0">
              <a:solidFill>
                <a:srgbClr val="FF0000"/>
              </a:solidFill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1650" y="3548380"/>
            <a:ext cx="11188700" cy="2195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933700" algn="l"/>
              </a:tabLst>
            </a:pP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400" b="1" kern="100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核心素养</a:t>
            </a:r>
            <a:endParaRPr lang="en-US" altLang="zh-CN" sz="2400" b="1" kern="100" dirty="0" smtClean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lvl="0" algn="just">
              <a:lnSpc>
                <a:spcPct val="140000"/>
              </a:lnSpc>
              <a:spcAft>
                <a:spcPts val="0"/>
              </a:spcAft>
            </a:pPr>
            <a:r>
              <a:rPr sz="24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</a:t>
            </a:r>
            <a:r>
              <a:rPr lang="zh-CN" sz="24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、</a:t>
            </a:r>
            <a:r>
              <a:rPr sz="24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微观探析：</a:t>
            </a:r>
            <a:r>
              <a:rPr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认识甲烷的组成、结构、性质和变化，形成“结构决定性质”的观念。</a:t>
            </a:r>
            <a:endParaRPr sz="24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lvl="0" algn="just">
              <a:lnSpc>
                <a:spcPct val="140000"/>
              </a:lnSpc>
              <a:spcAft>
                <a:spcPts val="0"/>
              </a:spcAft>
            </a:pPr>
            <a:r>
              <a:rPr sz="24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24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、</a:t>
            </a:r>
            <a:r>
              <a:rPr sz="24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证据推理：</a:t>
            </a:r>
            <a:r>
              <a:rPr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通过分析、推理等方法认识甲烷的取代反应</a:t>
            </a:r>
            <a:r>
              <a:rPr lang="zh-CN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，然后从</a:t>
            </a:r>
            <a:r>
              <a:rPr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不同角度认识烷烃的性质的思维模型。</a:t>
            </a:r>
            <a:endParaRPr sz="24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1640" y="35242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【思考与交流】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92555" y="1619885"/>
            <a:ext cx="6913245" cy="37090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天然气、沼气和煤层气的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主要成分是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甲烷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护肤品、医用软膏中的“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凡士林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”和蜡烛、蜡笔中的石蜡，其主要成分是含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碳原子数较多的烷烃。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请结合生活经验和初中化学的有关知识，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想一想烷烃可能具有哪些性质？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7750" y="3277235"/>
            <a:ext cx="3339465" cy="33394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900" y="210820"/>
            <a:ext cx="2971165" cy="2775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6065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一、烷烃的物理性质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8" t="27081" r="18760" b="5062"/>
          <a:stretch>
            <a:fillRect/>
          </a:stretch>
        </p:blipFill>
        <p:spPr bwMode="auto">
          <a:xfrm>
            <a:off x="7153910" y="316865"/>
            <a:ext cx="3009900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1628140" y="4848225"/>
            <a:ext cx="8935720" cy="2009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烷烃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均为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难溶于水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的无色物质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②其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熔点、沸点和密度一般随着分子中碳原子数的增加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（同时相对分子质量也在增大）而升高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Calibri" panose="020F0502020204030204" charset="0"/>
                <a:ea typeface="微软雅黑" panose="020B0503020204020204" charset="-122"/>
              </a:rPr>
              <a:t>③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常温下的状态</a:t>
            </a:r>
            <a:r>
              <a:rPr kumimoji="1" lang="en-US" altLang="zh-CN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C</a:t>
            </a:r>
            <a:r>
              <a:rPr kumimoji="1" lang="en-US" altLang="zh-CN" sz="2400" b="1" baseline="-25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</a:t>
            </a:r>
            <a:r>
              <a:rPr kumimoji="1" lang="en-US" altLang="en-US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～</a:t>
            </a:r>
            <a:r>
              <a:rPr kumimoji="1" lang="en-US" altLang="zh-CN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C</a:t>
            </a:r>
            <a:r>
              <a:rPr kumimoji="1" lang="en-US" altLang="zh-CN" sz="2400" b="1" baseline="-25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4</a:t>
            </a:r>
            <a:r>
              <a:rPr kumimoji="1" lang="zh-CN" altLang="en-US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为气态；</a:t>
            </a:r>
            <a:r>
              <a:rPr kumimoji="1" lang="en-US" altLang="zh-CN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C</a:t>
            </a:r>
            <a:r>
              <a:rPr kumimoji="1" lang="en-US" altLang="zh-CN" sz="2400" b="1" baseline="-25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5</a:t>
            </a:r>
            <a:r>
              <a:rPr kumimoji="1" lang="en-US" altLang="en-US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～</a:t>
            </a:r>
            <a:r>
              <a:rPr kumimoji="1" lang="en-US" altLang="zh-CN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C</a:t>
            </a:r>
            <a:r>
              <a:rPr kumimoji="1" lang="en-US" altLang="zh-CN" sz="2400" b="1" baseline="-25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16</a:t>
            </a:r>
            <a:r>
              <a:rPr kumimoji="1" lang="zh-CN" altLang="en-US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为液态</a:t>
            </a:r>
            <a:r>
              <a:rPr kumimoji="1" lang="en-US" altLang="zh-CN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;C</a:t>
            </a:r>
            <a:r>
              <a:rPr kumimoji="1" lang="en-US" altLang="zh-CN" sz="2400" b="1" baseline="-25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17</a:t>
            </a:r>
            <a:r>
              <a:rPr kumimoji="1" lang="zh-CN" altLang="en-US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以上为固态。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80160" y="1016635"/>
            <a:ext cx="5490845" cy="92075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en-US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、甲烷的</a:t>
            </a:r>
            <a:r>
              <a:rPr lang="zh-CN" altLang="en-US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物理性质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zh-CN" altLang="en-US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难溶于水、</a:t>
            </a:r>
            <a:r>
              <a:rPr lang="zh-CN" altLang="en-US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无色气体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6970" y="2581910"/>
            <a:ext cx="6865620" cy="92075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en-US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、</a:t>
            </a:r>
            <a:r>
              <a:rPr lang="zh-CN" altLang="en-US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烷烃的</a:t>
            </a:r>
            <a:r>
              <a:rPr lang="zh-CN" altLang="en-US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物理性质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zh-CN" altLang="en-US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难溶于水、可溶于有机溶剂（汽油、</a:t>
            </a:r>
            <a:r>
              <a:rPr lang="zh-CN" altLang="en-US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苯）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6065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一、烷烃的物理性质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8" t="27081" r="18760" b="5062"/>
          <a:stretch>
            <a:fillRect/>
          </a:stretch>
        </p:blipFill>
        <p:spPr bwMode="auto">
          <a:xfrm>
            <a:off x="8638540" y="160655"/>
            <a:ext cx="3009900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75" y="2759075"/>
            <a:ext cx="10818495" cy="398843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0700" y="1859280"/>
            <a:ext cx="7950200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总结烷烃物理性质及变化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规律？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9970" y="868680"/>
            <a:ext cx="5490845" cy="92075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zh-CN" altLang="en-US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甲烷的</a:t>
            </a:r>
            <a:r>
              <a:rPr lang="zh-CN" altLang="en-US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物理性质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zh-CN" altLang="en-US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难溶于水、</a:t>
            </a:r>
            <a:r>
              <a:rPr lang="zh-CN" altLang="en-US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无色气体</a:t>
            </a:r>
            <a:endParaRPr lang="zh-CN" altLang="en-US" sz="2600" b="1" kern="1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6065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一、烷烃的物理性质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0715" y="728980"/>
            <a:ext cx="8935720" cy="2009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烷烃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均为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难溶于水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的无色物质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②其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熔点、沸点和密度一般随着分子中碳原子数的增加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（同时相对分子质量也在增大）而升高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Calibri" panose="020F0502020204030204" charset="0"/>
                <a:ea typeface="微软雅黑" panose="020B0503020204020204" charset="-122"/>
              </a:rPr>
              <a:t>③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常温下的状态</a:t>
            </a:r>
            <a:r>
              <a:rPr kumimoji="1" lang="en-US" altLang="zh-CN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C</a:t>
            </a:r>
            <a:r>
              <a:rPr kumimoji="1" lang="en-US" altLang="zh-CN" sz="2400" b="1" baseline="-25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</a:t>
            </a:r>
            <a:r>
              <a:rPr kumimoji="1" lang="en-US" altLang="en-US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～</a:t>
            </a:r>
            <a:r>
              <a:rPr kumimoji="1" lang="en-US" altLang="zh-CN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C</a:t>
            </a:r>
            <a:r>
              <a:rPr kumimoji="1" lang="en-US" altLang="zh-CN" sz="2400" b="1" baseline="-25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4</a:t>
            </a:r>
            <a:r>
              <a:rPr kumimoji="1" lang="zh-CN" altLang="en-US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为气态；</a:t>
            </a:r>
            <a:r>
              <a:rPr kumimoji="1" lang="en-US" altLang="zh-CN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C</a:t>
            </a:r>
            <a:r>
              <a:rPr kumimoji="1" lang="en-US" altLang="zh-CN" sz="2400" b="1" baseline="-25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5</a:t>
            </a:r>
            <a:r>
              <a:rPr kumimoji="1" lang="en-US" altLang="en-US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～</a:t>
            </a:r>
            <a:r>
              <a:rPr kumimoji="1" lang="en-US" altLang="zh-CN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C</a:t>
            </a:r>
            <a:r>
              <a:rPr kumimoji="1" lang="en-US" altLang="zh-CN" sz="2400" b="1" baseline="-25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17</a:t>
            </a:r>
            <a:r>
              <a:rPr kumimoji="1" lang="zh-CN" altLang="en-US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为液态</a:t>
            </a:r>
            <a:r>
              <a:rPr kumimoji="1" lang="en-US" altLang="zh-CN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;C</a:t>
            </a:r>
            <a:r>
              <a:rPr kumimoji="1" lang="en-US" altLang="zh-CN" sz="2400" b="1" baseline="-25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17</a:t>
            </a:r>
            <a:r>
              <a:rPr kumimoji="1" lang="zh-CN" altLang="en-US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以上为固态。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8" t="27081" r="18760" b="5062"/>
          <a:stretch>
            <a:fillRect/>
          </a:stretch>
        </p:blipFill>
        <p:spPr bwMode="auto">
          <a:xfrm>
            <a:off x="9576435" y="482600"/>
            <a:ext cx="26035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75" y="2759075"/>
            <a:ext cx="10818495" cy="3988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0850" y="4274185"/>
            <a:ext cx="9042400" cy="150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kumimoji="1"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通常情况下，烷烃性质稳定，与强酸、强碱和强氧化剂等一般不发生化学反应。在特定条件下能与某些物质发生化学反应，如可以燃烧和发生取代反应等。</a:t>
            </a: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kumimoji="1"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50573" y="409494"/>
            <a:ext cx="73814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二、烷烃的化学性质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与甲烷相似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6430" y="3950970"/>
            <a:ext cx="2329815" cy="18300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1190" y="1239520"/>
            <a:ext cx="1054544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回顾：结合甲烷的存在和用途，归纳甲烷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的化学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性质？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73780" y="2069465"/>
            <a:ext cx="375793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常温下、稳定，可燃烧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1190" y="2877820"/>
            <a:ext cx="1054544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烷烃的化学性质和甲烷相似，试推测烷烃的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化学性质？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2222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二、烷烃的化学性质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9890" y="1113155"/>
            <a:ext cx="10820400" cy="5207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(1) </a:t>
            </a:r>
            <a:r>
              <a:rPr lang="zh-CN" altLang="zh-CN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稳定性：</a:t>
            </a:r>
            <a:r>
              <a:rPr lang="zh-CN" altLang="zh-CN" sz="2600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通常条件下</a:t>
            </a:r>
            <a:r>
              <a:rPr lang="zh-CN" altLang="zh-CN" sz="2600" kern="100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与</a:t>
            </a:r>
            <a:r>
              <a:rPr lang="en-US" altLang="zh-CN" sz="2600" u="sng" kern="100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</a:t>
            </a:r>
            <a:r>
              <a:rPr lang="zh-CN" altLang="zh-CN" sz="2600" kern="100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600" u="sng" kern="100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</a:t>
            </a:r>
            <a:r>
              <a:rPr lang="zh-CN" altLang="zh-CN" sz="2600" kern="100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或</a:t>
            </a:r>
            <a:r>
              <a:rPr lang="en-US" altLang="zh-CN" sz="2600" u="sng" kern="100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      </a:t>
            </a:r>
            <a:r>
              <a:rPr lang="zh-CN" altLang="zh-CN" sz="2600" kern="100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等</a:t>
            </a:r>
            <a:r>
              <a:rPr lang="zh-CN" altLang="zh-CN" sz="2600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强氧化剂不反应。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64179" y="1083998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强酸</a:t>
            </a:r>
            <a:endParaRPr lang="zh-CN" altLang="zh-CN" sz="2600" b="1" kern="1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25832" y="1083651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强碱</a:t>
            </a:r>
            <a:endParaRPr lang="zh-CN" altLang="zh-CN" sz="2600" b="1" kern="1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87485" y="1093175"/>
            <a:ext cx="1503680" cy="49149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高锰酸钾</a:t>
            </a:r>
            <a:endParaRPr lang="zh-CN" altLang="zh-CN" sz="2600" b="1" kern="1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989499" y="2723047"/>
            <a:ext cx="4041775" cy="86677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989499" y="3791985"/>
            <a:ext cx="4476750" cy="8382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2886993" y="4780393"/>
            <a:ext cx="6237287" cy="10382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89890" y="2038350"/>
            <a:ext cx="4418330" cy="5207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可燃性：</a:t>
            </a:r>
            <a:r>
              <a:rPr lang="zh-CN" altLang="zh-CN" sz="2600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烷烃都能燃烧。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890" y="5268595"/>
            <a:ext cx="8879205" cy="5207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zh-CN" altLang="zh-CN" sz="2600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烷烃燃烧通式</a:t>
            </a:r>
            <a:r>
              <a:rPr lang="zh-CN" altLang="zh-CN" sz="2600" kern="100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：</a:t>
            </a:r>
            <a:r>
              <a:rPr lang="en-US" altLang="zh-CN" sz="2600" kern="100" dirty="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9957" t="18919" r="18615" b="23243"/>
          <a:stretch>
            <a:fillRect/>
          </a:stretch>
        </p:blipFill>
        <p:spPr>
          <a:xfrm>
            <a:off x="5486400" y="2200910"/>
            <a:ext cx="3327400" cy="21577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968105" y="2187575"/>
            <a:ext cx="3067685" cy="2526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2000">
                <a:latin typeface="Times New Roman" panose="02020603050405020304" charset="0"/>
                <a:ea typeface="微软雅黑" panose="020B0503020204020204" charset="-122"/>
              </a:rPr>
              <a:t>      </a:t>
            </a:r>
            <a:r>
              <a:rPr lang="en-US" altLang="zh-CN" sz="2400">
                <a:latin typeface="Times New Roman" panose="02020603050405020304" charset="0"/>
                <a:ea typeface="微软雅黑" panose="020B0503020204020204" charset="-122"/>
              </a:rPr>
              <a:t>  </a:t>
            </a:r>
            <a:r>
              <a:rPr lang="zh-CN" altLang="en-US" sz="2400">
                <a:latin typeface="Times New Roman" panose="02020603050405020304" charset="0"/>
                <a:ea typeface="微软雅黑" panose="020B0503020204020204" charset="-122"/>
              </a:rPr>
              <a:t>煤矿中的爆炸事故多与甲烷气体爆炸有关。为了保证安全生产，必须采取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通风、严禁烟火</a:t>
            </a:r>
            <a:r>
              <a:rPr lang="zh-CN" altLang="en-US" sz="2400">
                <a:latin typeface="Times New Roman" panose="02020603050405020304" charset="0"/>
                <a:ea typeface="微软雅黑" panose="020B0503020204020204" charset="-122"/>
              </a:rPr>
              <a:t>等措施。</a:t>
            </a:r>
            <a:endParaRPr lang="zh-CN" altLang="en-US" sz="2400"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Times New Roman" panose="02020603050405020304" charset="0"/>
                <a:ea typeface="微软雅黑" panose="020B0503020204020204" charset="-122"/>
              </a:rPr>
              <a:t>点燃之前要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验纯。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1" grpId="0"/>
      <p:bldP spid="5" grpId="0"/>
      <p:bldP spid="6" grpId="0"/>
      <p:bldP spid="7" grpId="0"/>
      <p:bldP spid="12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046.738582677165,&quot;width&quot;:7498.932283464567}"/>
</p:tagLst>
</file>

<file path=ppt/tags/tag2.xml><?xml version="1.0" encoding="utf-8"?>
<p:tagLst xmlns:p="http://schemas.openxmlformats.org/presentationml/2006/main"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3524</Words>
  <Application>WPS 演示</Application>
  <PresentationFormat>自定义</PresentationFormat>
  <Paragraphs>323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Calibri</vt:lpstr>
      <vt:lpstr>Times New Roman</vt:lpstr>
      <vt:lpstr>Courier New</vt:lpstr>
      <vt:lpstr>Calibri</vt:lpstr>
      <vt:lpstr>黑体</vt:lpstr>
      <vt:lpstr>Arial Unicode MS</vt:lpstr>
      <vt:lpstr>Hoefler Text</vt:lpstr>
      <vt:lpstr>Segoe Print</vt:lpstr>
      <vt:lpstr>Helvetica Neue</vt:lpstr>
      <vt:lpstr>1_Office 主题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学习方法提升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丹丹</cp:lastModifiedBy>
  <cp:revision>209</cp:revision>
  <dcterms:created xsi:type="dcterms:W3CDTF">2019-01-12T04:39:00Z</dcterms:created>
  <dcterms:modified xsi:type="dcterms:W3CDTF">2022-03-25T08:32:40Z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886EA0C0682D4D18BAA6DE3C2D947927</vt:lpwstr>
  </property>
</Properties>
</file>