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29" r:id="rId3"/>
    <p:sldId id="415" r:id="rId4"/>
    <p:sldId id="348" r:id="rId6"/>
    <p:sldId id="373" r:id="rId7"/>
    <p:sldId id="374" r:id="rId8"/>
    <p:sldId id="407" r:id="rId9"/>
    <p:sldId id="375" r:id="rId10"/>
    <p:sldId id="409" r:id="rId11"/>
    <p:sldId id="378" r:id="rId12"/>
    <p:sldId id="410" r:id="rId13"/>
    <p:sldId id="411" r:id="rId14"/>
    <p:sldId id="413" r:id="rId15"/>
    <p:sldId id="412" r:id="rId16"/>
    <p:sldId id="414" r:id="rId17"/>
    <p:sldId id="392" r:id="rId18"/>
    <p:sldId id="382" r:id="rId19"/>
    <p:sldId id="383" r:id="rId20"/>
    <p:sldId id="380" r:id="rId21"/>
    <p:sldId id="381" r:id="rId22"/>
    <p:sldId id="384" r:id="rId23"/>
    <p:sldId id="385" r:id="rId24"/>
    <p:sldId id="386" r:id="rId25"/>
    <p:sldId id="406" r:id="rId26"/>
    <p:sldId id="390" r:id="rId27"/>
    <p:sldId id="389" r:id="rId28"/>
    <p:sldId id="335" r:id="rId29"/>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YD" initials="Z"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B5C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98" autoAdjust="0"/>
    <p:restoredTop sz="94660"/>
  </p:normalViewPr>
  <p:slideViewPr>
    <p:cSldViewPr snapToGrid="0">
      <p:cViewPr varScale="1">
        <p:scale>
          <a:sx n="115" d="100"/>
          <a:sy n="115" d="100"/>
        </p:scale>
        <p:origin x="4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4" Type="http://schemas.openxmlformats.org/officeDocument/2006/relationships/tags" Target="tags/tag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just">
              <a:lnSpc>
                <a:spcPts val="8800"/>
              </a:lnSpc>
              <a:spcBef>
                <a:spcPts val="600"/>
              </a:spcBef>
            </a:pPr>
            <a:r>
              <a:rPr lang="zh-CN" altLang="en-US"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rPr>
              <a:t>人们很早就发现：有些植物能产生一种气体，这种气体能够对相邻的其他植物产生影响。例如橘子产生的气体能催熟与其混装在一起的香蕉。</a:t>
            </a:r>
            <a:endParaRPr lang="en-US" altLang="zh-CN"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endParaRPr>
          </a:p>
          <a:p>
            <a:pPr algn="just">
              <a:lnSpc>
                <a:spcPts val="8800"/>
              </a:lnSpc>
              <a:spcBef>
                <a:spcPts val="600"/>
              </a:spcBef>
            </a:pPr>
            <a:r>
              <a:rPr lang="en-US" altLang="zh-CN"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rPr>
              <a:t>直到</a:t>
            </a:r>
            <a:r>
              <a:rPr lang="en-US" altLang="zh-CN"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rPr>
              <a:t>1934</a:t>
            </a:r>
            <a:r>
              <a:rPr lang="zh-CN" altLang="en-US"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rPr>
              <a:t>年，英国科学家甘恩首先证明植物产生的这种气体是乙烯。</a:t>
            </a:r>
            <a:endParaRPr lang="en-US" altLang="zh-CN"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endParaRPr>
          </a:p>
          <a:p>
            <a:pPr algn="just">
              <a:lnSpc>
                <a:spcPts val="8800"/>
              </a:lnSpc>
              <a:spcBef>
                <a:spcPts val="600"/>
              </a:spcBef>
            </a:pPr>
            <a:endParaRPr lang="en-US" altLang="zh-CN"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endParaRPr>
          </a:p>
          <a:p>
            <a:pPr algn="just">
              <a:lnSpc>
                <a:spcPts val="8800"/>
              </a:lnSpc>
              <a:spcBef>
                <a:spcPts val="600"/>
              </a:spcBef>
            </a:pPr>
            <a:endParaRPr lang="en-US" altLang="zh-CN" sz="24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457200" eaLnBrk="1" fontAlgn="auto" latinLnBrk="0" hangingPunct="1">
              <a:lnSpc>
                <a:spcPct val="118000"/>
              </a:lnSpc>
              <a:spcBef>
                <a:spcPct val="50000"/>
              </a:spcBef>
              <a:spcAft>
                <a:spcPts val="0"/>
              </a:spcAft>
              <a:buClrTx/>
              <a:buSzTx/>
              <a:buFontTx/>
              <a:buNone/>
              <a:defRPr/>
            </a:pPr>
            <a:r>
              <a:rPr lang="zh-CN" altLang="en-US" sz="2400" i="0" dirty="0">
                <a:solidFill>
                  <a:srgbClr val="FFFFFF"/>
                </a:solidFill>
                <a:effectLst/>
                <a:latin typeface="黑体" panose="02010609060101010101" pitchFamily="49" charset="-122"/>
                <a:ea typeface="黑体" panose="02010609060101010101" pitchFamily="49" charset="-122"/>
              </a:rPr>
              <a:t>同学们一定想到了：书写结构式时，我们可以从原子的核外电子排布考虑原子的排列和结合方式。</a:t>
            </a:r>
            <a:endParaRPr lang="en-US" altLang="zh-CN" sz="2400" i="0" dirty="0">
              <a:solidFill>
                <a:srgbClr val="FFFFFF"/>
              </a:solidFill>
              <a:effectLst/>
              <a:latin typeface="黑体" panose="02010609060101010101" pitchFamily="49" charset="-122"/>
              <a:ea typeface="黑体" panose="02010609060101010101" pitchFamily="49" charset="-122"/>
            </a:endParaRPr>
          </a:p>
          <a:p>
            <a:pPr marL="0" marR="0" indent="0" algn="l" defTabSz="457200" eaLnBrk="1" fontAlgn="auto" latinLnBrk="0" hangingPunct="1">
              <a:lnSpc>
                <a:spcPct val="118000"/>
              </a:lnSpc>
              <a:spcBef>
                <a:spcPct val="50000"/>
              </a:spcBef>
              <a:spcAft>
                <a:spcPts val="0"/>
              </a:spcAft>
              <a:buClrTx/>
              <a:buSzTx/>
              <a:buFontTx/>
              <a:buNone/>
              <a:defRPr/>
            </a:pPr>
            <a:r>
              <a:rPr lang="zh-CN" altLang="en-US" dirty="0"/>
              <a:t>碳原子最外层有四个电子，要达到八电子的稳定结构，还需要形成四个共价键。</a:t>
            </a:r>
            <a:endParaRPr lang="en-US" altLang="zh-CN" dirty="0"/>
          </a:p>
          <a:p>
            <a:pPr marL="0" marR="0" indent="0" algn="l" defTabSz="457200" eaLnBrk="1" fontAlgn="auto" latinLnBrk="0" hangingPunct="1">
              <a:lnSpc>
                <a:spcPct val="118000"/>
              </a:lnSpc>
              <a:spcBef>
                <a:spcPct val="50000"/>
              </a:spcBef>
              <a:spcAft>
                <a:spcPts val="0"/>
              </a:spcAft>
              <a:buClrTx/>
              <a:buSzTx/>
              <a:buFontTx/>
              <a:buNone/>
              <a:defRPr/>
            </a:pPr>
            <a:r>
              <a:rPr lang="zh-CN" altLang="en-US" dirty="0"/>
              <a:t>氢原子最外层有一个电子，要达到稳定结构，只需要形成一个共价键。</a:t>
            </a: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457200" eaLnBrk="1" fontAlgn="auto" latinLnBrk="0" hangingPunct="1">
              <a:lnSpc>
                <a:spcPct val="118000"/>
              </a:lnSpc>
              <a:spcBef>
                <a:spcPct val="50000"/>
              </a:spcBef>
              <a:spcAft>
                <a:spcPts val="0"/>
              </a:spcAft>
              <a:buClrTx/>
              <a:buSzTx/>
              <a:buFontTx/>
              <a:buNone/>
              <a:defRPr/>
            </a:pPr>
            <a:r>
              <a:rPr lang="zh-CN" altLang="en-US" b="0" dirty="0"/>
              <a:t>对比乙烷和乙烯的分子式和结构式，同学们一定发现了：</a:t>
            </a:r>
            <a:endParaRPr lang="en-US" altLang="zh-CN" sz="2400" b="0" i="0" dirty="0">
              <a:solidFill>
                <a:srgbClr val="FFFFFF"/>
              </a:solidFill>
              <a:effectLst/>
              <a:latin typeface="黑体" panose="02010609060101010101" pitchFamily="49" charset="-122"/>
              <a:ea typeface="黑体" panose="02010609060101010101" pitchFamily="49" charset="-122"/>
              <a:cs typeface="宋体" panose="02010600030101010101" pitchFamily="2" charset="-122"/>
            </a:endParaRPr>
          </a:p>
          <a:p>
            <a:pPr algn="just">
              <a:lnSpc>
                <a:spcPts val="8800"/>
              </a:lnSpc>
            </a:pPr>
            <a:r>
              <a:rPr lang="zh-CN" altLang="en-US" sz="2400" b="0" i="0" dirty="0">
                <a:solidFill>
                  <a:srgbClr val="FFFFFF"/>
                </a:solidFill>
                <a:effectLst/>
                <a:latin typeface="黑体" panose="02010609060101010101" pitchFamily="49" charset="-122"/>
                <a:ea typeface="黑体" panose="02010609060101010101" pitchFamily="49" charset="-122"/>
                <a:cs typeface="宋体" panose="02010600030101010101" pitchFamily="2" charset="-122"/>
              </a:rPr>
              <a:t>相对于乙烷分子，乙烯分子中碳原子的价键没有完全被氢原子“饱和”。</a:t>
            </a:r>
            <a:endParaRPr lang="en-US" altLang="zh-CN" sz="2400" b="0" i="0" dirty="0">
              <a:solidFill>
                <a:srgbClr val="FFFFFF"/>
              </a:solidFill>
              <a:effectLst/>
              <a:latin typeface="黑体" panose="02010609060101010101" pitchFamily="49" charset="-122"/>
              <a:ea typeface="黑体" panose="02010609060101010101" pitchFamily="49" charset="-122"/>
              <a:cs typeface="宋体" panose="02010600030101010101" pitchFamily="2" charset="-122"/>
            </a:endParaRPr>
          </a:p>
          <a:p>
            <a:pPr marL="0" marR="0" indent="0" algn="just" defTabSz="457200" eaLnBrk="1" fontAlgn="auto" latinLnBrk="0" hangingPunct="1">
              <a:lnSpc>
                <a:spcPts val="8800"/>
              </a:lnSpc>
              <a:spcBef>
                <a:spcPts val="0"/>
              </a:spcBef>
              <a:spcAft>
                <a:spcPts val="0"/>
              </a:spcAft>
              <a:buClrTx/>
              <a:buSzTx/>
              <a:buFontTx/>
              <a:buNone/>
              <a:defRPr/>
            </a:pPr>
            <a:r>
              <a:rPr lang="zh-CN" altLang="en-US" sz="2400" b="0" dirty="0"/>
              <a:t>乙烯分子中的碳碳双键稳定吗？</a:t>
            </a:r>
            <a:endParaRPr lang="zh-CN" altLang="en-US" sz="2400" b="0" dirty="0"/>
          </a:p>
          <a:p>
            <a:pPr marL="0" marR="0" indent="0" algn="l" defTabSz="457200" eaLnBrk="1" fontAlgn="auto" latinLnBrk="0" hangingPunct="1">
              <a:lnSpc>
                <a:spcPct val="118000"/>
              </a:lnSpc>
              <a:spcBef>
                <a:spcPct val="50000"/>
              </a:spcBef>
              <a:spcAft>
                <a:spcPts val="0"/>
              </a:spcAft>
              <a:buClrTx/>
              <a:buSzTx/>
              <a:buFontTx/>
              <a:buNone/>
              <a:defRPr/>
            </a:pPr>
            <a:r>
              <a:rPr lang="zh-CN" altLang="en-US" sz="2400" b="0" i="0" dirty="0">
                <a:solidFill>
                  <a:srgbClr val="FFFFFF"/>
                </a:solidFill>
                <a:effectLst/>
                <a:latin typeface="黑体" panose="02010609060101010101" pitchFamily="49" charset="-122"/>
                <a:ea typeface="黑体" panose="02010609060101010101" pitchFamily="49" charset="-122"/>
              </a:rPr>
              <a:t>通常情况下，我们可以根据：化学键形成时放出的能量或化学键断裂时吸收的能量来衡量化学键的强度，判断化学键的稳定性。</a:t>
            </a:r>
            <a:endParaRPr lang="en-US" altLang="zh-CN" b="0" dirty="0"/>
          </a:p>
          <a:p>
            <a:pPr marL="0" marR="0" indent="0" algn="l" defTabSz="457200" eaLnBrk="1" fontAlgn="auto" latinLnBrk="0" hangingPunct="1">
              <a:lnSpc>
                <a:spcPct val="118000"/>
              </a:lnSpc>
              <a:spcBef>
                <a:spcPct val="50000"/>
              </a:spcBef>
              <a:spcAft>
                <a:spcPts val="0"/>
              </a:spcAft>
              <a:buClrTx/>
              <a:buSzTx/>
              <a:buFontTx/>
              <a:buNone/>
              <a:defRPr/>
            </a:pPr>
            <a:endParaRPr lang="en-US" altLang="zh-CN"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457200" eaLnBrk="1" fontAlgn="auto" latinLnBrk="0" hangingPunct="1">
              <a:lnSpc>
                <a:spcPct val="118000"/>
              </a:lnSpc>
              <a:spcBef>
                <a:spcPct val="50000"/>
              </a:spcBef>
              <a:spcAft>
                <a:spcPts val="0"/>
              </a:spcAft>
              <a:buClrTx/>
              <a:buSzTx/>
              <a:buFontTx/>
              <a:buNone/>
              <a:defRPr/>
            </a:pPr>
            <a:r>
              <a:rPr lang="zh-CN" altLang="en-US" dirty="0"/>
              <a:t>请同学们想一想：</a:t>
            </a:r>
            <a:r>
              <a:rPr lang="zh-CN" altLang="en-US" sz="2400" i="0" dirty="0">
                <a:solidFill>
                  <a:srgbClr val="FFFF00"/>
                </a:solidFill>
                <a:effectLst/>
                <a:latin typeface="黑体" panose="02010609060101010101" pitchFamily="49" charset="-122"/>
                <a:ea typeface="黑体" panose="02010609060101010101" pitchFamily="49" charset="-122"/>
                <a:cs typeface="宋体" panose="02010600030101010101" pitchFamily="2" charset="-122"/>
              </a:rPr>
              <a:t>为什么浸泡过高锰酸钾的硅藻土能抑制水果腐烂</a:t>
            </a:r>
            <a:r>
              <a:rPr lang="zh-CN" altLang="zh-CN" sz="2400" i="0" dirty="0">
                <a:solidFill>
                  <a:srgbClr val="FFFF00"/>
                </a:solidFill>
                <a:effectLst/>
                <a:latin typeface="黑体" panose="02010609060101010101" pitchFamily="49" charset="-122"/>
                <a:ea typeface="黑体" panose="02010609060101010101" pitchFamily="49" charset="-122"/>
                <a:cs typeface="宋体" panose="02010600030101010101" pitchFamily="2" charset="-122"/>
              </a:rPr>
              <a:t>呢？</a:t>
            </a:r>
            <a:endParaRPr lang="zh-CN" altLang="zh-CN" sz="2400" i="0" dirty="0">
              <a:solidFill>
                <a:srgbClr val="FFFF00"/>
              </a:solidFill>
              <a:effectLst/>
              <a:latin typeface="黑体" panose="02010609060101010101" pitchFamily="49" charset="-122"/>
              <a:ea typeface="黑体" panose="02010609060101010101" pitchFamily="49" charset="-122"/>
              <a:cs typeface="宋体" panose="02010600030101010101" pitchFamily="2" charset="-122"/>
            </a:endParaRPr>
          </a:p>
          <a:p>
            <a:pPr marL="0" marR="0" indent="0" algn="l" defTabSz="457200" eaLnBrk="1" fontAlgn="auto" latinLnBrk="0" hangingPunct="1">
              <a:lnSpc>
                <a:spcPct val="118000"/>
              </a:lnSpc>
              <a:spcBef>
                <a:spcPct val="50000"/>
              </a:spcBef>
              <a:spcAft>
                <a:spcPts val="0"/>
              </a:spcAft>
              <a:buClrTx/>
              <a:buSzTx/>
              <a:buFontTx/>
              <a:buNone/>
              <a:defRPr/>
            </a:pPr>
            <a:r>
              <a:rPr lang="zh-CN" altLang="en-US" sz="2000" i="0" dirty="0">
                <a:solidFill>
                  <a:srgbClr val="FFFF00"/>
                </a:solidFill>
                <a:effectLst/>
                <a:latin typeface="黑体" panose="02010609060101010101" pitchFamily="49" charset="-122"/>
                <a:ea typeface="黑体" panose="02010609060101010101" pitchFamily="49" charset="-122"/>
                <a:cs typeface="宋体" panose="02010600030101010101" pitchFamily="2" charset="-122"/>
              </a:rPr>
              <a:t>根据资料，我们知道：</a:t>
            </a:r>
            <a:r>
              <a:rPr lang="zh-CN" altLang="en-US" dirty="0"/>
              <a:t>如果有</a:t>
            </a:r>
            <a:r>
              <a:rPr lang="zh-CN" altLang="zh-CN" sz="2400" i="0" dirty="0">
                <a:solidFill>
                  <a:srgbClr val="FFFFFF"/>
                </a:solidFill>
                <a:effectLst/>
                <a:latin typeface="黑体" panose="02010609060101010101" pitchFamily="49" charset="-122"/>
                <a:ea typeface="黑体" panose="02010609060101010101" pitchFamily="49" charset="-122"/>
                <a:cs typeface="宋体" panose="02010600030101010101" pitchFamily="2" charset="-122"/>
              </a:rPr>
              <a:t>高锰酸钾</a:t>
            </a:r>
            <a:r>
              <a:rPr lang="zh-CN" altLang="en-US" sz="2400" i="0" dirty="0">
                <a:solidFill>
                  <a:srgbClr val="FFFFFF"/>
                </a:solidFill>
                <a:effectLst/>
                <a:latin typeface="黑体" panose="02010609060101010101" pitchFamily="49" charset="-122"/>
                <a:ea typeface="黑体" panose="02010609060101010101" pitchFamily="49" charset="-122"/>
                <a:cs typeface="宋体" panose="02010600030101010101" pitchFamily="2" charset="-122"/>
              </a:rPr>
              <a:t>溶液，就能够减少水果箱中的乙烯气体，从而延长水果的保质期。</a:t>
            </a:r>
            <a:endParaRPr lang="en-US" altLang="zh-CN" dirty="0"/>
          </a:p>
          <a:p>
            <a:pPr marL="0" marR="0" indent="0" algn="l" defTabSz="457200" eaLnBrk="1" fontAlgn="auto" latinLnBrk="0" hangingPunct="1">
              <a:lnSpc>
                <a:spcPct val="118000"/>
              </a:lnSpc>
              <a:spcBef>
                <a:spcPct val="50000"/>
              </a:spcBef>
              <a:spcAft>
                <a:spcPts val="0"/>
              </a:spcAft>
              <a:buClrTx/>
              <a:buSzTx/>
              <a:buFontTx/>
              <a:buNone/>
              <a:defRPr/>
            </a:pPr>
            <a:r>
              <a:rPr lang="zh-CN" altLang="en-US" dirty="0"/>
              <a:t>乙烯和高锰酸钾溶液发生化学反应了吗？</a:t>
            </a:r>
            <a:endParaRPr lang="en-US" altLang="zh-CN" dirty="0"/>
          </a:p>
          <a:p>
            <a:pPr marL="0" marR="0" indent="0" algn="l" defTabSz="457200" eaLnBrk="1" fontAlgn="auto" latinLnBrk="0" hangingPunct="1">
              <a:lnSpc>
                <a:spcPct val="118000"/>
              </a:lnSpc>
              <a:spcBef>
                <a:spcPct val="50000"/>
              </a:spcBef>
              <a:spcAft>
                <a:spcPts val="0"/>
              </a:spcAft>
              <a:buClrTx/>
              <a:buSzTx/>
              <a:buFontTx/>
              <a:buNone/>
              <a:defRPr/>
            </a:pPr>
            <a:r>
              <a:rPr lang="zh-CN" altLang="en-US" dirty="0"/>
              <a:t>我们来看一段实验视频。</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457200" eaLnBrk="1" fontAlgn="auto" latinLnBrk="0" hangingPunct="1">
              <a:lnSpc>
                <a:spcPct val="118000"/>
              </a:lnSpc>
              <a:spcBef>
                <a:spcPct val="50000"/>
              </a:spcBef>
              <a:spcAft>
                <a:spcPts val="0"/>
              </a:spcAft>
              <a:buClrTx/>
              <a:buSzTx/>
              <a:buFontTx/>
              <a:buNone/>
              <a:defRPr/>
            </a:pPr>
            <a:r>
              <a:rPr lang="zh-CN" altLang="en-US" dirty="0"/>
              <a:t>我们一起来看一个动画，动画中显示了反应前后，分子结构发生的变化，但这不是实际的反应历程。</a:t>
            </a:r>
            <a:endParaRPr lang="en-US" altLang="zh-CN" dirty="0"/>
          </a:p>
          <a:p>
            <a:pPr algn="l" eaLnBrk="1" hangingPunct="1">
              <a:spcBef>
                <a:spcPct val="50000"/>
              </a:spcBef>
              <a:buFontTx/>
              <a:buNone/>
            </a:pPr>
            <a:r>
              <a:rPr lang="zh-CN" altLang="en-US" dirty="0"/>
              <a:t>在适当的温度、压强和催化剂存在的条件下，乙烯分子中碳碳双键的一个化学键断裂，乙烯分子间通过碳原子相互结合形成很长的碳链，生成相对分子质量很大的聚合物</a:t>
            </a:r>
            <a:r>
              <a:rPr lang="en-US" altLang="zh-CN" dirty="0"/>
              <a:t>——</a:t>
            </a:r>
            <a:r>
              <a:rPr lang="zh-CN" altLang="en-US" dirty="0"/>
              <a:t>聚乙烯。</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与副标题">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2"/>
          <a:stretch>
            <a:fillRect/>
          </a:stretch>
        </p:blipFill>
        <p:spPr>
          <a:xfrm>
            <a:off x="3407352" y="3692525"/>
            <a:ext cx="5377296" cy="285750"/>
          </a:xfrm>
          <a:prstGeom prst="rect">
            <a:avLst/>
          </a:prstGeom>
          <a:ln w="12700">
            <a:miter lim="400000"/>
            <a:headEnd/>
            <a:tailEnd/>
          </a:ln>
        </p:spPr>
      </p:pic>
      <p:sp>
        <p:nvSpPr>
          <p:cNvPr id="14" name="幻灯片编号"/>
          <p:cNvSpPr txBox="1">
            <a:spLocks noGrp="1"/>
          </p:cNvSpPr>
          <p:nvPr>
            <p:ph type="sldNum" sz="quarter" idx="2"/>
          </p:nvPr>
        </p:nvSpPr>
        <p:spPr>
          <a:xfrm>
            <a:off x="5997575" y="6613525"/>
            <a:ext cx="209551" cy="254001"/>
          </a:xfrm>
          <a:prstGeom prst="rect">
            <a:avLst/>
          </a:prstGeom>
        </p:spPr>
        <p:txBody>
          <a:bodyPr/>
          <a:lstStyle>
            <a:lvl1pPr>
              <a:defRPr i="1">
                <a:solidFill>
                  <a:srgbClr val="F4E1B9"/>
                </a:solidFill>
              </a:defRPr>
            </a:lvl1p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media" Target="../media/media1.wmv"/><Relationship Id="rId1" Type="http://schemas.openxmlformats.org/officeDocument/2006/relationships/video" Target="../media/media1.wmv"/></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media" Target="../media/media2.wmv"/><Relationship Id="rId1" Type="http://schemas.openxmlformats.org/officeDocument/2006/relationships/video" Target="../media/media2.wmv"/></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3.xml"/><Relationship Id="rId3" Type="http://schemas.openxmlformats.org/officeDocument/2006/relationships/image" Target="../media/image19.png"/><Relationship Id="rId2" Type="http://schemas.microsoft.com/office/2007/relationships/media" Target="../media/audio1.wav"/><Relationship Id="rId1" Type="http://schemas.openxmlformats.org/officeDocument/2006/relationships/audio" Target="../media/audio1.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6.wdp"/><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906900" y="193252"/>
            <a:ext cx="2428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4F81BD"/>
                </a:solidFill>
                <a:effectLst/>
                <a:uLnTx/>
                <a:uFillTx/>
                <a:latin typeface="Calibri" panose="020F0502020204030204"/>
                <a:ea typeface="宋体" panose="02010600030101010101" pitchFamily="2" charset="-122"/>
                <a:cs typeface="+mn-cs"/>
              </a:rPr>
              <a:t>人教版必修</a:t>
            </a:r>
            <a:r>
              <a:rPr kumimoji="0" lang="zh-CN" altLang="en-US" sz="1800" b="1" i="0" u="none" strike="noStrike" kern="1200" cap="none" spc="0" normalizeH="0" baseline="0" noProof="0" dirty="0" smtClean="0">
                <a:ln>
                  <a:noFill/>
                </a:ln>
                <a:solidFill>
                  <a:srgbClr val="4F81BD"/>
                </a:solidFill>
                <a:effectLst/>
                <a:uLnTx/>
                <a:uFillTx/>
                <a:latin typeface="Calibri" panose="020F0502020204030204"/>
                <a:ea typeface="宋体" panose="02010600030101010101" pitchFamily="2" charset="-122"/>
                <a:cs typeface="+mn-cs"/>
              </a:rPr>
              <a:t>第二册</a:t>
            </a:r>
            <a:endParaRPr kumimoji="0" lang="zh-CN" altLang="en-US" sz="1800" b="1" i="0" u="none" strike="noStrike" kern="1200" cap="none" spc="0" normalizeH="0" baseline="0" noProof="0" dirty="0">
              <a:ln>
                <a:noFill/>
              </a:ln>
              <a:solidFill>
                <a:srgbClr val="4F81BD"/>
              </a:solidFill>
              <a:effectLst/>
              <a:uLnTx/>
              <a:uFillTx/>
              <a:latin typeface="Calibri" panose="020F0502020204030204"/>
              <a:ea typeface="宋体" panose="02010600030101010101" pitchFamily="2" charset="-122"/>
              <a:cs typeface="+mn-cs"/>
            </a:endParaRPr>
          </a:p>
        </p:txBody>
      </p:sp>
      <p:sp>
        <p:nvSpPr>
          <p:cNvPr id="7" name="文本框 6"/>
          <p:cNvSpPr txBox="1"/>
          <p:nvPr/>
        </p:nvSpPr>
        <p:spPr>
          <a:xfrm>
            <a:off x="2374929" y="1242488"/>
            <a:ext cx="8865957" cy="328583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2060"/>
                </a:solidFill>
                <a:effectLst/>
                <a:uLnTx/>
                <a:uFillTx/>
                <a:latin typeface="字魂27号-布丁体" panose="00000500000000000000" charset="-122"/>
                <a:ea typeface="字魂27号-布丁体" panose="00000500000000000000" charset="-122"/>
                <a:cs typeface="字魂27号-布丁体" panose="00000500000000000000" charset="-122"/>
              </a:rPr>
              <a:t>第七章 有机化合物</a:t>
            </a:r>
            <a:endParaRPr kumimoji="0" lang="en-US" altLang="zh-CN" sz="4800" b="1" i="0" u="none" strike="noStrike" kern="1200" cap="none" spc="0" normalizeH="0" baseline="0" noProof="0" dirty="0">
              <a:ln>
                <a:noFill/>
              </a:ln>
              <a:solidFill>
                <a:srgbClr val="002060"/>
              </a:solidFill>
              <a:effectLst/>
              <a:uLnTx/>
              <a:uFillTx/>
              <a:latin typeface="字魂27号-布丁体" panose="00000500000000000000" charset="-122"/>
              <a:ea typeface="字魂27号-布丁体" panose="00000500000000000000" charset="-122"/>
              <a:cs typeface="字魂27号-布丁体" panose="00000500000000000000" charset="-122"/>
            </a:endParaRPr>
          </a:p>
          <a:p>
            <a:pPr lvl="0" algn="ctr">
              <a:lnSpc>
                <a:spcPct val="150000"/>
              </a:lnSpc>
              <a:defRPr/>
            </a:pPr>
            <a:r>
              <a:rPr kumimoji="0" lang="zh-CN" altLang="en-US" sz="4800" b="1" i="0" u="none" strike="noStrike" kern="1200" cap="none" spc="0" normalizeH="0" baseline="0" noProof="0" dirty="0">
                <a:ln>
                  <a:noFill/>
                </a:ln>
                <a:solidFill>
                  <a:srgbClr val="002060"/>
                </a:solidFill>
                <a:effectLst/>
                <a:uLnTx/>
                <a:uFillTx/>
                <a:latin typeface="字魂27号-布丁体" panose="00000500000000000000" charset="-122"/>
                <a:ea typeface="字魂27号-布丁体" panose="00000500000000000000" charset="-122"/>
                <a:cs typeface="字魂27号-布丁体" panose="00000500000000000000" charset="-122"/>
              </a:rPr>
              <a:t>第二节 乙烯与有机高分子材料</a:t>
            </a:r>
            <a:r>
              <a:rPr lang="zh-CN" altLang="en-US" sz="4800" b="1" dirty="0">
                <a:solidFill>
                  <a:srgbClr val="002060"/>
                </a:solidFill>
                <a:latin typeface="字魂27号-布丁体" panose="00000500000000000000" charset="-122"/>
                <a:ea typeface="字魂27号-布丁体" panose="00000500000000000000" charset="-122"/>
                <a:cs typeface="字魂27号-布丁体" panose="00000500000000000000" charset="-122"/>
              </a:rPr>
              <a:t>第一课时 乙烯</a:t>
            </a:r>
            <a:endParaRPr kumimoji="0" lang="en-US" altLang="zh-CN" sz="4800" b="1" i="0" u="none" strike="noStrike" kern="1200" cap="none" spc="0" normalizeH="0" baseline="0" noProof="0" dirty="0">
              <a:ln>
                <a:noFill/>
              </a:ln>
              <a:solidFill>
                <a:srgbClr val="002060"/>
              </a:solidFill>
              <a:effectLst/>
              <a:uLnTx/>
              <a:uFillTx/>
              <a:latin typeface="字魂27号-布丁体" panose="00000500000000000000" charset="-122"/>
              <a:ea typeface="字魂27号-布丁体" panose="00000500000000000000" charset="-122"/>
              <a:cs typeface="字魂27号-布丁体"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899795" y="947823"/>
            <a:ext cx="4260573" cy="645160"/>
          </a:xfrm>
          <a:prstGeom prst="rect">
            <a:avLst/>
          </a:prstGeom>
          <a:noFill/>
        </p:spPr>
        <p:txBody>
          <a:bodyPr wrap="square" rtlCol="0">
            <a:spAutoFit/>
          </a:bodyPr>
          <a:lstStyle/>
          <a:p>
            <a:r>
              <a:rPr lang="zh-CN" altLang="en-US" sz="3600" b="1" dirty="0">
                <a:solidFill>
                  <a:srgbClr val="002060"/>
                </a:solidFill>
                <a:latin typeface="黑体" panose="02010609060101010101" pitchFamily="49" charset="-122"/>
                <a:ea typeface="黑体" panose="02010609060101010101" pitchFamily="49" charset="-122"/>
              </a:rPr>
              <a:t>回顾：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4" name="文本框 3"/>
          <p:cNvSpPr txBox="1"/>
          <p:nvPr/>
        </p:nvSpPr>
        <p:spPr>
          <a:xfrm>
            <a:off x="1220470" y="1847215"/>
            <a:ext cx="9216390" cy="645160"/>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烷烃的化学性质（常温下，</a:t>
            </a:r>
            <a:r>
              <a:rPr lang="zh-CN" altLang="en-US" sz="3600" b="1" dirty="0">
                <a:latin typeface="黑体" panose="02010609060101010101" pitchFamily="49" charset="-122"/>
                <a:ea typeface="黑体" panose="02010609060101010101" pitchFamily="49" charset="-122"/>
              </a:rPr>
              <a:t>稳定）</a:t>
            </a:r>
            <a:endParaRPr lang="zh-CN" altLang="en-US" sz="3600" b="1" dirty="0">
              <a:latin typeface="黑体" panose="02010609060101010101" pitchFamily="49" charset="-122"/>
              <a:ea typeface="黑体" panose="02010609060101010101" pitchFamily="49" charset="-122"/>
            </a:endParaRPr>
          </a:p>
        </p:txBody>
      </p:sp>
      <p:sp>
        <p:nvSpPr>
          <p:cNvPr id="5" name="矩形 441345"/>
          <p:cNvSpPr>
            <a:spLocks noChangeArrowheads="1"/>
          </p:cNvSpPr>
          <p:nvPr/>
        </p:nvSpPr>
        <p:spPr bwMode="auto">
          <a:xfrm>
            <a:off x="1220470" y="4387850"/>
            <a:ext cx="8692515" cy="71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nSpc>
                <a:spcPct val="150000"/>
              </a:lnSpc>
            </a:pPr>
            <a:r>
              <a:rPr lang="zh-CN" altLang="en-US" sz="3600" b="1" dirty="0">
                <a:latin typeface="黑体" panose="02010609060101010101" pitchFamily="49" charset="-122"/>
                <a:ea typeface="黑体" panose="02010609060101010101" pitchFamily="49" charset="-122"/>
                <a:cs typeface="Times New Roman" panose="02020603050405020304" pitchFamily="18" charset="0"/>
              </a:rPr>
              <a:t>（</a:t>
            </a:r>
            <a:r>
              <a:rPr lang="en-US" altLang="zh-CN" sz="3600" b="1" dirty="0">
                <a:latin typeface="黑体" panose="02010609060101010101" pitchFamily="49" charset="-122"/>
                <a:ea typeface="黑体" panose="02010609060101010101" pitchFamily="49" charset="-122"/>
                <a:cs typeface="Times New Roman" panose="02020603050405020304" pitchFamily="18" charset="0"/>
              </a:rPr>
              <a:t>1</a:t>
            </a:r>
            <a:r>
              <a:rPr lang="zh-CN" altLang="en-US" sz="3600" b="1" dirty="0">
                <a:latin typeface="黑体" panose="02010609060101010101" pitchFamily="49" charset="-122"/>
                <a:ea typeface="黑体" panose="02010609060101010101" pitchFamily="49" charset="-122"/>
                <a:cs typeface="Times New Roman" panose="02020603050405020304" pitchFamily="18" charset="0"/>
              </a:rPr>
              <a:t>）氧化反应</a:t>
            </a:r>
            <a:r>
              <a:rPr lang="en-US" altLang="zh-CN" sz="3600" b="1" dirty="0">
                <a:latin typeface="黑体" panose="02010609060101010101" pitchFamily="49" charset="-122"/>
                <a:ea typeface="黑体" panose="02010609060101010101" pitchFamily="49" charset="-122"/>
                <a:cs typeface="Times New Roman" panose="02020603050405020304" pitchFamily="18" charset="0"/>
              </a:rPr>
              <a:t> </a:t>
            </a:r>
            <a:r>
              <a:rPr lang="zh-CN" altLang="en-US" sz="3600" b="1" dirty="0">
                <a:latin typeface="黑体" panose="02010609060101010101" pitchFamily="49" charset="-122"/>
                <a:ea typeface="黑体" panose="02010609060101010101" pitchFamily="49" charset="-122"/>
                <a:cs typeface="Times New Roman" panose="02020603050405020304" pitchFamily="18" charset="0"/>
              </a:rPr>
              <a:t>燃烧</a:t>
            </a:r>
            <a:endParaRPr lang="en-US" altLang="zh-CN" sz="36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zh-CN" altLang="en-US" sz="3600" b="1" dirty="0">
                <a:latin typeface="黑体" panose="02010609060101010101" pitchFamily="49" charset="-122"/>
                <a:ea typeface="黑体" panose="02010609060101010101" pitchFamily="49" charset="-122"/>
                <a:cs typeface="Times New Roman" panose="02020603050405020304" pitchFamily="18" charset="0"/>
              </a:rPr>
              <a:t>（</a:t>
            </a:r>
            <a:r>
              <a:rPr lang="en-US" altLang="zh-CN" sz="3600" b="1" dirty="0">
                <a:latin typeface="黑体" panose="02010609060101010101" pitchFamily="49" charset="-122"/>
                <a:ea typeface="黑体" panose="02010609060101010101" pitchFamily="49" charset="-122"/>
                <a:cs typeface="Times New Roman" panose="02020603050405020304" pitchFamily="18" charset="0"/>
              </a:rPr>
              <a:t>2</a:t>
            </a:r>
            <a:r>
              <a:rPr lang="zh-CN" altLang="en-US" sz="3600" b="1" dirty="0">
                <a:latin typeface="黑体" panose="02010609060101010101" pitchFamily="49" charset="-122"/>
                <a:ea typeface="黑体" panose="02010609060101010101" pitchFamily="49" charset="-122"/>
                <a:cs typeface="Times New Roman" panose="02020603050405020304" pitchFamily="18" charset="0"/>
              </a:rPr>
              <a:t>）取代反应</a:t>
            </a:r>
            <a:r>
              <a:rPr lang="en-US" altLang="zh-CN" sz="3600" b="1" dirty="0">
                <a:latin typeface="黑体" panose="02010609060101010101" pitchFamily="49" charset="-122"/>
                <a:ea typeface="黑体" panose="02010609060101010101" pitchFamily="49" charset="-122"/>
                <a:cs typeface="Times New Roman" panose="02020603050405020304" pitchFamily="18" charset="0"/>
              </a:rPr>
              <a:t> </a:t>
            </a:r>
            <a:r>
              <a:rPr lang="zh-CN" altLang="en-US" sz="3600" b="1" dirty="0">
                <a:latin typeface="黑体" panose="02010609060101010101" pitchFamily="49" charset="-122"/>
                <a:ea typeface="黑体" panose="02010609060101010101" pitchFamily="49" charset="-122"/>
                <a:cs typeface="Times New Roman" panose="02020603050405020304" pitchFamily="18" charset="0"/>
              </a:rPr>
              <a:t>光照，纯卤素单质</a:t>
            </a:r>
            <a:endParaRPr lang="en-US" altLang="zh-CN" sz="3600" b="1"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zh-CN" altLang="en-US" sz="3600" b="1" dirty="0">
                <a:latin typeface="黑体" panose="02010609060101010101" pitchFamily="49" charset="-122"/>
                <a:ea typeface="黑体" panose="02010609060101010101" pitchFamily="49" charset="-122"/>
                <a:cs typeface="Times New Roman" panose="02020603050405020304" pitchFamily="18" charset="0"/>
              </a:rPr>
              <a:t>（</a:t>
            </a:r>
            <a:r>
              <a:rPr lang="en-US" altLang="zh-CN" sz="3600" b="1" dirty="0">
                <a:latin typeface="黑体" panose="02010609060101010101" pitchFamily="49" charset="-122"/>
                <a:ea typeface="黑体" panose="02010609060101010101" pitchFamily="49" charset="-122"/>
                <a:cs typeface="Times New Roman" panose="02020603050405020304" pitchFamily="18" charset="0"/>
              </a:rPr>
              <a:t>3</a:t>
            </a:r>
            <a:r>
              <a:rPr lang="zh-CN" altLang="en-US" sz="3600" b="1" dirty="0">
                <a:latin typeface="黑体" panose="02010609060101010101" pitchFamily="49" charset="-122"/>
                <a:ea typeface="黑体" panose="02010609060101010101" pitchFamily="49" charset="-122"/>
                <a:cs typeface="Times New Roman" panose="02020603050405020304" pitchFamily="18" charset="0"/>
              </a:rPr>
              <a:t>）分解反应</a:t>
            </a:r>
            <a:endParaRPr lang="zh-CN" altLang="en-US" sz="3600" b="1" dirty="0">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713316" y="2028047"/>
            <a:ext cx="7646988"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乙烯在空气中燃烧，火焰明亮且伴有黑烟，生成二氧化碳和水。</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5"/>
          <p:cNvSpPr txBox="1">
            <a:spLocks noChangeArrowheads="1"/>
          </p:cNvSpPr>
          <p:nvPr/>
        </p:nvSpPr>
        <p:spPr bwMode="auto">
          <a:xfrm>
            <a:off x="215808" y="598646"/>
            <a:ext cx="502920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b="1"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乙烯的氧化反应</a:t>
            </a:r>
            <a:endParaRPr lang="zh-CN" altLang="en-US"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 name="组合 12"/>
          <p:cNvGrpSpPr/>
          <p:nvPr/>
        </p:nvGrpSpPr>
        <p:grpSpPr>
          <a:xfrm>
            <a:off x="1657917" y="3322295"/>
            <a:ext cx="5533887" cy="877231"/>
            <a:chOff x="594982" y="3761656"/>
            <a:chExt cx="5533887" cy="877231"/>
          </a:xfrm>
        </p:grpSpPr>
        <p:sp>
          <p:nvSpPr>
            <p:cNvPr id="4" name="Text Box 6"/>
            <p:cNvSpPr txBox="1">
              <a:spLocks noChangeArrowheads="1"/>
            </p:cNvSpPr>
            <p:nvPr/>
          </p:nvSpPr>
          <p:spPr bwMode="auto">
            <a:xfrm>
              <a:off x="594982" y="3977680"/>
              <a:ext cx="553388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+3O</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2CO</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+2H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O</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Picture 7"/>
            <p:cNvPicPr>
              <a:picLocks noChangeAspect="1" noChangeArrowheads="1"/>
            </p:cNvPicPr>
            <p:nvPr/>
          </p:nvPicPr>
          <p:blipFill rotWithShape="1">
            <a:blip r:embed="rId1">
              <a:extLst>
                <a:ext uri="{28A0092B-C50C-407E-A947-70E740481C1C}">
                  <a14:useLocalDpi xmlns:a14="http://schemas.microsoft.com/office/drawing/2010/main" val="0"/>
                </a:ext>
              </a:extLst>
            </a:blip>
            <a:srcRect l="10295" t="35381" r="8684" b="29238"/>
            <a:stretch>
              <a:fillRect/>
            </a:stretch>
          </p:blipFill>
          <p:spPr bwMode="auto">
            <a:xfrm>
              <a:off x="2402213" y="4259990"/>
              <a:ext cx="1512606" cy="27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2186189" y="3761656"/>
              <a:ext cx="1558925" cy="6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点燃</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7" name="Text Box 9"/>
          <p:cNvSpPr txBox="1">
            <a:spLocks noChangeArrowheads="1"/>
          </p:cNvSpPr>
          <p:nvPr/>
        </p:nvSpPr>
        <p:spPr bwMode="auto">
          <a:xfrm>
            <a:off x="822892" y="4554223"/>
            <a:ext cx="7055769" cy="656846"/>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思考：为何火焰颜色会明亮？并伴有黑烟？</a:t>
            </a:r>
            <a:endPar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11"/>
          <p:cNvSpPr txBox="1">
            <a:spLocks noChangeArrowheads="1"/>
          </p:cNvSpPr>
          <p:nvPr/>
        </p:nvSpPr>
        <p:spPr bwMode="auto">
          <a:xfrm>
            <a:off x="410736" y="1488760"/>
            <a:ext cx="1266693" cy="6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⑴</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燃烧</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12"/>
          <p:cNvSpPr txBox="1">
            <a:spLocks noChangeArrowheads="1"/>
          </p:cNvSpPr>
          <p:nvPr/>
        </p:nvSpPr>
        <p:spPr bwMode="auto">
          <a:xfrm>
            <a:off x="215808" y="5473005"/>
            <a:ext cx="8269939"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（产生黑烟是因为含碳量高，燃烧不充分；火焰明亮是碳微粒受灼热而发光） </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p:cNvPicPr>
            <a:picLocks noChangeAspect="1"/>
          </p:cNvPicPr>
          <p:nvPr/>
        </p:nvPicPr>
        <p:blipFill rotWithShape="1">
          <a:blip r:embed="rId2"/>
          <a:srcRect l="2784" b="6650"/>
          <a:stretch>
            <a:fillRect/>
          </a:stretch>
        </p:blipFill>
        <p:spPr>
          <a:xfrm>
            <a:off x="8485747" y="565923"/>
            <a:ext cx="3040128" cy="57261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乙烯与KMnO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332219" y="711564"/>
            <a:ext cx="9599951" cy="5974049"/>
          </a:xfrm>
          <a:prstGeom prst="rect">
            <a:avLst/>
          </a:prstGeom>
        </p:spPr>
      </p:pic>
      <p:sp>
        <p:nvSpPr>
          <p:cNvPr id="5" name="文本框 4"/>
          <p:cNvSpPr txBox="1"/>
          <p:nvPr/>
        </p:nvSpPr>
        <p:spPr>
          <a:xfrm>
            <a:off x="81197" y="756534"/>
            <a:ext cx="2557072" cy="646331"/>
          </a:xfrm>
          <a:prstGeom prst="rect">
            <a:avLst/>
          </a:prstGeom>
          <a:noFill/>
        </p:spPr>
        <p:txBody>
          <a:bodyPr wrap="square" rtlCol="0">
            <a:spAutoFit/>
          </a:bodyPr>
          <a:lstStyle/>
          <a:p>
            <a:r>
              <a:rPr lang="zh-CN" altLang="en-US" sz="3600" b="1" dirty="0">
                <a:solidFill>
                  <a:srgbClr val="002060"/>
                </a:solidFill>
                <a:latin typeface="黑体" panose="02010609060101010101" pitchFamily="49" charset="-122"/>
                <a:ea typeface="黑体" panose="02010609060101010101" pitchFamily="49" charset="-122"/>
              </a:rPr>
              <a:t>实验视频</a:t>
            </a:r>
            <a:endParaRPr lang="zh-CN" altLang="en-US" sz="3600" b="1" dirty="0">
              <a:solidFill>
                <a:srgbClr val="00206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3-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73379" y="1743372"/>
            <a:ext cx="3571969" cy="511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132522" y="667531"/>
            <a:ext cx="5638800" cy="6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en-US" altLang="zh-CN" sz="2800" b="1" dirty="0">
                <a:latin typeface="黑体" panose="02010609060101010101" pitchFamily="49" charset="-122"/>
                <a:ea typeface="黑体" panose="02010609060101010101" pitchFamily="49" charset="-122"/>
                <a:cs typeface="Times New Roman" panose="02020603050405020304" pitchFamily="18" charset="0"/>
              </a:rPr>
              <a:t>⑵</a:t>
            </a:r>
            <a:r>
              <a:rPr kumimoji="1" lang="zh-CN" altLang="en-US" sz="2800" b="1" dirty="0">
                <a:latin typeface="黑体" panose="02010609060101010101" pitchFamily="49" charset="-122"/>
                <a:ea typeface="黑体" panose="02010609060101010101" pitchFamily="49" charset="-122"/>
                <a:cs typeface="Times New Roman" panose="02020603050405020304" pitchFamily="18" charset="0"/>
              </a:rPr>
              <a:t>与酸性</a:t>
            </a:r>
            <a:r>
              <a:rPr kumimoji="1" lang="en-US" altLang="zh-CN" sz="2800" b="1" dirty="0">
                <a:latin typeface="黑体" panose="02010609060101010101" pitchFamily="49" charset="-122"/>
                <a:ea typeface="黑体" panose="02010609060101010101" pitchFamily="49" charset="-122"/>
                <a:cs typeface="Times New Roman" panose="02020603050405020304" pitchFamily="18" charset="0"/>
              </a:rPr>
              <a:t>KMnO</a:t>
            </a:r>
            <a:r>
              <a:rPr kumimoji="1" lang="en-US" altLang="zh-CN" sz="2800" b="1" baseline="-25000" dirty="0">
                <a:latin typeface="黑体" panose="02010609060101010101" pitchFamily="49" charset="-122"/>
                <a:ea typeface="黑体" panose="02010609060101010101" pitchFamily="49" charset="-122"/>
                <a:cs typeface="Times New Roman" panose="02020603050405020304" pitchFamily="18" charset="0"/>
              </a:rPr>
              <a:t>4</a:t>
            </a:r>
            <a:r>
              <a:rPr kumimoji="1" lang="zh-CN" altLang="en-US" sz="2800" b="1" dirty="0">
                <a:latin typeface="黑体" panose="02010609060101010101" pitchFamily="49" charset="-122"/>
                <a:ea typeface="黑体" panose="02010609060101010101" pitchFamily="49" charset="-122"/>
                <a:cs typeface="Times New Roman" panose="02020603050405020304" pitchFamily="18" charset="0"/>
              </a:rPr>
              <a:t>的作用：</a:t>
            </a:r>
            <a:endParaRPr kumimoji="1"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4" name="Text Box 3"/>
          <p:cNvSpPr txBox="1">
            <a:spLocks noChangeArrowheads="1"/>
          </p:cNvSpPr>
          <p:nvPr/>
        </p:nvSpPr>
        <p:spPr bwMode="auto">
          <a:xfrm>
            <a:off x="546652" y="1475127"/>
            <a:ext cx="54864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 KMnO</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4 </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SO</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4</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Line 4"/>
          <p:cNvSpPr>
            <a:spLocks noChangeShapeType="1"/>
          </p:cNvSpPr>
          <p:nvPr/>
        </p:nvSpPr>
        <p:spPr bwMode="auto">
          <a:xfrm>
            <a:off x="675860" y="2393504"/>
            <a:ext cx="685800"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pPr>
              <a:lnSpc>
                <a:spcPct val="150000"/>
              </a:lnSpc>
            </a:pPr>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5"/>
          <p:cNvSpPr txBox="1">
            <a:spLocks noChangeArrowheads="1"/>
          </p:cNvSpPr>
          <p:nvPr/>
        </p:nvSpPr>
        <p:spPr bwMode="auto">
          <a:xfrm>
            <a:off x="1339484" y="2033464"/>
            <a:ext cx="56388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CO</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  </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MnSO</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4</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 K</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SO</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4</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 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O</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7"/>
          <p:cNvSpPr txBox="1">
            <a:spLocks noChangeArrowheads="1"/>
          </p:cNvSpPr>
          <p:nvPr/>
        </p:nvSpPr>
        <p:spPr bwMode="auto">
          <a:xfrm>
            <a:off x="225287" y="2681536"/>
            <a:ext cx="6241773" cy="656846"/>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思考：甲烷中混有乙烯，应如何除去？</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11"/>
          <p:cNvSpPr txBox="1">
            <a:spLocks noChangeArrowheads="1"/>
          </p:cNvSpPr>
          <p:nvPr/>
        </p:nvSpPr>
        <p:spPr bwMode="auto">
          <a:xfrm>
            <a:off x="374120" y="3297990"/>
            <a:ext cx="3571969" cy="656846"/>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通入酸性</a:t>
            </a:r>
            <a:r>
              <a:rPr kumimoji="1" lang="en-US" altLang="zh-CN"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KMnO</a:t>
            </a:r>
            <a:r>
              <a:rPr kumimoji="1" lang="en-US" altLang="zh-CN" sz="2800" b="1" baseline="-25000"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4</a:t>
            </a:r>
            <a:r>
              <a:rPr kumimoji="1"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溶液</a:t>
            </a:r>
            <a:endParaRPr kumimoji="1"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12"/>
          <p:cNvSpPr txBox="1">
            <a:spLocks noChangeArrowheads="1"/>
          </p:cNvSpPr>
          <p:nvPr/>
        </p:nvSpPr>
        <p:spPr bwMode="auto">
          <a:xfrm>
            <a:off x="3201801" y="4594786"/>
            <a:ext cx="3468757" cy="656846"/>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再通入</a:t>
            </a:r>
            <a:r>
              <a:rPr lang="en-US" altLang="zh-CN"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NaOH</a:t>
            </a:r>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溶液中</a:t>
            </a:r>
            <a:endPar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13"/>
          <p:cNvSpPr txBox="1">
            <a:spLocks noChangeArrowheads="1"/>
          </p:cNvSpPr>
          <p:nvPr/>
        </p:nvSpPr>
        <p:spPr bwMode="auto">
          <a:xfrm>
            <a:off x="4612010" y="6122338"/>
            <a:ext cx="2913822" cy="656846"/>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最后通入碱石灰</a:t>
            </a:r>
            <a:endPar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AutoShape 15"/>
          <p:cNvSpPr>
            <a:spLocks noChangeArrowheads="1"/>
          </p:cNvSpPr>
          <p:nvPr/>
        </p:nvSpPr>
        <p:spPr bwMode="auto">
          <a:xfrm>
            <a:off x="6257832" y="735662"/>
            <a:ext cx="3933277" cy="1070068"/>
          </a:xfrm>
          <a:prstGeom prst="wedgeEllipseCallout">
            <a:avLst>
              <a:gd name="adj1" fmla="val -68487"/>
              <a:gd name="adj2" fmla="val 75764"/>
            </a:avLst>
          </a:prstGeom>
          <a:solidFill>
            <a:srgbClr val="0000FF"/>
          </a:solidFill>
          <a:ln w="9525">
            <a:solidFill>
              <a:schemeClr val="tx1"/>
            </a:solidFill>
            <a:miter lim="800000"/>
          </a:ln>
        </p:spPr>
        <p:txBody>
          <a:bodyPr wrap="none" anchor="ctr"/>
          <a:lstStyle/>
          <a:p>
            <a:pPr>
              <a:lnSpc>
                <a:spcPct val="150000"/>
              </a:lnSpc>
            </a:pPr>
            <a:r>
              <a:rPr kumimoji="1"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可用于鉴别</a:t>
            </a:r>
            <a:r>
              <a:rPr kumimoji="1" lang="en-US" altLang="zh-CN"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400" b="1" baseline="-250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4</a:t>
            </a:r>
            <a:r>
              <a:rPr kumimoji="1"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和</a:t>
            </a:r>
            <a:r>
              <a:rPr kumimoji="1" lang="en-US" altLang="zh-CN"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a:t>
            </a:r>
            <a:r>
              <a:rPr kumimoji="1" lang="en-US" altLang="zh-CN" sz="2400" b="1" baseline="-250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H</a:t>
            </a:r>
            <a:r>
              <a:rPr kumimoji="1" lang="en-US" altLang="zh-CN" sz="2400" b="1" baseline="-250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4</a:t>
            </a:r>
            <a:endParaRPr kumimoji="1" lang="en-US" altLang="zh-CN" sz="2400" b="1" baseline="-250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（烷烃和烯烃）</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箭头: 下 11"/>
          <p:cNvSpPr/>
          <p:nvPr/>
        </p:nvSpPr>
        <p:spPr>
          <a:xfrm>
            <a:off x="3289851" y="3958335"/>
            <a:ext cx="656237" cy="8413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12"/>
          <p:cNvSpPr/>
          <p:nvPr/>
        </p:nvSpPr>
        <p:spPr>
          <a:xfrm>
            <a:off x="4936180" y="5402382"/>
            <a:ext cx="656237" cy="8413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bldLvl="0" animBg="1"/>
      <p:bldP spid="6" grpId="0" autoUpdateAnimBg="0"/>
      <p:bldP spid="7" grpId="0"/>
      <p:bldP spid="8" grpId="0"/>
      <p:bldP spid="9" grpId="0"/>
      <p:bldP spid="10" grpId="0"/>
      <p:bldP spid="11"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电视播出的图像与电脑不同，四周会有一部分被覆盖…"/>
          <p:cNvSpPr txBox="1"/>
          <p:nvPr/>
        </p:nvSpPr>
        <p:spPr>
          <a:xfrm>
            <a:off x="1932539" y="3218686"/>
            <a:ext cx="177800" cy="189230"/>
          </a:xfrm>
          <a:prstGeom prst="rect">
            <a:avLst/>
          </a:prstGeom>
          <a:ln w="12700">
            <a:miter lim="400000"/>
          </a:ln>
        </p:spPr>
        <p:txBody>
          <a:bodyPr wrap="none" lIns="25400" tIns="25400" rIns="25400" bIns="25400" anchor="ctr">
            <a:spAutoFit/>
          </a:bodyPr>
          <a:lstStyle/>
          <a:p>
            <a:pPr algn="l">
              <a:lnSpc>
                <a:spcPct val="150000"/>
              </a:lnSpc>
              <a:defRPr b="1">
                <a:solidFill>
                  <a:srgbClr val="FFFFFF"/>
                </a:solidFill>
              </a:defRPr>
            </a:pPr>
            <a:endParaRPr sz="600" dirty="0"/>
          </a:p>
        </p:txBody>
      </p:sp>
      <p:sp>
        <p:nvSpPr>
          <p:cNvPr id="11" name="矩形 10"/>
          <p:cNvSpPr/>
          <p:nvPr/>
        </p:nvSpPr>
        <p:spPr>
          <a:xfrm>
            <a:off x="1116503" y="3959170"/>
            <a:ext cx="9960158" cy="852805"/>
          </a:xfrm>
          <a:prstGeom prst="rect">
            <a:avLst/>
          </a:prstGeom>
          <a:noFill/>
          <a:ln>
            <a:solidFill>
              <a:srgbClr val="000000">
                <a:alpha val="0"/>
              </a:srgbClr>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zh-CN" altLang="en-US" sz="2800" i="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为什么浸泡过高锰酸钾的硅藻土能抑制水果腐烂</a:t>
            </a:r>
            <a:r>
              <a:rPr lang="zh-CN" altLang="zh-CN" sz="2800" i="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呢</a:t>
            </a:r>
            <a:r>
              <a:rPr lang="zh-CN" altLang="zh-CN" sz="3300" i="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a:t>
            </a:r>
            <a:endParaRPr lang="zh-CN" altLang="zh-CN" sz="3300" i="0" dirty="0">
              <a:solidFill>
                <a:srgbClr val="FF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3" name="矩形 12"/>
          <p:cNvSpPr/>
          <p:nvPr/>
        </p:nvSpPr>
        <p:spPr>
          <a:xfrm>
            <a:off x="1302385" y="948690"/>
            <a:ext cx="9678035" cy="28613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defTabSz="457200" hangingPunct="1">
              <a:lnSpc>
                <a:spcPct val="150000"/>
              </a:lnSpc>
              <a:defRPr/>
            </a:pPr>
            <a:r>
              <a:rPr lang="zh-CN" altLang="en-US" sz="3000" i="0" dirty="0">
                <a:solidFill>
                  <a:schemeClr val="tx1"/>
                </a:solidFill>
                <a:effectLst/>
                <a:latin typeface="黑体" panose="02010609060101010101" pitchFamily="49" charset="-122"/>
                <a:ea typeface="黑体" panose="02010609060101010101" pitchFamily="49" charset="-122"/>
              </a:rPr>
              <a:t>生活情</a:t>
            </a:r>
            <a:r>
              <a:rPr lang="zh-CN" altLang="en-US" sz="3000" i="0" dirty="0">
                <a:solidFill>
                  <a:schemeClr val="tx1"/>
                </a:solidFill>
                <a:effectLst/>
                <a:latin typeface="黑体" panose="02010609060101010101" pitchFamily="49" charset="-122"/>
                <a:ea typeface="黑体" panose="02010609060101010101" pitchFamily="49" charset="-122"/>
              </a:rPr>
              <a:t>境：</a:t>
            </a:r>
            <a:endParaRPr lang="en-US" altLang="zh-CN" sz="3000" i="0" dirty="0">
              <a:solidFill>
                <a:schemeClr val="tx1"/>
              </a:solidFill>
              <a:effectLst/>
              <a:latin typeface="黑体" panose="02010609060101010101" pitchFamily="49" charset="-122"/>
              <a:ea typeface="黑体" panose="02010609060101010101" pitchFamily="49" charset="-122"/>
            </a:endParaRPr>
          </a:p>
          <a:p>
            <a:pPr algn="just" defTabSz="457200" hangingPunct="1">
              <a:lnSpc>
                <a:spcPct val="150000"/>
              </a:lnSpc>
              <a:defRPr/>
            </a:pPr>
            <a:r>
              <a:rPr lang="en-US" altLang="zh-CN" sz="3000" i="0" dirty="0">
                <a:solidFill>
                  <a:schemeClr val="tx1"/>
                </a:solidFill>
                <a:effectLst/>
                <a:latin typeface="黑体" panose="02010609060101010101" pitchFamily="49" charset="-122"/>
                <a:ea typeface="黑体" panose="02010609060101010101" pitchFamily="49" charset="-122"/>
              </a:rPr>
              <a:t>    </a:t>
            </a:r>
            <a:r>
              <a:rPr lang="zh-CN" altLang="en-US" sz="3000" i="0" dirty="0">
                <a:solidFill>
                  <a:schemeClr val="tx1"/>
                </a:solidFill>
                <a:effectLst/>
                <a:latin typeface="黑体" panose="02010609060101010101" pitchFamily="49" charset="-122"/>
                <a:ea typeface="黑体" panose="02010609060101010101" pitchFamily="49" charset="-122"/>
              </a:rPr>
              <a:t>水果采摘后会有大量乙烯</a:t>
            </a:r>
            <a:r>
              <a:rPr lang="en-US" altLang="zh-CN" sz="3000" i="0" dirty="0">
                <a:solidFill>
                  <a:schemeClr val="tx1"/>
                </a:solidFill>
                <a:effectLst/>
                <a:latin typeface="黑体" panose="02010609060101010101" pitchFamily="49" charset="-122"/>
                <a:ea typeface="黑体" panose="02010609060101010101" pitchFamily="49" charset="-122"/>
              </a:rPr>
              <a:t>A</a:t>
            </a:r>
            <a:r>
              <a:rPr lang="zh-CN" altLang="en-US" sz="3000" i="0" dirty="0">
                <a:solidFill>
                  <a:schemeClr val="tx1"/>
                </a:solidFill>
                <a:effectLst/>
                <a:latin typeface="黑体" panose="02010609060101010101" pitchFamily="49" charset="-122"/>
                <a:ea typeface="黑体" panose="02010609060101010101" pitchFamily="49" charset="-122"/>
              </a:rPr>
              <a:t>产生，容易加快水果的腐烂。如果在水果箱中放入一些用</a:t>
            </a:r>
            <a:r>
              <a:rPr lang="en-US" altLang="zh-CN" sz="3000" i="0" dirty="0">
                <a:solidFill>
                  <a:schemeClr val="tx1"/>
                </a:solidFill>
                <a:effectLst/>
                <a:latin typeface="黑体" panose="02010609060101010101" pitchFamily="49" charset="-122"/>
                <a:ea typeface="黑体" panose="02010609060101010101" pitchFamily="49" charset="-122"/>
              </a:rPr>
              <a:t>0.2%</a:t>
            </a:r>
            <a:r>
              <a:rPr lang="zh-CN" altLang="en-US" sz="3000" i="0" dirty="0">
                <a:solidFill>
                  <a:schemeClr val="tx1"/>
                </a:solidFill>
                <a:effectLst/>
                <a:latin typeface="黑体" panose="02010609060101010101" pitchFamily="49" charset="-122"/>
                <a:ea typeface="黑体" panose="02010609060101010101" pitchFamily="49" charset="-122"/>
              </a:rPr>
              <a:t>的高锰酸钾溶液浸泡过的硅藻土，能够延长水果的保质期。</a:t>
            </a:r>
            <a:endParaRPr lang="zh-CN" altLang="en-US" sz="3000" i="0" dirty="0">
              <a:solidFill>
                <a:schemeClr val="tx1"/>
              </a:solidFill>
              <a:effectLst/>
              <a:latin typeface="黑体" panose="02010609060101010101" pitchFamily="49" charset="-122"/>
              <a:ea typeface="黑体" panose="02010609060101010101" pitchFamily="49" charset="-122"/>
            </a:endParaRPr>
          </a:p>
        </p:txBody>
      </p:sp>
      <p:sp>
        <p:nvSpPr>
          <p:cNvPr id="14" name="圆角矩形 13"/>
          <p:cNvSpPr/>
          <p:nvPr/>
        </p:nvSpPr>
        <p:spPr>
          <a:xfrm>
            <a:off x="1183341" y="2426813"/>
            <a:ext cx="9291918" cy="623818"/>
          </a:xfrm>
          <a:prstGeom prst="roundRect">
            <a:avLst/>
          </a:prstGeom>
          <a:noFill/>
          <a:ln w="762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2200" b="0" i="0" u="none" strike="noStrike" cap="none" spc="0" normalizeH="0" baseline="0">
              <a:ln>
                <a:noFill/>
              </a:ln>
              <a:solidFill>
                <a:srgbClr val="F3F1DF"/>
              </a:solidFill>
              <a:effectLst/>
              <a:uFillTx/>
              <a:latin typeface="+mn-lt"/>
              <a:ea typeface="+mn-ea"/>
              <a:cs typeface="+mn-cs"/>
              <a:sym typeface="Helvetica Neue"/>
            </a:endParaRPr>
          </a:p>
        </p:txBody>
      </p:sp>
      <p:sp>
        <p:nvSpPr>
          <p:cNvPr id="7" name="Text Box 7"/>
          <p:cNvSpPr txBox="1">
            <a:spLocks noChangeArrowheads="1"/>
          </p:cNvSpPr>
          <p:nvPr/>
        </p:nvSpPr>
        <p:spPr bwMode="auto">
          <a:xfrm>
            <a:off x="1386840" y="4961255"/>
            <a:ext cx="9509760" cy="1383665"/>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乙烯是一种植物生长调节剂，能够催熟水果，高锰酸钾溶液能够氧化乙烯，降低乙烯的含量，从而延长水果</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保质期</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乙烯与溴">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663253" y="739671"/>
            <a:ext cx="9148996" cy="5891446"/>
          </a:xfrm>
          <a:prstGeom prst="rect">
            <a:avLst/>
          </a:prstGeom>
        </p:spPr>
      </p:pic>
      <p:sp>
        <p:nvSpPr>
          <p:cNvPr id="6" name="Text Box 24"/>
          <p:cNvSpPr txBox="1">
            <a:spLocks noChangeArrowheads="1"/>
          </p:cNvSpPr>
          <p:nvPr/>
        </p:nvSpPr>
        <p:spPr bwMode="auto">
          <a:xfrm>
            <a:off x="0" y="553402"/>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实验视频：</a:t>
            </a:r>
            <a:endPar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p:cNvSpPr/>
          <p:nvPr/>
        </p:nvSpPr>
        <p:spPr>
          <a:xfrm>
            <a:off x="252184" y="1389030"/>
            <a:ext cx="2452916" cy="584775"/>
          </a:xfrm>
          <a:prstGeom prst="rect">
            <a:avLst/>
          </a:prstGeom>
        </p:spPr>
        <p:txBody>
          <a:bodyPr wrap="none">
            <a:spAutoFit/>
          </a:bodyPr>
          <a:p>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实验</a:t>
            </a:r>
            <a:r>
              <a:rPr lang="en-US" altLang="zh-CN" sz="3200" b="1" dirty="0">
                <a:latin typeface="黑体" panose="02010609060101010101" pitchFamily="49" charset="-122"/>
                <a:ea typeface="黑体" panose="02010609060101010101" pitchFamily="49" charset="-122"/>
              </a:rPr>
              <a:t>7-3】</a:t>
            </a:r>
            <a:endParaRPr lang="zh-CN" altLang="en-US" sz="3200" b="1" dirty="0">
              <a:latin typeface="黑体" panose="02010609060101010101" pitchFamily="49" charset="-122"/>
              <a:ea typeface="黑体" panose="02010609060101010101" pitchFamily="49" charset="-122"/>
            </a:endParaRPr>
          </a:p>
        </p:txBody>
      </p:sp>
      <p:sp>
        <p:nvSpPr>
          <p:cNvPr id="2" name="矩形 1"/>
          <p:cNvSpPr/>
          <p:nvPr/>
        </p:nvSpPr>
        <p:spPr>
          <a:xfrm>
            <a:off x="252095" y="2275205"/>
            <a:ext cx="2242820" cy="2306955"/>
          </a:xfrm>
          <a:prstGeom prst="rect">
            <a:avLst/>
          </a:prstGeom>
        </p:spPr>
        <p:txBody>
          <a:bodyPr wrap="square">
            <a:spAutoFit/>
          </a:bodyPr>
          <a:p>
            <a:pPr algn="just">
              <a:lnSpc>
                <a:spcPct val="100000"/>
              </a:lnSpc>
            </a:pPr>
            <a:r>
              <a:rPr lang="zh-CN" altLang="en-US" sz="2800" b="1" dirty="0">
                <a:latin typeface="黑体" panose="02010609060101010101" pitchFamily="49" charset="-122"/>
                <a:ea typeface="黑体" panose="02010609060101010101" pitchFamily="49" charset="-122"/>
              </a:rPr>
              <a:t>将乙烯通入盛有溴的</a:t>
            </a:r>
            <a:r>
              <a:rPr lang="zh-CN" altLang="en-US" sz="2800" b="1" dirty="0" smtClean="0">
                <a:latin typeface="黑体" panose="02010609060101010101" pitchFamily="49" charset="-122"/>
                <a:ea typeface="黑体" panose="02010609060101010101" pitchFamily="49" charset="-122"/>
              </a:rPr>
              <a:t>四氯化碳溶液</a:t>
            </a:r>
            <a:r>
              <a:rPr lang="zh-CN" altLang="en-US" sz="2800" b="1" dirty="0">
                <a:latin typeface="黑体" panose="02010609060101010101" pitchFamily="49" charset="-122"/>
                <a:ea typeface="黑体" panose="02010609060101010101" pitchFamily="49" charset="-122"/>
              </a:rPr>
              <a:t>的试管中，观察现象</a:t>
            </a:r>
            <a:r>
              <a:rPr lang="zh-CN" altLang="en-US" sz="3200" b="1" dirty="0">
                <a:latin typeface="黑体" panose="02010609060101010101" pitchFamily="49" charset="-122"/>
                <a:ea typeface="黑体" panose="02010609060101010101" pitchFamily="49" charset="-122"/>
              </a:rPr>
              <a:t>。</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0" y="553402"/>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a:t>
            </a:r>
            <a:r>
              <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三</a:t>
            </a:r>
            <a:r>
              <a:rPr lang="en-US" altLang="zh-CN"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a:t>
            </a:r>
            <a:r>
              <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乙烯的化学性质</a:t>
            </a:r>
            <a:endPar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p:cNvSpPr/>
          <p:nvPr/>
        </p:nvSpPr>
        <p:spPr>
          <a:xfrm>
            <a:off x="252184" y="1389030"/>
            <a:ext cx="2452916" cy="584775"/>
          </a:xfrm>
          <a:prstGeom prst="rect">
            <a:avLst/>
          </a:prstGeom>
        </p:spPr>
        <p:txBody>
          <a:bodyPr wrap="none">
            <a:spAutoFit/>
          </a:bodyPr>
          <a:lstStyle/>
          <a:p>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实验</a:t>
            </a:r>
            <a:r>
              <a:rPr lang="en-US" altLang="zh-CN" sz="3200" b="1" dirty="0">
                <a:latin typeface="黑体" panose="02010609060101010101" pitchFamily="49" charset="-122"/>
                <a:ea typeface="黑体" panose="02010609060101010101" pitchFamily="49" charset="-122"/>
              </a:rPr>
              <a:t>7-3】</a:t>
            </a:r>
            <a:endParaRPr lang="zh-CN" altLang="en-US" sz="3200" b="1" dirty="0">
              <a:latin typeface="黑体" panose="02010609060101010101" pitchFamily="49" charset="-122"/>
              <a:ea typeface="黑体" panose="02010609060101010101" pitchFamily="49" charset="-122"/>
            </a:endParaRPr>
          </a:p>
        </p:txBody>
      </p:sp>
      <p:sp>
        <p:nvSpPr>
          <p:cNvPr id="4" name="矩形 3"/>
          <p:cNvSpPr/>
          <p:nvPr/>
        </p:nvSpPr>
        <p:spPr>
          <a:xfrm>
            <a:off x="612509" y="2162609"/>
            <a:ext cx="4461472" cy="1383665"/>
          </a:xfrm>
          <a:prstGeom prst="rect">
            <a:avLst/>
          </a:prstGeom>
        </p:spPr>
        <p:txBody>
          <a:bodyPr wrap="square">
            <a:spAutoFit/>
          </a:bodyPr>
          <a:lstStyle/>
          <a:p>
            <a:pPr algn="just">
              <a:lnSpc>
                <a:spcPct val="100000"/>
              </a:lnSpc>
            </a:pPr>
            <a:r>
              <a:rPr lang="zh-CN" altLang="en-US" sz="2800" b="1" dirty="0">
                <a:latin typeface="黑体" panose="02010609060101010101" pitchFamily="49" charset="-122"/>
                <a:ea typeface="黑体" panose="02010609060101010101" pitchFamily="49" charset="-122"/>
              </a:rPr>
              <a:t>将乙烯通入盛有溴的</a:t>
            </a:r>
            <a:r>
              <a:rPr lang="zh-CN" altLang="en-US" sz="2800" b="1" dirty="0" smtClean="0">
                <a:latin typeface="黑体" panose="02010609060101010101" pitchFamily="49" charset="-122"/>
                <a:ea typeface="黑体" panose="02010609060101010101" pitchFamily="49" charset="-122"/>
              </a:rPr>
              <a:t>四氯化碳溶液</a:t>
            </a:r>
            <a:r>
              <a:rPr lang="zh-CN" altLang="en-US" sz="2800" b="1" dirty="0">
                <a:latin typeface="黑体" panose="02010609060101010101" pitchFamily="49" charset="-122"/>
                <a:ea typeface="黑体" panose="02010609060101010101" pitchFamily="49" charset="-122"/>
              </a:rPr>
              <a:t>的试管中，观察现象。</a:t>
            </a:r>
            <a:endParaRPr lang="zh-CN" altLang="en-US" sz="2800" b="1"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5216119" y="867048"/>
            <a:ext cx="5862699" cy="5123904"/>
          </a:xfrm>
          <a:prstGeom prst="rect">
            <a:avLst/>
          </a:prstGeom>
        </p:spPr>
      </p:pic>
      <p:sp>
        <p:nvSpPr>
          <p:cNvPr id="6" name="矩形 5"/>
          <p:cNvSpPr/>
          <p:nvPr/>
        </p:nvSpPr>
        <p:spPr>
          <a:xfrm>
            <a:off x="739509" y="3706929"/>
            <a:ext cx="4461472" cy="953135"/>
          </a:xfrm>
          <a:prstGeom prst="rect">
            <a:avLst/>
          </a:prstGeom>
        </p:spPr>
        <p:txBody>
          <a:bodyPr wrap="square">
            <a:spAutoFit/>
          </a:bodyPr>
          <a:p>
            <a:pPr algn="just">
              <a:lnSpc>
                <a:spcPct val="100000"/>
              </a:lnSpc>
            </a:pPr>
            <a:r>
              <a:rPr lang="zh-CN" altLang="en-US" sz="2800" b="1" dirty="0">
                <a:solidFill>
                  <a:srgbClr val="C00000"/>
                </a:solidFill>
                <a:latin typeface="黑体" panose="02010609060101010101" pitchFamily="49" charset="-122"/>
                <a:ea typeface="黑体" panose="02010609060101010101" pitchFamily="49" charset="-122"/>
              </a:rPr>
              <a:t>溴的</a:t>
            </a:r>
            <a:r>
              <a:rPr lang="zh-CN" altLang="en-US" sz="2800" b="1" dirty="0" smtClean="0">
                <a:solidFill>
                  <a:srgbClr val="C00000"/>
                </a:solidFill>
                <a:latin typeface="黑体" panose="02010609060101010101" pitchFamily="49" charset="-122"/>
                <a:ea typeface="黑体" panose="02010609060101010101" pitchFamily="49" charset="-122"/>
              </a:rPr>
              <a:t>四氯化碳溶液由橙红色变为无色</a:t>
            </a:r>
            <a:endParaRPr lang="zh-CN" altLang="en-US" sz="2800" b="1" dirty="0" smtClean="0">
              <a:solidFill>
                <a:srgbClr val="C0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8095" y="1325888"/>
            <a:ext cx="2968487"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思考与讨论</a:t>
            </a:r>
            <a:r>
              <a:rPr lang="en-US" altLang="zh-CN" sz="3600" b="1" dirty="0">
                <a:latin typeface="黑体" panose="02010609060101010101" pitchFamily="49" charset="-122"/>
                <a:ea typeface="黑体" panose="02010609060101010101" pitchFamily="49" charset="-122"/>
              </a:rPr>
              <a:t>:</a:t>
            </a:r>
            <a:endParaRPr lang="zh-CN" altLang="en-US" sz="3600" b="1" dirty="0">
              <a:latin typeface="黑体" panose="02010609060101010101" pitchFamily="49" charset="-122"/>
              <a:ea typeface="黑体" panose="02010609060101010101" pitchFamily="49" charset="-122"/>
            </a:endParaRPr>
          </a:p>
        </p:txBody>
      </p:sp>
      <p:sp>
        <p:nvSpPr>
          <p:cNvPr id="3" name="文本框 2"/>
          <p:cNvSpPr txBox="1"/>
          <p:nvPr/>
        </p:nvSpPr>
        <p:spPr>
          <a:xfrm>
            <a:off x="3760548" y="1036908"/>
            <a:ext cx="7898295" cy="1568450"/>
          </a:xfrm>
          <a:prstGeom prst="rect">
            <a:avLst/>
          </a:prstGeom>
          <a:noFill/>
        </p:spPr>
        <p:txBody>
          <a:bodyPr wrap="square" rtlCol="0">
            <a:spAutoFit/>
          </a:bodyPr>
          <a:lstStyle/>
          <a:p>
            <a:pPr>
              <a:lnSpc>
                <a:spcPct val="150000"/>
              </a:lnSpc>
            </a:pPr>
            <a:r>
              <a:rPr lang="zh-CN" altLang="en-US" sz="3200" b="1" dirty="0">
                <a:latin typeface="黑体" panose="02010609060101010101" pitchFamily="49" charset="-122"/>
                <a:ea typeface="黑体" panose="02010609060101010101" pitchFamily="49" charset="-122"/>
              </a:rPr>
              <a:t>    根据现象结合乙烯分子</a:t>
            </a:r>
            <a:r>
              <a:rPr lang="zh-CN" altLang="en-US" sz="3200" b="1" dirty="0">
                <a:latin typeface="黑体" panose="02010609060101010101" pitchFamily="49" charset="-122"/>
                <a:ea typeface="黑体" panose="02010609060101010101" pitchFamily="49" charset="-122"/>
              </a:rPr>
              <a:t>结构分析，溴水可能和乙烯发生了哪些反应，如何验证？</a:t>
            </a:r>
            <a:endParaRPr lang="zh-CN" altLang="en-US" sz="3200" b="1" dirty="0">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429000"/>
            <a:ext cx="4006057"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4"/>
          <p:cNvSpPr txBox="1">
            <a:spLocks noChangeArrowheads="1"/>
          </p:cNvSpPr>
          <p:nvPr/>
        </p:nvSpPr>
        <p:spPr bwMode="auto">
          <a:xfrm>
            <a:off x="8533042" y="5090965"/>
            <a:ext cx="2447925" cy="51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无沉淀生成</a:t>
            </a:r>
            <a:endPar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15"/>
          <p:cNvSpPr txBox="1">
            <a:spLocks noChangeArrowheads="1"/>
          </p:cNvSpPr>
          <p:nvPr/>
        </p:nvSpPr>
        <p:spPr bwMode="auto">
          <a:xfrm>
            <a:off x="8604667" y="5556885"/>
            <a:ext cx="2232025" cy="51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石蕊不变色</a:t>
            </a:r>
            <a:endPar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ext Box 16"/>
          <p:cNvSpPr txBox="1">
            <a:spLocks noChangeArrowheads="1"/>
          </p:cNvSpPr>
          <p:nvPr/>
        </p:nvSpPr>
        <p:spPr bwMode="auto">
          <a:xfrm>
            <a:off x="1223645" y="5637989"/>
            <a:ext cx="6408738" cy="51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b.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取反应混合物滴加蓝色石蕊试液</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2" name="组合 31"/>
          <p:cNvGrpSpPr/>
          <p:nvPr/>
        </p:nvGrpSpPr>
        <p:grpSpPr>
          <a:xfrm>
            <a:off x="369315" y="1717422"/>
            <a:ext cx="11655553" cy="2712077"/>
            <a:chOff x="1527740" y="1942101"/>
            <a:chExt cx="11655553" cy="2712077"/>
          </a:xfrm>
        </p:grpSpPr>
        <p:grpSp>
          <p:nvGrpSpPr>
            <p:cNvPr id="3" name="Group 2"/>
            <p:cNvGrpSpPr/>
            <p:nvPr/>
          </p:nvGrpSpPr>
          <p:grpSpPr bwMode="auto">
            <a:xfrm>
              <a:off x="1527740" y="2882557"/>
              <a:ext cx="8532813" cy="1532293"/>
              <a:chOff x="249" y="1071"/>
              <a:chExt cx="5375" cy="965"/>
            </a:xfrm>
          </p:grpSpPr>
          <p:sp>
            <p:nvSpPr>
              <p:cNvPr id="4" name="Text Box 3"/>
              <p:cNvSpPr txBox="1">
                <a:spLocks noChangeArrowheads="1"/>
              </p:cNvSpPr>
              <p:nvPr/>
            </p:nvSpPr>
            <p:spPr bwMode="auto">
              <a:xfrm>
                <a:off x="249" y="1071"/>
                <a:ext cx="25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①CH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 ─Br</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4"/>
              <p:cNvSpPr txBox="1">
                <a:spLocks noChangeArrowheads="1"/>
              </p:cNvSpPr>
              <p:nvPr/>
            </p:nvSpPr>
            <p:spPr bwMode="auto">
              <a:xfrm>
                <a:off x="3061" y="1344"/>
                <a:ext cx="140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 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5"/>
              <p:cNvSpPr txBox="1">
                <a:spLocks noChangeArrowheads="1"/>
              </p:cNvSpPr>
              <p:nvPr/>
            </p:nvSpPr>
            <p:spPr bwMode="auto">
              <a:xfrm>
                <a:off x="249" y="1412"/>
                <a:ext cx="25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②CH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 ─Br</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6"/>
              <p:cNvSpPr txBox="1">
                <a:spLocks noChangeArrowheads="1"/>
              </p:cNvSpPr>
              <p:nvPr/>
            </p:nvSpPr>
            <p:spPr bwMode="auto">
              <a:xfrm>
                <a:off x="2879" y="1098"/>
                <a:ext cx="274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800" b="1">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a:latin typeface="Times New Roman" panose="02020603050405020304" pitchFamily="18" charset="0"/>
                    <a:ea typeface="黑体" panose="02010609060101010101" pitchFamily="49" charset="-122"/>
                    <a:cs typeface="Times New Roman" panose="02020603050405020304" pitchFamily="18" charset="0"/>
                  </a:rPr>
                  <a:t>2 </a:t>
                </a:r>
                <a:r>
                  <a:rPr kumimoji="1" lang="en-US" altLang="zh-CN" sz="2800" b="1">
                    <a:latin typeface="Times New Roman" panose="02020603050405020304" pitchFamily="18" charset="0"/>
                    <a:ea typeface="黑体" panose="02010609060101010101" pitchFamily="49" charset="-122"/>
                    <a:cs typeface="Times New Roman" panose="02020603050405020304" pitchFamily="18" charset="0"/>
                  </a:rPr>
                  <a:t>==CH </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Br  +  </a:t>
                </a:r>
                <a:r>
                  <a:rPr kumimoji="1"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HBr</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 name="Group 7"/>
              <p:cNvGrpSpPr/>
              <p:nvPr/>
            </p:nvGrpSpPr>
            <p:grpSpPr bwMode="auto">
              <a:xfrm>
                <a:off x="2676" y="1288"/>
                <a:ext cx="338" cy="326"/>
                <a:chOff x="2604" y="1350"/>
                <a:chExt cx="429" cy="326"/>
              </a:xfrm>
            </p:grpSpPr>
            <p:sp>
              <p:nvSpPr>
                <p:cNvPr id="13" name="Line 8"/>
                <p:cNvSpPr>
                  <a:spLocks noChangeShapeType="1"/>
                </p:cNvSpPr>
                <p:nvPr/>
              </p:nvSpPr>
              <p:spPr bwMode="auto">
                <a:xfrm>
                  <a:off x="2604" y="1675"/>
                  <a:ext cx="429" cy="1"/>
                </a:xfrm>
                <a:prstGeom prst="line">
                  <a:avLst/>
                </a:prstGeom>
                <a:noFill/>
                <a:ln w="381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Line 9"/>
                <p:cNvSpPr>
                  <a:spLocks noChangeShapeType="1"/>
                </p:cNvSpPr>
                <p:nvPr/>
              </p:nvSpPr>
              <p:spPr bwMode="auto">
                <a:xfrm>
                  <a:off x="2604" y="1350"/>
                  <a:ext cx="429" cy="1"/>
                </a:xfrm>
                <a:prstGeom prst="line">
                  <a:avLst/>
                </a:prstGeom>
                <a:noFill/>
                <a:ln w="381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9" name="Text Box 10"/>
              <p:cNvSpPr txBox="1">
                <a:spLocks noChangeArrowheads="1"/>
              </p:cNvSpPr>
              <p:nvPr/>
            </p:nvSpPr>
            <p:spPr bwMode="auto">
              <a:xfrm>
                <a:off x="3061" y="1706"/>
                <a:ext cx="131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20000"/>
                  </a:spcBef>
                </a:pP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         </a:t>
                </a:r>
                <a:r>
                  <a:rPr kumimoji="1"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Br</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0" name="Group 11"/>
              <p:cNvGrpSpPr/>
              <p:nvPr/>
            </p:nvGrpSpPr>
            <p:grpSpPr bwMode="auto">
              <a:xfrm>
                <a:off x="3207" y="1616"/>
                <a:ext cx="743" cy="136"/>
                <a:chOff x="3207" y="3113"/>
                <a:chExt cx="743" cy="190"/>
              </a:xfrm>
            </p:grpSpPr>
            <p:sp>
              <p:nvSpPr>
                <p:cNvPr id="11" name="Line 12"/>
                <p:cNvSpPr>
                  <a:spLocks noChangeShapeType="1"/>
                </p:cNvSpPr>
                <p:nvPr/>
              </p:nvSpPr>
              <p:spPr bwMode="auto">
                <a:xfrm flipV="1">
                  <a:off x="3207" y="3121"/>
                  <a:ext cx="0" cy="182"/>
                </a:xfrm>
                <a:prstGeom prst="line">
                  <a:avLst/>
                </a:prstGeom>
                <a:noFill/>
                <a:ln w="34925">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Line 13"/>
                <p:cNvSpPr>
                  <a:spLocks noChangeShapeType="1"/>
                </p:cNvSpPr>
                <p:nvPr/>
              </p:nvSpPr>
              <p:spPr bwMode="auto">
                <a:xfrm flipV="1">
                  <a:off x="3950" y="3113"/>
                  <a:ext cx="0" cy="182"/>
                </a:xfrm>
                <a:prstGeom prst="line">
                  <a:avLst/>
                </a:prstGeom>
                <a:noFill/>
                <a:ln w="34925">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19" name="Group 18"/>
            <p:cNvGrpSpPr/>
            <p:nvPr/>
          </p:nvGrpSpPr>
          <p:grpSpPr bwMode="auto">
            <a:xfrm>
              <a:off x="5561704" y="2796373"/>
              <a:ext cx="6600825" cy="1857805"/>
              <a:chOff x="2835" y="1968"/>
              <a:chExt cx="4158" cy="1170"/>
            </a:xfrm>
          </p:grpSpPr>
          <p:sp>
            <p:nvSpPr>
              <p:cNvPr id="20" name="Text Box 19"/>
              <p:cNvSpPr txBox="1">
                <a:spLocks noChangeArrowheads="1"/>
              </p:cNvSpPr>
              <p:nvPr/>
            </p:nvSpPr>
            <p:spPr bwMode="auto">
              <a:xfrm>
                <a:off x="4966" y="2808"/>
                <a:ext cx="2027" cy="330"/>
              </a:xfrm>
              <a:prstGeom prst="rect">
                <a:avLst/>
              </a:prstGeom>
              <a:noFill/>
              <a:ln w="28575" algn="ctr">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不溶于水油状液体</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Oval 20"/>
              <p:cNvSpPr>
                <a:spLocks noChangeArrowheads="1"/>
              </p:cNvSpPr>
              <p:nvPr/>
            </p:nvSpPr>
            <p:spPr bwMode="auto">
              <a:xfrm>
                <a:off x="2835" y="1968"/>
                <a:ext cx="1860" cy="1088"/>
              </a:xfrm>
              <a:prstGeom prst="ellipse">
                <a:avLst/>
              </a:prstGeom>
              <a:noFill/>
              <a:ln w="34925" algn="ctr">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Line 21"/>
              <p:cNvSpPr>
                <a:spLocks noChangeShapeType="1"/>
              </p:cNvSpPr>
              <p:nvPr/>
            </p:nvSpPr>
            <p:spPr bwMode="auto">
              <a:xfrm>
                <a:off x="4665" y="2740"/>
                <a:ext cx="263" cy="165"/>
              </a:xfrm>
              <a:prstGeom prst="line">
                <a:avLst/>
              </a:prstGeom>
              <a:noFill/>
              <a:ln w="34925">
                <a:solidFill>
                  <a:srgbClr val="0000FF"/>
                </a:solidFill>
                <a:round/>
                <a:tailEnd type="stealth" w="med" len="lg"/>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3" name="Group 22"/>
            <p:cNvGrpSpPr/>
            <p:nvPr/>
          </p:nvGrpSpPr>
          <p:grpSpPr bwMode="auto">
            <a:xfrm>
              <a:off x="8836717" y="1942101"/>
              <a:ext cx="4346576" cy="1535468"/>
              <a:chOff x="4907" y="1403"/>
              <a:chExt cx="2738" cy="967"/>
            </a:xfrm>
          </p:grpSpPr>
          <p:sp>
            <p:nvSpPr>
              <p:cNvPr id="24" name="Text Box 23"/>
              <p:cNvSpPr txBox="1">
                <a:spLocks noChangeArrowheads="1"/>
              </p:cNvSpPr>
              <p:nvPr/>
            </p:nvSpPr>
            <p:spPr bwMode="auto">
              <a:xfrm>
                <a:off x="5202" y="1403"/>
                <a:ext cx="2443" cy="330"/>
              </a:xfrm>
              <a:prstGeom prst="rect">
                <a:avLst/>
              </a:prstGeom>
              <a:noFill/>
              <a:ln w="22225" algn="ctr">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溶于水电离出</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Br</a:t>
                </a:r>
                <a:r>
                  <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Oval 24"/>
              <p:cNvSpPr>
                <a:spLocks noChangeArrowheads="1"/>
              </p:cNvSpPr>
              <p:nvPr/>
            </p:nvSpPr>
            <p:spPr bwMode="auto">
              <a:xfrm>
                <a:off x="4907" y="1986"/>
                <a:ext cx="589" cy="384"/>
              </a:xfrm>
              <a:prstGeom prst="ellipse">
                <a:avLst/>
              </a:prstGeom>
              <a:noFill/>
              <a:ln w="34925" algn="ctr">
                <a:solidFill>
                  <a:srgbClr val="0000FF"/>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Line 25"/>
              <p:cNvSpPr>
                <a:spLocks noChangeShapeType="1"/>
              </p:cNvSpPr>
              <p:nvPr/>
            </p:nvSpPr>
            <p:spPr bwMode="auto">
              <a:xfrm flipV="1">
                <a:off x="5316" y="1788"/>
                <a:ext cx="175" cy="207"/>
              </a:xfrm>
              <a:prstGeom prst="line">
                <a:avLst/>
              </a:prstGeom>
              <a:noFill/>
              <a:ln w="34925">
                <a:solidFill>
                  <a:srgbClr val="0000FF"/>
                </a:solidFill>
                <a:round/>
                <a:tailEnd type="stealth" w="med" len="lg"/>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27" name="Text Box 26"/>
          <p:cNvSpPr txBox="1">
            <a:spLocks noChangeArrowheads="1"/>
          </p:cNvSpPr>
          <p:nvPr/>
        </p:nvSpPr>
        <p:spPr bwMode="auto">
          <a:xfrm>
            <a:off x="-41514" y="604362"/>
            <a:ext cx="8886157" cy="584775"/>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3200" b="1" dirty="0">
                <a:latin typeface="Times New Roman" panose="02020603050405020304" pitchFamily="18" charset="0"/>
                <a:ea typeface="Times New Roman" panose="02020603050405020304" pitchFamily="18" charset="0"/>
                <a:cs typeface="Times New Roman" panose="02020603050405020304" pitchFamily="18" charset="0"/>
              </a:rPr>
              <a:t>现象：</a:t>
            </a:r>
            <a:r>
              <a:rPr lang="zh-CN" altLang="en-US" sz="3200" b="1" dirty="0">
                <a:latin typeface="Times New Roman" panose="02020603050405020304" pitchFamily="18" charset="0"/>
                <a:ea typeface="+mn-ea"/>
                <a:cs typeface="Times New Roman" panose="02020603050405020304" pitchFamily="18" charset="0"/>
              </a:rPr>
              <a:t>乙</a:t>
            </a:r>
            <a:r>
              <a:rPr kumimoji="1" lang="zh-CN" altLang="en-US" sz="3200" b="1" dirty="0">
                <a:latin typeface="Times New Roman" panose="02020603050405020304" pitchFamily="18" charset="0"/>
                <a:ea typeface="+mn-ea"/>
                <a:cs typeface="Times New Roman" panose="02020603050405020304" pitchFamily="18" charset="0"/>
              </a:rPr>
              <a:t>烯能使溴水或溴的四氯化碳溶液褪色</a:t>
            </a:r>
            <a:endParaRPr kumimoji="1" lang="zh-CN" altLang="en-US" sz="3200" b="1" dirty="0">
              <a:latin typeface="Times New Roman" panose="02020603050405020304" pitchFamily="18" charset="0"/>
              <a:ea typeface="+mn-ea"/>
              <a:cs typeface="Times New Roman" panose="02020603050405020304" pitchFamily="18" charset="0"/>
            </a:endParaRPr>
          </a:p>
        </p:txBody>
      </p:sp>
      <p:grpSp>
        <p:nvGrpSpPr>
          <p:cNvPr id="2" name="组合 1"/>
          <p:cNvGrpSpPr/>
          <p:nvPr/>
        </p:nvGrpSpPr>
        <p:grpSpPr>
          <a:xfrm>
            <a:off x="207337" y="4975876"/>
            <a:ext cx="7578937" cy="523220"/>
            <a:chOff x="26997" y="5096526"/>
            <a:chExt cx="7578937" cy="523220"/>
          </a:xfrm>
        </p:grpSpPr>
        <p:sp>
          <p:nvSpPr>
            <p:cNvPr id="18" name="Text Box 17"/>
            <p:cNvSpPr txBox="1">
              <a:spLocks noChangeArrowheads="1"/>
            </p:cNvSpPr>
            <p:nvPr/>
          </p:nvSpPr>
          <p:spPr bwMode="auto">
            <a:xfrm>
              <a:off x="1197196" y="5100514"/>
              <a:ext cx="6408738" cy="51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a.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取反应</a:t>
              </a:r>
              <a:r>
                <a:rPr lang="zh-CN" altLang="en-US" sz="2800" b="1" dirty="0" smtClean="0">
                  <a:latin typeface="Times New Roman" panose="02020603050405020304" pitchFamily="18" charset="0"/>
                  <a:ea typeface="黑体" panose="02010609060101010101" pitchFamily="49" charset="-122"/>
                  <a:cs typeface="Times New Roman" panose="02020603050405020304" pitchFamily="18" charset="0"/>
                </a:rPr>
                <a:t>混合物滴加</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AgNO</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溶液</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Text Box 62"/>
            <p:cNvSpPr txBox="1">
              <a:spLocks noChangeArrowheads="1"/>
            </p:cNvSpPr>
            <p:nvPr/>
          </p:nvSpPr>
          <p:spPr bwMode="auto">
            <a:xfrm>
              <a:off x="26997" y="5096526"/>
              <a:ext cx="1223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验证</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9" name="Text Box 63"/>
          <p:cNvSpPr txBox="1">
            <a:spLocks noChangeArrowheads="1"/>
          </p:cNvSpPr>
          <p:nvPr/>
        </p:nvSpPr>
        <p:spPr bwMode="auto">
          <a:xfrm>
            <a:off x="430421" y="1641105"/>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可能反应方程式</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Text Box 64"/>
          <p:cNvSpPr txBox="1">
            <a:spLocks noChangeArrowheads="1"/>
          </p:cNvSpPr>
          <p:nvPr/>
        </p:nvSpPr>
        <p:spPr bwMode="auto">
          <a:xfrm>
            <a:off x="1981890" y="6461171"/>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endParaRPr lang="zh-CN" altLang="zh-CN" sz="2800">
              <a:latin typeface="Times New Roman" panose="02020603050405020304" pitchFamily="18" charset="0"/>
              <a:ea typeface="+mn-ea"/>
              <a:cs typeface="Times New Roman" panose="02020603050405020304" pitchFamily="18" charset="0"/>
            </a:endParaRPr>
          </a:p>
        </p:txBody>
      </p:sp>
      <p:sp>
        <p:nvSpPr>
          <p:cNvPr id="31" name="Text Box 65"/>
          <p:cNvSpPr txBox="1">
            <a:spLocks noChangeArrowheads="1"/>
          </p:cNvSpPr>
          <p:nvPr/>
        </p:nvSpPr>
        <p:spPr bwMode="auto">
          <a:xfrm>
            <a:off x="2511015" y="6175465"/>
            <a:ext cx="8819825" cy="584775"/>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highlight>
                  <a:srgbClr val="FFFF00"/>
                </a:highlight>
                <a:latin typeface="黑体" panose="02010609060101010101" pitchFamily="49" charset="-122"/>
                <a:ea typeface="黑体" panose="02010609060101010101" pitchFamily="49" charset="-122"/>
                <a:cs typeface="Times New Roman" panose="02020603050405020304" pitchFamily="18" charset="0"/>
              </a:rPr>
              <a:t>实验结论：乙烯与溴发生加成反应　</a:t>
            </a:r>
            <a:endParaRPr kumimoji="1" lang="zh-CN" altLang="en-US" sz="3200" b="1" dirty="0">
              <a:highlight>
                <a:srgbClr val="FFFF00"/>
              </a:highligh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1000"/>
                                        <p:tgtEl>
                                          <p:spTgt spid="16">
                                            <p:txEl>
                                              <p:pRg st="0" end="0"/>
                                            </p:txEl>
                                          </p:spTgt>
                                        </p:tgtEl>
                                      </p:cBhvr>
                                    </p:animEffect>
                                    <p:anim calcmode="lin" valueType="num">
                                      <p:cBhvr>
                                        <p:cTn id="4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73503" y="716655"/>
            <a:ext cx="3008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加成反应</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8"/>
          <p:cNvSpPr txBox="1">
            <a:spLocks noChangeArrowheads="1"/>
          </p:cNvSpPr>
          <p:nvPr/>
        </p:nvSpPr>
        <p:spPr bwMode="auto">
          <a:xfrm>
            <a:off x="258236" y="4945980"/>
            <a:ext cx="11933764" cy="147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32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加成反应：</a:t>
            </a:r>
            <a:r>
              <a:rPr kumimoji="1" lang="zh-CN" altLang="en-US" sz="3200" b="1" dirty="0">
                <a:latin typeface="Times New Roman" panose="02020603050405020304" pitchFamily="18" charset="0"/>
                <a:ea typeface="黑体" panose="02010609060101010101" pitchFamily="49" charset="-122"/>
                <a:cs typeface="Times New Roman" panose="02020603050405020304" pitchFamily="18" charset="0"/>
              </a:rPr>
              <a:t>有机物分子里不饱和的碳原子跟其它原子或原子团直接结合生成别的物质的反应。</a:t>
            </a:r>
            <a:endParaRPr kumimoji="1"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Text Box 48"/>
          <p:cNvSpPr txBox="1">
            <a:spLocks noChangeArrowheads="1"/>
          </p:cNvSpPr>
          <p:nvPr/>
        </p:nvSpPr>
        <p:spPr bwMode="auto">
          <a:xfrm>
            <a:off x="3174586" y="5684067"/>
            <a:ext cx="184731"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zh-CN" altLang="zh-CN" sz="2400" b="1">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7" name="组合 56"/>
          <p:cNvGrpSpPr/>
          <p:nvPr/>
        </p:nvGrpSpPr>
        <p:grpSpPr>
          <a:xfrm>
            <a:off x="1577659" y="1478414"/>
            <a:ext cx="8640763" cy="2680322"/>
            <a:chOff x="1570714" y="1239875"/>
            <a:chExt cx="8640763" cy="2680322"/>
          </a:xfrm>
        </p:grpSpPr>
        <p:grpSp>
          <p:nvGrpSpPr>
            <p:cNvPr id="6" name="Group 76"/>
            <p:cNvGrpSpPr/>
            <p:nvPr/>
          </p:nvGrpSpPr>
          <p:grpSpPr bwMode="auto">
            <a:xfrm>
              <a:off x="1570714" y="1260516"/>
              <a:ext cx="8640763" cy="1992775"/>
              <a:chOff x="204" y="1162"/>
              <a:chExt cx="5443" cy="1255"/>
            </a:xfrm>
          </p:grpSpPr>
          <p:grpSp>
            <p:nvGrpSpPr>
              <p:cNvPr id="7" name="Group 52"/>
              <p:cNvGrpSpPr/>
              <p:nvPr/>
            </p:nvGrpSpPr>
            <p:grpSpPr bwMode="auto">
              <a:xfrm>
                <a:off x="3651" y="1162"/>
                <a:ext cx="1996" cy="1255"/>
                <a:chOff x="3651" y="1162"/>
                <a:chExt cx="1996" cy="1255"/>
              </a:xfrm>
            </p:grpSpPr>
            <p:sp>
              <p:nvSpPr>
                <p:cNvPr id="24" name="Text Box 21"/>
                <p:cNvSpPr txBox="1">
                  <a:spLocks noChangeArrowheads="1"/>
                </p:cNvSpPr>
                <p:nvPr/>
              </p:nvSpPr>
              <p:spPr bwMode="auto">
                <a:xfrm rot="10800000" flipV="1">
                  <a:off x="4149" y="2085"/>
                  <a:ext cx="59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Br</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5" name="Group 50"/>
                <p:cNvGrpSpPr/>
                <p:nvPr/>
              </p:nvGrpSpPr>
              <p:grpSpPr bwMode="auto">
                <a:xfrm>
                  <a:off x="3651" y="1162"/>
                  <a:ext cx="1996" cy="962"/>
                  <a:chOff x="3652" y="1162"/>
                  <a:chExt cx="1996" cy="962"/>
                </a:xfrm>
              </p:grpSpPr>
              <p:grpSp>
                <p:nvGrpSpPr>
                  <p:cNvPr id="27" name="Group 49"/>
                  <p:cNvGrpSpPr/>
                  <p:nvPr/>
                </p:nvGrpSpPr>
                <p:grpSpPr bwMode="auto">
                  <a:xfrm>
                    <a:off x="3652" y="1162"/>
                    <a:ext cx="1586" cy="962"/>
                    <a:chOff x="3652" y="1162"/>
                    <a:chExt cx="1586" cy="962"/>
                  </a:xfrm>
                </p:grpSpPr>
                <p:sp>
                  <p:nvSpPr>
                    <p:cNvPr id="31" name="Text Box 24"/>
                    <p:cNvSpPr txBox="1">
                      <a:spLocks noChangeArrowheads="1"/>
                    </p:cNvSpPr>
                    <p:nvPr/>
                  </p:nvSpPr>
                  <p:spPr bwMode="auto">
                    <a:xfrm>
                      <a:off x="4104" y="1162"/>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Line 25"/>
                    <p:cNvSpPr>
                      <a:spLocks noChangeShapeType="1"/>
                    </p:cNvSpPr>
                    <p:nvPr/>
                  </p:nvSpPr>
                  <p:spPr bwMode="auto">
                    <a:xfrm>
                      <a:off x="4378" y="1482"/>
                      <a:ext cx="0" cy="191"/>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3" name="Group 26"/>
                    <p:cNvGrpSpPr/>
                    <p:nvPr/>
                  </p:nvGrpSpPr>
                  <p:grpSpPr bwMode="auto">
                    <a:xfrm>
                      <a:off x="3652" y="1618"/>
                      <a:ext cx="590" cy="330"/>
                      <a:chOff x="567" y="2659"/>
                      <a:chExt cx="590" cy="330"/>
                    </a:xfrm>
                  </p:grpSpPr>
                  <p:sp>
                    <p:nvSpPr>
                      <p:cNvPr id="44" name="Text Box 27"/>
                      <p:cNvSpPr txBox="1">
                        <a:spLocks noChangeArrowheads="1"/>
                      </p:cNvSpPr>
                      <p:nvPr/>
                    </p:nvSpPr>
                    <p:spPr bwMode="auto">
                      <a:xfrm>
                        <a:off x="567" y="2659"/>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5" name="Line 28"/>
                      <p:cNvSpPr>
                        <a:spLocks noChangeShapeType="1"/>
                      </p:cNvSpPr>
                      <p:nvPr/>
                    </p:nvSpPr>
                    <p:spPr bwMode="auto">
                      <a:xfrm>
                        <a:off x="975" y="2840"/>
                        <a:ext cx="181" cy="0"/>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34" name="Group 29"/>
                    <p:cNvGrpSpPr/>
                    <p:nvPr/>
                  </p:nvGrpSpPr>
                  <p:grpSpPr bwMode="auto">
                    <a:xfrm>
                      <a:off x="4106" y="1618"/>
                      <a:ext cx="634" cy="330"/>
                      <a:chOff x="2200" y="2478"/>
                      <a:chExt cx="634" cy="330"/>
                    </a:xfrm>
                  </p:grpSpPr>
                  <p:sp>
                    <p:nvSpPr>
                      <p:cNvPr id="42" name="Text Box 30"/>
                      <p:cNvSpPr txBox="1">
                        <a:spLocks noChangeArrowheads="1"/>
                      </p:cNvSpPr>
                      <p:nvPr/>
                    </p:nvSpPr>
                    <p:spPr bwMode="auto">
                      <a:xfrm>
                        <a:off x="2200" y="2478"/>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C</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3" name="Line 31"/>
                      <p:cNvSpPr>
                        <a:spLocks noChangeShapeType="1"/>
                      </p:cNvSpPr>
                      <p:nvPr/>
                    </p:nvSpPr>
                    <p:spPr bwMode="auto">
                      <a:xfrm>
                        <a:off x="2653" y="2659"/>
                        <a:ext cx="181" cy="0"/>
                      </a:xfrm>
                      <a:prstGeom prst="line">
                        <a:avLst/>
                      </a:prstGeom>
                      <a:noFill/>
                      <a:ln w="57150">
                        <a:solidFill>
                          <a:srgbClr val="FF00FF"/>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35" name="Line 32"/>
                    <p:cNvSpPr>
                      <a:spLocks noChangeShapeType="1"/>
                    </p:cNvSpPr>
                    <p:nvPr/>
                  </p:nvSpPr>
                  <p:spPr bwMode="auto">
                    <a:xfrm rot="10800000">
                      <a:off x="4404" y="1933"/>
                      <a:ext cx="0" cy="191"/>
                    </a:xfrm>
                    <a:prstGeom prst="line">
                      <a:avLst/>
                    </a:prstGeom>
                    <a:noFill/>
                    <a:ln w="57150">
                      <a:solidFill>
                        <a:srgbClr val="FF00FF"/>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Text Box 33"/>
                    <p:cNvSpPr txBox="1">
                      <a:spLocks noChangeArrowheads="1"/>
                    </p:cNvSpPr>
                    <p:nvPr/>
                  </p:nvSpPr>
                  <p:spPr bwMode="auto">
                    <a:xfrm>
                      <a:off x="4604" y="1162"/>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Line 34"/>
                    <p:cNvSpPr>
                      <a:spLocks noChangeShapeType="1"/>
                    </p:cNvSpPr>
                    <p:nvPr/>
                  </p:nvSpPr>
                  <p:spPr bwMode="auto">
                    <a:xfrm>
                      <a:off x="4877" y="1482"/>
                      <a:ext cx="0" cy="191"/>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8" name="Group 35"/>
                    <p:cNvGrpSpPr/>
                    <p:nvPr/>
                  </p:nvGrpSpPr>
                  <p:grpSpPr bwMode="auto">
                    <a:xfrm>
                      <a:off x="4604" y="1616"/>
                      <a:ext cx="634" cy="330"/>
                      <a:chOff x="2200" y="2478"/>
                      <a:chExt cx="634" cy="330"/>
                    </a:xfrm>
                  </p:grpSpPr>
                  <p:sp>
                    <p:nvSpPr>
                      <p:cNvPr id="40" name="Text Box 36"/>
                      <p:cNvSpPr txBox="1">
                        <a:spLocks noChangeArrowheads="1"/>
                      </p:cNvSpPr>
                      <p:nvPr/>
                    </p:nvSpPr>
                    <p:spPr bwMode="auto">
                      <a:xfrm>
                        <a:off x="2200" y="2478"/>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C</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 name="Line 37"/>
                      <p:cNvSpPr>
                        <a:spLocks noChangeShapeType="1"/>
                      </p:cNvSpPr>
                      <p:nvPr/>
                    </p:nvSpPr>
                    <p:spPr bwMode="auto">
                      <a:xfrm>
                        <a:off x="2653" y="2659"/>
                        <a:ext cx="181" cy="0"/>
                      </a:xfrm>
                      <a:prstGeom prst="line">
                        <a:avLst/>
                      </a:prstGeom>
                      <a:noFill/>
                      <a:ln w="57150">
                        <a:solidFill>
                          <a:srgbClr val="FFFF00"/>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39" name="Line 38"/>
                    <p:cNvSpPr>
                      <a:spLocks noChangeShapeType="1"/>
                    </p:cNvSpPr>
                    <p:nvPr/>
                  </p:nvSpPr>
                  <p:spPr bwMode="auto">
                    <a:xfrm rot="10800000">
                      <a:off x="4903" y="1931"/>
                      <a:ext cx="0" cy="191"/>
                    </a:xfrm>
                    <a:prstGeom prst="line">
                      <a:avLst/>
                    </a:prstGeom>
                    <a:noFill/>
                    <a:ln w="57150">
                      <a:solidFill>
                        <a:srgbClr val="FF00FF"/>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8" name="Group 39"/>
                  <p:cNvGrpSpPr/>
                  <p:nvPr/>
                </p:nvGrpSpPr>
                <p:grpSpPr bwMode="auto">
                  <a:xfrm flipH="1">
                    <a:off x="5058" y="1618"/>
                    <a:ext cx="590" cy="330"/>
                    <a:chOff x="567" y="2659"/>
                    <a:chExt cx="590" cy="330"/>
                  </a:xfrm>
                </p:grpSpPr>
                <p:sp>
                  <p:nvSpPr>
                    <p:cNvPr id="29" name="Text Box 40"/>
                    <p:cNvSpPr txBox="1">
                      <a:spLocks noChangeArrowheads="1"/>
                    </p:cNvSpPr>
                    <p:nvPr/>
                  </p:nvSpPr>
                  <p:spPr bwMode="auto">
                    <a:xfrm>
                      <a:off x="567" y="2659"/>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Line 41"/>
                    <p:cNvSpPr>
                      <a:spLocks noChangeShapeType="1"/>
                    </p:cNvSpPr>
                    <p:nvPr/>
                  </p:nvSpPr>
                  <p:spPr bwMode="auto">
                    <a:xfrm>
                      <a:off x="975" y="2840"/>
                      <a:ext cx="181" cy="0"/>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26" name="Text Box 42"/>
                <p:cNvSpPr txBox="1">
                  <a:spLocks noChangeArrowheads="1"/>
                </p:cNvSpPr>
                <p:nvPr/>
              </p:nvSpPr>
              <p:spPr bwMode="auto">
                <a:xfrm rot="10800000" flipV="1">
                  <a:off x="4648" y="2087"/>
                  <a:ext cx="59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Br</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8" name="Text Box 7"/>
              <p:cNvSpPr txBox="1">
                <a:spLocks noChangeArrowheads="1"/>
              </p:cNvSpPr>
              <p:nvPr/>
            </p:nvSpPr>
            <p:spPr bwMode="auto">
              <a:xfrm>
                <a:off x="659" y="1616"/>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C</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Line 8"/>
              <p:cNvSpPr>
                <a:spLocks noChangeShapeType="1"/>
              </p:cNvSpPr>
              <p:nvPr/>
            </p:nvSpPr>
            <p:spPr bwMode="auto">
              <a:xfrm>
                <a:off x="1113" y="1752"/>
                <a:ext cx="181" cy="0"/>
              </a:xfrm>
              <a:prstGeom prst="line">
                <a:avLst/>
              </a:prstGeom>
              <a:noFill/>
              <a:ln w="57150">
                <a:solidFill>
                  <a:srgbClr val="FF00FF"/>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9"/>
              <p:cNvSpPr txBox="1">
                <a:spLocks noChangeArrowheads="1"/>
              </p:cNvSpPr>
              <p:nvPr/>
            </p:nvSpPr>
            <p:spPr bwMode="auto">
              <a:xfrm>
                <a:off x="1157" y="1616"/>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C</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Line 10"/>
              <p:cNvSpPr>
                <a:spLocks noChangeShapeType="1"/>
              </p:cNvSpPr>
              <p:nvPr/>
            </p:nvSpPr>
            <p:spPr bwMode="auto">
              <a:xfrm>
                <a:off x="1112" y="1842"/>
                <a:ext cx="181" cy="0"/>
              </a:xfrm>
              <a:prstGeom prst="line">
                <a:avLst/>
              </a:prstGeom>
              <a:noFill/>
              <a:ln w="57150">
                <a:solidFill>
                  <a:srgbClr val="FF00FF"/>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2" name="Group 11"/>
              <p:cNvGrpSpPr/>
              <p:nvPr/>
            </p:nvGrpSpPr>
            <p:grpSpPr bwMode="auto">
              <a:xfrm>
                <a:off x="204" y="1616"/>
                <a:ext cx="590" cy="330"/>
                <a:chOff x="567" y="2659"/>
                <a:chExt cx="590" cy="330"/>
              </a:xfrm>
            </p:grpSpPr>
            <p:sp>
              <p:nvSpPr>
                <p:cNvPr id="22" name="Text Box 12"/>
                <p:cNvSpPr txBox="1">
                  <a:spLocks noChangeArrowheads="1"/>
                </p:cNvSpPr>
                <p:nvPr/>
              </p:nvSpPr>
              <p:spPr bwMode="auto">
                <a:xfrm>
                  <a:off x="567" y="2659"/>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Line 13"/>
                <p:cNvSpPr>
                  <a:spLocks noChangeShapeType="1"/>
                </p:cNvSpPr>
                <p:nvPr/>
              </p:nvSpPr>
              <p:spPr bwMode="auto">
                <a:xfrm>
                  <a:off x="975" y="2840"/>
                  <a:ext cx="181" cy="0"/>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13" name="Group 14"/>
              <p:cNvGrpSpPr/>
              <p:nvPr/>
            </p:nvGrpSpPr>
            <p:grpSpPr bwMode="auto">
              <a:xfrm flipH="1">
                <a:off x="1611" y="1616"/>
                <a:ext cx="590" cy="330"/>
                <a:chOff x="567" y="2659"/>
                <a:chExt cx="590" cy="330"/>
              </a:xfrm>
            </p:grpSpPr>
            <p:sp>
              <p:nvSpPr>
                <p:cNvPr id="20" name="Text Box 15"/>
                <p:cNvSpPr txBox="1">
                  <a:spLocks noChangeArrowheads="1"/>
                </p:cNvSpPr>
                <p:nvPr/>
              </p:nvSpPr>
              <p:spPr bwMode="auto">
                <a:xfrm>
                  <a:off x="567" y="2659"/>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Line 16"/>
                <p:cNvSpPr>
                  <a:spLocks noChangeShapeType="1"/>
                </p:cNvSpPr>
                <p:nvPr/>
              </p:nvSpPr>
              <p:spPr bwMode="auto">
                <a:xfrm>
                  <a:off x="975" y="2840"/>
                  <a:ext cx="181" cy="0"/>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4" name="Text Box 17"/>
              <p:cNvSpPr txBox="1">
                <a:spLocks noChangeArrowheads="1"/>
              </p:cNvSpPr>
              <p:nvPr/>
            </p:nvSpPr>
            <p:spPr bwMode="auto">
              <a:xfrm>
                <a:off x="658" y="1162"/>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Line 18"/>
              <p:cNvSpPr>
                <a:spLocks noChangeShapeType="1"/>
              </p:cNvSpPr>
              <p:nvPr/>
            </p:nvSpPr>
            <p:spPr bwMode="auto">
              <a:xfrm>
                <a:off x="932" y="1480"/>
                <a:ext cx="0" cy="191"/>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19"/>
              <p:cNvSpPr txBox="1">
                <a:spLocks noChangeArrowheads="1"/>
              </p:cNvSpPr>
              <p:nvPr/>
            </p:nvSpPr>
            <p:spPr bwMode="auto">
              <a:xfrm>
                <a:off x="1157" y="1162"/>
                <a:ext cx="59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H</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Line 20"/>
              <p:cNvSpPr>
                <a:spLocks noChangeShapeType="1"/>
              </p:cNvSpPr>
              <p:nvPr/>
            </p:nvSpPr>
            <p:spPr bwMode="auto">
              <a:xfrm>
                <a:off x="1431" y="1480"/>
                <a:ext cx="0" cy="191"/>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Text Box 43"/>
              <p:cNvSpPr txBox="1">
                <a:spLocks noChangeArrowheads="1"/>
              </p:cNvSpPr>
              <p:nvPr/>
            </p:nvSpPr>
            <p:spPr bwMode="auto">
              <a:xfrm>
                <a:off x="1928" y="1616"/>
                <a:ext cx="140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 Br—Br</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Line 45"/>
              <p:cNvSpPr>
                <a:spLocks noChangeShapeType="1"/>
              </p:cNvSpPr>
              <p:nvPr/>
            </p:nvSpPr>
            <p:spPr bwMode="auto">
              <a:xfrm>
                <a:off x="3335" y="1797"/>
                <a:ext cx="408"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46" name="Group 75"/>
            <p:cNvGrpSpPr/>
            <p:nvPr/>
          </p:nvGrpSpPr>
          <p:grpSpPr bwMode="auto">
            <a:xfrm>
              <a:off x="1786613" y="2775344"/>
              <a:ext cx="5905500" cy="1144853"/>
              <a:chOff x="431" y="2568"/>
              <a:chExt cx="3720" cy="721"/>
            </a:xfrm>
          </p:grpSpPr>
          <p:sp>
            <p:nvSpPr>
              <p:cNvPr id="47" name="Text Box 68"/>
              <p:cNvSpPr txBox="1">
                <a:spLocks noChangeArrowheads="1"/>
              </p:cNvSpPr>
              <p:nvPr/>
            </p:nvSpPr>
            <p:spPr bwMode="auto">
              <a:xfrm>
                <a:off x="2744" y="2604"/>
                <a:ext cx="140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kumimoji="1" lang="en-US" altLang="zh-CN" sz="2800" b="1">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a:latin typeface="Times New Roman" panose="02020603050405020304" pitchFamily="18" charset="0"/>
                    <a:ea typeface="黑体" panose="02010609060101010101" pitchFamily="49" charset="-122"/>
                    <a:cs typeface="Times New Roman" panose="02020603050405020304" pitchFamily="18" charset="0"/>
                  </a:rPr>
                  <a:t> ─ CH</a:t>
                </a:r>
                <a:r>
                  <a:rPr kumimoji="1" lang="en-US" altLang="zh-CN" sz="2800" b="1" baseline="-25000">
                    <a:latin typeface="Times New Roman" panose="02020603050405020304" pitchFamily="18" charset="0"/>
                    <a:ea typeface="黑体" panose="02010609060101010101" pitchFamily="49" charset="-122"/>
                    <a:cs typeface="Times New Roman" panose="02020603050405020304" pitchFamily="18" charset="0"/>
                  </a:rPr>
                  <a:t>2</a:t>
                </a:r>
                <a:endParaRPr kumimoji="1"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8" name="Text Box 69"/>
              <p:cNvSpPr txBox="1">
                <a:spLocks noChangeArrowheads="1"/>
              </p:cNvSpPr>
              <p:nvPr/>
            </p:nvSpPr>
            <p:spPr bwMode="auto">
              <a:xfrm>
                <a:off x="431" y="2568"/>
                <a:ext cx="254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endPar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9" name="Line 70"/>
              <p:cNvSpPr>
                <a:spLocks noChangeShapeType="1"/>
              </p:cNvSpPr>
              <p:nvPr/>
            </p:nvSpPr>
            <p:spPr bwMode="auto">
              <a:xfrm>
                <a:off x="2290" y="2740"/>
                <a:ext cx="338" cy="1"/>
              </a:xfrm>
              <a:prstGeom prst="line">
                <a:avLst/>
              </a:prstGeom>
              <a:noFill/>
              <a:ln w="381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0" name="Text Box 71"/>
              <p:cNvSpPr txBox="1">
                <a:spLocks noChangeArrowheads="1"/>
              </p:cNvSpPr>
              <p:nvPr/>
            </p:nvSpPr>
            <p:spPr bwMode="auto">
              <a:xfrm>
                <a:off x="2701" y="2959"/>
                <a:ext cx="131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        </a:t>
                </a:r>
                <a:r>
                  <a:rPr kumimoji="1"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Br</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1" name="Group 72"/>
              <p:cNvGrpSpPr/>
              <p:nvPr/>
            </p:nvGrpSpPr>
            <p:grpSpPr bwMode="auto">
              <a:xfrm>
                <a:off x="2880" y="2884"/>
                <a:ext cx="676" cy="140"/>
                <a:chOff x="3207" y="3178"/>
                <a:chExt cx="676" cy="195"/>
              </a:xfrm>
            </p:grpSpPr>
            <p:sp>
              <p:nvSpPr>
                <p:cNvPr id="52" name="Line 73"/>
                <p:cNvSpPr>
                  <a:spLocks noChangeShapeType="1"/>
                </p:cNvSpPr>
                <p:nvPr/>
              </p:nvSpPr>
              <p:spPr bwMode="auto">
                <a:xfrm flipV="1">
                  <a:off x="3207" y="3191"/>
                  <a:ext cx="0" cy="182"/>
                </a:xfrm>
                <a:prstGeom prst="line">
                  <a:avLst/>
                </a:prstGeom>
                <a:noFill/>
                <a:ln w="34925">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3" name="Line 74"/>
                <p:cNvSpPr>
                  <a:spLocks noChangeShapeType="1"/>
                </p:cNvSpPr>
                <p:nvPr/>
              </p:nvSpPr>
              <p:spPr bwMode="auto">
                <a:xfrm flipV="1">
                  <a:off x="3883" y="3178"/>
                  <a:ext cx="0" cy="181"/>
                </a:xfrm>
                <a:prstGeom prst="line">
                  <a:avLst/>
                </a:prstGeom>
                <a:noFill/>
                <a:ln w="34925">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54" name="Group 68"/>
            <p:cNvGrpSpPr/>
            <p:nvPr/>
          </p:nvGrpSpPr>
          <p:grpSpPr bwMode="auto">
            <a:xfrm>
              <a:off x="3839252" y="1239875"/>
              <a:ext cx="4284662" cy="527173"/>
              <a:chOff x="1633" y="1465"/>
              <a:chExt cx="2699" cy="332"/>
            </a:xfrm>
          </p:grpSpPr>
          <p:sp>
            <p:nvSpPr>
              <p:cNvPr id="55" name="AutoShape 67"/>
              <p:cNvSpPr>
                <a:spLocks noChangeArrowheads="1"/>
              </p:cNvSpPr>
              <p:nvPr/>
            </p:nvSpPr>
            <p:spPr bwMode="auto">
              <a:xfrm>
                <a:off x="1701" y="1480"/>
                <a:ext cx="2539" cy="317"/>
              </a:xfrm>
              <a:prstGeom prst="wedgeRoundRectCallout">
                <a:avLst>
                  <a:gd name="adj1" fmla="val 56574"/>
                  <a:gd name="adj2" fmla="val 120032"/>
                  <a:gd name="adj3" fmla="val 16667"/>
                </a:avLst>
              </a:prstGeom>
              <a:solidFill>
                <a:srgbClr val="FFFF99"/>
              </a:solidFill>
              <a:ln w="28575" algn="ctr">
                <a:solidFill>
                  <a:schemeClr val="hlink"/>
                </a:solidFill>
                <a:miter lim="800000"/>
              </a:ln>
            </p:spPr>
            <p:txBody>
              <a:bodyPr/>
              <a:lstStyle/>
              <a:p>
                <a:pPr algn="ctr" eaLnBrk="0" hangingPunct="0"/>
                <a:endParaRPr lang="zh-CN"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6" name="Text Box 44"/>
              <p:cNvSpPr txBox="1">
                <a:spLocks noChangeArrowheads="1"/>
              </p:cNvSpPr>
              <p:nvPr/>
            </p:nvSpPr>
            <p:spPr bwMode="auto">
              <a:xfrm>
                <a:off x="1633" y="1465"/>
                <a:ext cx="26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1,2 — </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二溴乙烷</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无色液体</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电视播出的图像与电脑不同，四周会有一部分被覆盖…"/>
          <p:cNvSpPr txBox="1"/>
          <p:nvPr/>
        </p:nvSpPr>
        <p:spPr>
          <a:xfrm>
            <a:off x="1932539" y="3218686"/>
            <a:ext cx="177800" cy="189230"/>
          </a:xfrm>
          <a:prstGeom prst="rect">
            <a:avLst/>
          </a:prstGeom>
          <a:ln w="12700">
            <a:miter lim="400000"/>
          </a:ln>
        </p:spPr>
        <p:txBody>
          <a:bodyPr wrap="none" lIns="25400" tIns="25400" rIns="25400" bIns="25400" anchor="ctr">
            <a:spAutoFit/>
          </a:bodyPr>
          <a:lstStyle/>
          <a:p>
            <a:pPr algn="l">
              <a:lnSpc>
                <a:spcPct val="150000"/>
              </a:lnSpc>
              <a:defRPr b="1">
                <a:solidFill>
                  <a:srgbClr val="FFFFFF"/>
                </a:solidFill>
              </a:defRPr>
            </a:pPr>
            <a:endParaRPr sz="600" dirty="0"/>
          </a:p>
        </p:txBody>
      </p:sp>
      <p:pic>
        <p:nvPicPr>
          <p:cNvPr id="2" name="图片 1"/>
          <p:cNvPicPr>
            <a:picLocks noChangeAspect="1"/>
          </p:cNvPicPr>
          <p:nvPr>
            <p:custDataLst>
              <p:tags r:id="rId1"/>
            </p:custDataLst>
          </p:nvPr>
        </p:nvPicPr>
        <p:blipFill>
          <a:blip r:embed="rId2"/>
          <a:stretch>
            <a:fillRect/>
          </a:stretch>
        </p:blipFill>
        <p:spPr>
          <a:xfrm>
            <a:off x="186690" y="551180"/>
            <a:ext cx="12005310" cy="2856865"/>
          </a:xfrm>
          <a:prstGeom prst="rect">
            <a:avLst/>
          </a:prstGeom>
        </p:spPr>
      </p:pic>
      <p:sp>
        <p:nvSpPr>
          <p:cNvPr id="3" name="矩形 2"/>
          <p:cNvSpPr/>
          <p:nvPr/>
        </p:nvSpPr>
        <p:spPr>
          <a:xfrm>
            <a:off x="482600" y="3555365"/>
            <a:ext cx="11413490" cy="2830195"/>
          </a:xfrm>
          <a:prstGeom prst="rect">
            <a:avLst/>
          </a:prstGeom>
        </p:spPr>
        <p:txBody>
          <a:bodyPr wrap="square">
            <a:spAutoFit/>
          </a:bodyPr>
          <a:p>
            <a:pPr algn="just">
              <a:lnSpc>
                <a:spcPct val="100000"/>
              </a:lnSpc>
              <a:spcBef>
                <a:spcPts val="600"/>
              </a:spcBef>
            </a:pPr>
            <a:r>
              <a:rPr lang="zh-CN" altLang="en-US" sz="2800" i="0" kern="100" dirty="0">
                <a:solidFill>
                  <a:srgbClr val="FFFFFF"/>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人们很早就发现：有些植物能产生一种气体，这种气体能够对相邻的其他植物产生影响。例如橘子产生的气体能催熟与其混装在一起的香蕉。</a:t>
            </a:r>
            <a:endParaRPr lang="en-US" altLang="zh-CN"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00000"/>
              </a:lnSpc>
              <a:spcBef>
                <a:spcPts val="600"/>
              </a:spcBef>
            </a:pPr>
            <a:r>
              <a:rPr lang="en-US" altLang="zh-CN"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直到</a:t>
            </a:r>
            <a:r>
              <a:rPr lang="en-US" altLang="zh-CN"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1934</a:t>
            </a:r>
            <a:r>
              <a:rPr lang="zh-CN" altLang="en-US"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年，英国科学家甘恩首先证明植物产生的这种气体是乙烯。</a:t>
            </a:r>
            <a:endParaRPr lang="zh-CN" altLang="en-US" sz="2800" i="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00000"/>
              </a:lnSpc>
              <a:spcBef>
                <a:spcPts val="600"/>
              </a:spcBef>
            </a:pPr>
            <a:r>
              <a:rPr lang="zh-CN" altLang="en-US" sz="280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sym typeface="+mn-ea"/>
              </a:rPr>
              <a:t>研究表明：</a:t>
            </a:r>
            <a:r>
              <a:rPr lang="zh-CN" altLang="en-US" sz="280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mn-ea"/>
              </a:rPr>
              <a:t>乙烯是一种植物生长的调节剂，能够对不同的植物施展不同的“魔法”</a:t>
            </a:r>
            <a:r>
              <a:rPr lang="zh-CN" altLang="zh-CN" sz="280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mn-ea"/>
              </a:rPr>
              <a:t>。</a:t>
            </a:r>
            <a:endParaRPr lang="zh-CN" altLang="zh-CN" sz="2800" i="0" kern="10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36104" y="1304428"/>
            <a:ext cx="9880374" cy="13031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        在一定条件下，乙烯还可以与</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baseline="-250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HCl</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Cl</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O</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等发生加成反应，你能写出有关反应的化学方程式吗？</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Rectangle 4"/>
          <p:cNvSpPr>
            <a:spLocks noChangeArrowheads="1"/>
          </p:cNvSpPr>
          <p:nvPr/>
        </p:nvSpPr>
        <p:spPr bwMode="auto">
          <a:xfrm>
            <a:off x="1904404" y="2848297"/>
            <a:ext cx="3671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乙烯与氢气反应：</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5"/>
          <p:cNvSpPr>
            <a:spLocks noChangeArrowheads="1"/>
          </p:cNvSpPr>
          <p:nvPr/>
        </p:nvSpPr>
        <p:spPr bwMode="auto">
          <a:xfrm>
            <a:off x="1904404" y="3811152"/>
            <a:ext cx="4176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乙烯与氯化氢反应：</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6"/>
          <p:cNvSpPr>
            <a:spLocks noChangeArrowheads="1"/>
          </p:cNvSpPr>
          <p:nvPr/>
        </p:nvSpPr>
        <p:spPr bwMode="auto">
          <a:xfrm>
            <a:off x="1904404" y="4983580"/>
            <a:ext cx="34242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乙烯与水反应：</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AutoShape 7"/>
          <p:cNvSpPr>
            <a:spLocks noChangeArrowheads="1"/>
          </p:cNvSpPr>
          <p:nvPr/>
        </p:nvSpPr>
        <p:spPr bwMode="auto">
          <a:xfrm>
            <a:off x="9285104" y="3458729"/>
            <a:ext cx="1152525" cy="649437"/>
          </a:xfrm>
          <a:prstGeom prst="wedgeRoundRectCallout">
            <a:avLst>
              <a:gd name="adj1" fmla="val -76924"/>
              <a:gd name="adj2" fmla="val -64522"/>
              <a:gd name="adj3" fmla="val 16667"/>
            </a:avLst>
          </a:prstGeom>
          <a:solidFill>
            <a:schemeClr val="accent6">
              <a:lumMod val="20000"/>
              <a:lumOff val="80000"/>
              <a:alpha val="59999"/>
            </a:schemeClr>
          </a:solidFill>
          <a:ln w="9525">
            <a:solidFill>
              <a:schemeClr val="tx1"/>
            </a:solidFill>
            <a:miter lim="800000"/>
          </a:ln>
        </p:spPr>
        <p:txBody>
          <a:bodyPr/>
          <a:lstStyle/>
          <a:p>
            <a:pPr algn="ct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乙烷</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AutoShape 8"/>
          <p:cNvSpPr>
            <a:spLocks noChangeArrowheads="1"/>
          </p:cNvSpPr>
          <p:nvPr/>
        </p:nvSpPr>
        <p:spPr bwMode="auto">
          <a:xfrm>
            <a:off x="8774298" y="4243200"/>
            <a:ext cx="1728788" cy="649437"/>
          </a:xfrm>
          <a:prstGeom prst="wedgeRoundRectCallout">
            <a:avLst>
              <a:gd name="adj1" fmla="val -77273"/>
              <a:gd name="adj2" fmla="val 4032"/>
              <a:gd name="adj3" fmla="val 16667"/>
            </a:avLst>
          </a:prstGeom>
          <a:solidFill>
            <a:schemeClr val="accent6">
              <a:lumMod val="20000"/>
              <a:lumOff val="80000"/>
              <a:alpha val="59999"/>
            </a:schemeClr>
          </a:solidFill>
          <a:ln w="9525">
            <a:solidFill>
              <a:schemeClr val="tx1"/>
            </a:solidFill>
            <a:miter lim="800000"/>
          </a:ln>
        </p:spPr>
        <p:txBody>
          <a:bodyPr/>
          <a:lstStyle/>
          <a:p>
            <a:pPr algn="ctr"/>
            <a:r>
              <a:rPr lang="zh-CN" altLang="en-US" sz="2800" b="1">
                <a:latin typeface="Times New Roman" panose="02020603050405020304" pitchFamily="18" charset="0"/>
                <a:ea typeface="黑体" panose="02010609060101010101" pitchFamily="49" charset="-122"/>
                <a:cs typeface="Times New Roman" panose="02020603050405020304" pitchFamily="18" charset="0"/>
              </a:rPr>
              <a:t>氯乙烷</a:t>
            </a:r>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AutoShape 9"/>
          <p:cNvSpPr>
            <a:spLocks noChangeArrowheads="1"/>
          </p:cNvSpPr>
          <p:nvPr/>
        </p:nvSpPr>
        <p:spPr bwMode="auto">
          <a:xfrm>
            <a:off x="9110600" y="5459867"/>
            <a:ext cx="1223962" cy="649437"/>
          </a:xfrm>
          <a:prstGeom prst="wedgeRoundRectCallout">
            <a:avLst>
              <a:gd name="adj1" fmla="val -113685"/>
              <a:gd name="adj2" fmla="val 15528"/>
              <a:gd name="adj3" fmla="val 16667"/>
            </a:avLst>
          </a:prstGeom>
          <a:solidFill>
            <a:schemeClr val="accent6">
              <a:lumMod val="20000"/>
              <a:lumOff val="80000"/>
              <a:alpha val="59999"/>
            </a:schemeClr>
          </a:solidFill>
          <a:ln w="9525">
            <a:solidFill>
              <a:schemeClr val="tx1"/>
            </a:solidFill>
            <a:miter lim="800000"/>
          </a:ln>
        </p:spPr>
        <p:txBody>
          <a:bodyPr/>
          <a:lstStyle/>
          <a:p>
            <a:pPr algn="ct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乙醇</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9" name="Group 10"/>
          <p:cNvGrpSpPr/>
          <p:nvPr/>
        </p:nvGrpSpPr>
        <p:grpSpPr bwMode="auto">
          <a:xfrm>
            <a:off x="4810309" y="2663381"/>
            <a:ext cx="4465639" cy="717717"/>
            <a:chOff x="0" y="-55"/>
            <a:chExt cx="2813" cy="452"/>
          </a:xfrm>
        </p:grpSpPr>
        <p:sp>
          <p:nvSpPr>
            <p:cNvPr id="10" name="Rectangle 11"/>
            <p:cNvSpPr>
              <a:spLocks noChangeArrowheads="1"/>
            </p:cNvSpPr>
            <p:nvPr/>
          </p:nvSpPr>
          <p:spPr bwMode="auto">
            <a:xfrm>
              <a:off x="0" y="68"/>
              <a:ext cx="281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 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Text Box 12"/>
            <p:cNvSpPr txBox="1">
              <a:spLocks noChangeArrowheads="1"/>
            </p:cNvSpPr>
            <p:nvPr/>
          </p:nvSpPr>
          <p:spPr bwMode="auto">
            <a:xfrm>
              <a:off x="1451" y="-55"/>
              <a:ext cx="104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催化剂</a:t>
              </a:r>
              <a:endParaRPr lang="zh-CN" altLang="en-US" sz="2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Line 13"/>
            <p:cNvSpPr>
              <a:spLocks noChangeShapeType="1"/>
            </p:cNvSpPr>
            <p:nvPr/>
          </p:nvSpPr>
          <p:spPr bwMode="auto">
            <a:xfrm>
              <a:off x="1558" y="240"/>
              <a:ext cx="483"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13" name="Group 14"/>
          <p:cNvGrpSpPr/>
          <p:nvPr/>
        </p:nvGrpSpPr>
        <p:grpSpPr bwMode="auto">
          <a:xfrm>
            <a:off x="2627920" y="4128177"/>
            <a:ext cx="5149851" cy="717417"/>
            <a:chOff x="0" y="0"/>
            <a:chExt cx="3244" cy="412"/>
          </a:xfrm>
        </p:grpSpPr>
        <p:sp>
          <p:nvSpPr>
            <p:cNvPr id="14" name="Rectangle 15"/>
            <p:cNvSpPr>
              <a:spLocks noChangeArrowheads="1"/>
            </p:cNvSpPr>
            <p:nvPr/>
          </p:nvSpPr>
          <p:spPr bwMode="auto">
            <a:xfrm>
              <a:off x="0" y="112"/>
              <a:ext cx="324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 </a:t>
              </a:r>
              <a:r>
                <a:rPr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HCl</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Cl</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Rectangle 16"/>
            <p:cNvSpPr>
              <a:spLocks noChangeArrowheads="1"/>
            </p:cNvSpPr>
            <p:nvPr/>
          </p:nvSpPr>
          <p:spPr bwMode="auto">
            <a:xfrm>
              <a:off x="1826" y="0"/>
              <a:ext cx="76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Line 17"/>
            <p:cNvSpPr>
              <a:spLocks noChangeShapeType="1"/>
            </p:cNvSpPr>
            <p:nvPr/>
          </p:nvSpPr>
          <p:spPr bwMode="auto">
            <a:xfrm>
              <a:off x="1814" y="248"/>
              <a:ext cx="392" cy="4"/>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7" name="Rectangle 23"/>
          <p:cNvSpPr>
            <a:spLocks noChangeArrowheads="1"/>
          </p:cNvSpPr>
          <p:nvPr/>
        </p:nvSpPr>
        <p:spPr bwMode="auto">
          <a:xfrm>
            <a:off x="7400491" y="2991360"/>
            <a:ext cx="5453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8" name="Group 19"/>
          <p:cNvGrpSpPr/>
          <p:nvPr/>
        </p:nvGrpSpPr>
        <p:grpSpPr bwMode="auto">
          <a:xfrm>
            <a:off x="2053816" y="5494802"/>
            <a:ext cx="5740403" cy="724068"/>
            <a:chOff x="493" y="3135"/>
            <a:chExt cx="3616" cy="456"/>
          </a:xfrm>
        </p:grpSpPr>
        <p:sp>
          <p:nvSpPr>
            <p:cNvPr id="19" name="Rectangle 19"/>
            <p:cNvSpPr>
              <a:spLocks noChangeArrowheads="1"/>
            </p:cNvSpPr>
            <p:nvPr/>
          </p:nvSpPr>
          <p:spPr bwMode="auto">
            <a:xfrm>
              <a:off x="493" y="3186"/>
              <a:ext cx="361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 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O             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OH</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Rectangle 20"/>
            <p:cNvSpPr>
              <a:spLocks noChangeArrowheads="1"/>
            </p:cNvSpPr>
            <p:nvPr/>
          </p:nvSpPr>
          <p:spPr bwMode="auto">
            <a:xfrm>
              <a:off x="2319" y="3135"/>
              <a:ext cx="7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a:latin typeface="Times New Roman" panose="02020603050405020304" pitchFamily="18" charset="0"/>
                  <a:ea typeface="黑体" panose="02010609060101010101" pitchFamily="49" charset="-122"/>
                  <a:cs typeface="Times New Roman" panose="02020603050405020304" pitchFamily="18" charset="0"/>
                </a:rPr>
                <a:t>催化剂</a:t>
              </a:r>
              <a:endParaRPr lang="zh-CN" altLang="en-US" sz="20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Line 21"/>
            <p:cNvSpPr>
              <a:spLocks noChangeShapeType="1"/>
            </p:cNvSpPr>
            <p:nvPr/>
          </p:nvSpPr>
          <p:spPr bwMode="auto">
            <a:xfrm>
              <a:off x="2398" y="3375"/>
              <a:ext cx="544"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wrap="none"/>
            <a:lstStyle/>
            <a:p>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Text Box 28"/>
            <p:cNvSpPr txBox="1">
              <a:spLocks noChangeArrowheads="1"/>
            </p:cNvSpPr>
            <p:nvPr/>
          </p:nvSpPr>
          <p:spPr bwMode="auto">
            <a:xfrm>
              <a:off x="2291" y="3339"/>
              <a:ext cx="90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加热加压</a:t>
              </a:r>
              <a:endParaRPr lang="zh-CN" altLang="en-US" sz="2000" b="1"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3" name="Text Box 29"/>
          <p:cNvSpPr txBox="1">
            <a:spLocks noChangeArrowheads="1"/>
          </p:cNvSpPr>
          <p:nvPr/>
        </p:nvSpPr>
        <p:spPr bwMode="auto">
          <a:xfrm>
            <a:off x="3374417" y="6236989"/>
            <a:ext cx="626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工业上乙烯水化法制酒精的原理</a:t>
            </a:r>
            <a:endParaRPr lang="zh-CN" altLang="en-US" sz="28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文本框 23"/>
          <p:cNvSpPr txBox="1"/>
          <p:nvPr/>
        </p:nvSpPr>
        <p:spPr>
          <a:xfrm>
            <a:off x="0" y="576221"/>
            <a:ext cx="2968487"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思考与讨论</a:t>
            </a:r>
            <a:r>
              <a:rPr lang="en-US" altLang="zh-CN" sz="3600" b="1" dirty="0">
                <a:latin typeface="黑体" panose="02010609060101010101" pitchFamily="49" charset="-122"/>
                <a:ea typeface="黑体" panose="02010609060101010101" pitchFamily="49" charset="-122"/>
              </a:rPr>
              <a:t>:</a:t>
            </a:r>
            <a:endParaRPr lang="zh-CN" altLang="en-US" sz="36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nimBg="1" autoUpdateAnimBg="0"/>
      <p:bldP spid="7" grpId="0" animBg="1" autoUpdateAnimBg="0"/>
      <p:bldP spid="8" grpId="0" animBg="1" autoUpdateAnimBg="0"/>
      <p:bldP spid="17" grpId="0"/>
      <p:bldP spid="2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nvGraphicFramePr>
        <p:xfrm>
          <a:off x="1956085" y="1866430"/>
          <a:ext cx="8279830" cy="3382772"/>
        </p:xfrm>
        <a:graphic>
          <a:graphicData uri="http://schemas.openxmlformats.org/drawingml/2006/table">
            <a:tbl>
              <a:tblPr/>
              <a:tblGrid>
                <a:gridCol w="1842935"/>
                <a:gridCol w="3182250"/>
                <a:gridCol w="3254645"/>
              </a:tblGrid>
              <a:tr h="578729">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zh-CN"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45726" marB="4572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   取 代 反 应</a:t>
                      </a: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    加 成 反 应</a:t>
                      </a: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617865">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意</a:t>
                      </a:r>
                      <a:r>
                        <a:rPr kumimoji="0" lang="zh-CN" altLang="en-US"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  </a:t>
                      </a:r>
                      <a:r>
                        <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义</a:t>
                      </a: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578729">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归</a:t>
                      </a:r>
                      <a:r>
                        <a:rPr kumimoji="0" lang="zh-CN" altLang="en-US"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  </a:t>
                      </a:r>
                      <a:r>
                        <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属</a:t>
                      </a: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621212">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断键规律</a:t>
                      </a: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986237">
                <a:tc>
                  <a:txBody>
                    <a:bodyPr/>
                    <a:lstStyle/>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产物特点</a:t>
                      </a:r>
                      <a:endParaRPr kumimoji="0" lang="zh-CN" altLang="en-AU" sz="2800" b="1" i="0" u="none" strike="noStrike" cap="none" normalizeH="0" baseline="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1016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101600" algn="l" defTabSz="914400" rtl="0" eaLnBrk="0" fontAlgn="base" latinLnBrk="0" hangingPunct="0">
                        <a:lnSpc>
                          <a:spcPct val="100000"/>
                        </a:lnSpc>
                        <a:spcBef>
                          <a:spcPct val="0"/>
                        </a:spcBef>
                        <a:spcAft>
                          <a:spcPct val="0"/>
                        </a:spcAft>
                        <a:buClrTx/>
                        <a:buSzTx/>
                        <a:buFontTx/>
                        <a:buNone/>
                      </a:pPr>
                      <a:endParaRPr kumimoji="0" lang="zh-CN" altLang="en-AU" sz="2800" b="1"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3" name="Rectangle 28"/>
          <p:cNvSpPr>
            <a:spLocks noChangeArrowheads="1"/>
          </p:cNvSpPr>
          <p:nvPr/>
        </p:nvSpPr>
        <p:spPr bwMode="auto">
          <a:xfrm>
            <a:off x="0" y="525088"/>
            <a:ext cx="6493565" cy="818173"/>
          </a:xfrm>
          <a:prstGeom prst="rect">
            <a:avLst/>
          </a:prstGeom>
          <a:noFill/>
          <a:ln>
            <a:noFill/>
          </a:ln>
        </p:spPr>
        <p:txBody>
          <a:bodyPr wrap="square">
            <a:spAutoFit/>
          </a:bodyPr>
          <a:lstStyle/>
          <a:p>
            <a:pPr>
              <a:lnSpc>
                <a:spcPct val="150000"/>
              </a:lnSpc>
            </a:pPr>
            <a:r>
              <a:rPr lang="zh-CN" altLang="en-AU" sz="3600" b="1" dirty="0">
                <a:latin typeface="Times New Roman" panose="02020603050405020304" pitchFamily="18" charset="0"/>
                <a:ea typeface="黑体" panose="02010609060101010101" pitchFamily="49" charset="-122"/>
                <a:cs typeface="Times New Roman" panose="02020603050405020304" pitchFamily="18" charset="0"/>
              </a:rPr>
              <a:t>取代反应与加成反应的比较</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29"/>
          <p:cNvSpPr>
            <a:spLocks noChangeArrowheads="1"/>
          </p:cNvSpPr>
          <p:nvPr/>
        </p:nvSpPr>
        <p:spPr bwMode="auto">
          <a:xfrm>
            <a:off x="3649625" y="2473008"/>
            <a:ext cx="34307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AU" sz="2800" b="1" dirty="0">
                <a:latin typeface="黑体" panose="02010609060101010101" pitchFamily="49" charset="-122"/>
                <a:ea typeface="黑体" panose="02010609060101010101" pitchFamily="49" charset="-122"/>
                <a:cs typeface="Times New Roman" panose="02020603050405020304" pitchFamily="18" charset="0"/>
              </a:rPr>
              <a:t>取而代之</a:t>
            </a:r>
            <a:r>
              <a:rPr lang="zh-CN" altLang="en-US" sz="2800" b="1" dirty="0">
                <a:latin typeface="黑体" panose="02010609060101010101" pitchFamily="49" charset="-122"/>
                <a:ea typeface="黑体" panose="02010609060101010101" pitchFamily="49" charset="-122"/>
                <a:cs typeface="Times New Roman" panose="02020603050405020304" pitchFamily="18" charset="0"/>
              </a:rPr>
              <a:t>，</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有进有出</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5" name="Rectangle 30"/>
          <p:cNvSpPr>
            <a:spLocks noChangeArrowheads="1"/>
          </p:cNvSpPr>
          <p:nvPr/>
        </p:nvSpPr>
        <p:spPr bwMode="auto">
          <a:xfrm>
            <a:off x="6942770" y="2468787"/>
            <a:ext cx="34307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AU" sz="2800" b="1" dirty="0">
                <a:latin typeface="黑体" panose="02010609060101010101" pitchFamily="49" charset="-122"/>
                <a:ea typeface="黑体" panose="02010609060101010101" pitchFamily="49" charset="-122"/>
                <a:cs typeface="Times New Roman" panose="02020603050405020304" pitchFamily="18" charset="0"/>
              </a:rPr>
              <a:t>加而成之</a:t>
            </a:r>
            <a:r>
              <a:rPr lang="zh-CN" altLang="en-US" sz="2800" b="1" dirty="0">
                <a:latin typeface="黑体" panose="02010609060101010101" pitchFamily="49" charset="-122"/>
                <a:ea typeface="黑体" panose="02010609060101010101" pitchFamily="49" charset="-122"/>
                <a:cs typeface="Times New Roman" panose="02020603050405020304" pitchFamily="18" charset="0"/>
              </a:rPr>
              <a:t>，</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有进无出</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6" name="Rectangle 31"/>
          <p:cNvSpPr>
            <a:spLocks noChangeArrowheads="1"/>
          </p:cNvSpPr>
          <p:nvPr/>
        </p:nvSpPr>
        <p:spPr bwMode="auto">
          <a:xfrm>
            <a:off x="3696679" y="3098476"/>
            <a:ext cx="3167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AU" sz="2800" b="1" dirty="0">
                <a:latin typeface="黑体" panose="02010609060101010101" pitchFamily="49" charset="-122"/>
                <a:ea typeface="黑体" panose="02010609060101010101" pitchFamily="49" charset="-122"/>
                <a:cs typeface="Times New Roman" panose="02020603050405020304" pitchFamily="18" charset="0"/>
              </a:rPr>
              <a:t>烷烃的特征反应</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7" name="Rectangle 32"/>
          <p:cNvSpPr>
            <a:spLocks noChangeArrowheads="1"/>
          </p:cNvSpPr>
          <p:nvPr/>
        </p:nvSpPr>
        <p:spPr bwMode="auto">
          <a:xfrm>
            <a:off x="7080372" y="3087568"/>
            <a:ext cx="2709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AU" sz="2800" b="1" dirty="0">
                <a:latin typeface="黑体" panose="02010609060101010101" pitchFamily="49" charset="-122"/>
                <a:ea typeface="黑体" panose="02010609060101010101" pitchFamily="49" charset="-122"/>
                <a:cs typeface="Times New Roman" panose="02020603050405020304" pitchFamily="18" charset="0"/>
              </a:rPr>
              <a:t>烯烃的特征反应</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8" name="Rectangle 33"/>
          <p:cNvSpPr>
            <a:spLocks noChangeArrowheads="1"/>
          </p:cNvSpPr>
          <p:nvPr/>
        </p:nvSpPr>
        <p:spPr bwMode="auto">
          <a:xfrm>
            <a:off x="4176105" y="3685406"/>
            <a:ext cx="2208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altLang="zh-CN" sz="2800" b="1" dirty="0">
                <a:latin typeface="黑体" panose="02010609060101010101" pitchFamily="49" charset="-122"/>
                <a:ea typeface="黑体" panose="02010609060101010101" pitchFamily="49" charset="-122"/>
                <a:cs typeface="Times New Roman" panose="02020603050405020304" pitchFamily="18" charset="0"/>
              </a:rPr>
              <a:t>C</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a:t>
            </a:r>
            <a:r>
              <a:rPr lang="en-US" altLang="zh-CN" sz="2800" b="1" dirty="0">
                <a:latin typeface="黑体" panose="02010609060101010101" pitchFamily="49" charset="-122"/>
                <a:ea typeface="黑体" panose="02010609060101010101" pitchFamily="49" charset="-122"/>
                <a:cs typeface="Times New Roman" panose="02020603050405020304" pitchFamily="18" charset="0"/>
              </a:rPr>
              <a:t>H </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断裂</a:t>
            </a:r>
            <a:endParaRPr lang="zh-CN" altLang="en-AU"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9" name="Rectangle 34"/>
          <p:cNvSpPr>
            <a:spLocks noChangeArrowheads="1"/>
          </p:cNvSpPr>
          <p:nvPr/>
        </p:nvSpPr>
        <p:spPr bwMode="auto">
          <a:xfrm>
            <a:off x="7080372" y="3694715"/>
            <a:ext cx="2305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b="1" dirty="0">
                <a:latin typeface="黑体" panose="02010609060101010101" pitchFamily="49" charset="-122"/>
                <a:ea typeface="黑体" panose="02010609060101010101" pitchFamily="49" charset="-122"/>
                <a:cs typeface="Times New Roman" panose="02020603050405020304" pitchFamily="18" charset="0"/>
              </a:rPr>
              <a:t>C</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a:t>
            </a:r>
            <a:r>
              <a:rPr lang="en-US" altLang="zh-CN" sz="2800" b="1" dirty="0">
                <a:latin typeface="黑体" panose="02010609060101010101" pitchFamily="49" charset="-122"/>
                <a:ea typeface="黑体" panose="02010609060101010101" pitchFamily="49" charset="-122"/>
                <a:cs typeface="Times New Roman" panose="02020603050405020304" pitchFamily="18" charset="0"/>
              </a:rPr>
              <a:t>C</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断裂</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0" name="Rectangle 35"/>
          <p:cNvSpPr>
            <a:spLocks noChangeArrowheads="1"/>
          </p:cNvSpPr>
          <p:nvPr/>
        </p:nvSpPr>
        <p:spPr bwMode="auto">
          <a:xfrm>
            <a:off x="7612249" y="4230466"/>
            <a:ext cx="2987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AU" sz="2800" b="1" dirty="0">
                <a:latin typeface="黑体" panose="02010609060101010101" pitchFamily="49" charset="-122"/>
                <a:ea typeface="黑体" panose="02010609060101010101" pitchFamily="49" charset="-122"/>
                <a:cs typeface="Times New Roman" panose="02020603050405020304" pitchFamily="18" charset="0"/>
              </a:rPr>
              <a:t>一种产物</a:t>
            </a:r>
            <a:endParaRPr lang="zh-CN" altLang="en-AU" sz="2800" b="1" dirty="0">
              <a:latin typeface="黑体" panose="02010609060101010101" pitchFamily="49" charset="-122"/>
              <a:ea typeface="黑体" panose="02010609060101010101" pitchFamily="49" charset="-122"/>
              <a:cs typeface="Times New Roman" panose="02020603050405020304" pitchFamily="18" charset="0"/>
            </a:endParaRPr>
          </a:p>
          <a:p>
            <a:r>
              <a:rPr lang="zh-CN" altLang="en-AU" sz="2800" b="1" dirty="0">
                <a:latin typeface="黑体" panose="02010609060101010101" pitchFamily="49" charset="-122"/>
                <a:ea typeface="黑体" panose="02010609060101010101" pitchFamily="49" charset="-122"/>
                <a:cs typeface="Times New Roman" panose="02020603050405020304" pitchFamily="18" charset="0"/>
              </a:rPr>
              <a:t>产物较纯净</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1" name="Rectangle 36"/>
          <p:cNvSpPr>
            <a:spLocks noChangeArrowheads="1"/>
          </p:cNvSpPr>
          <p:nvPr/>
        </p:nvSpPr>
        <p:spPr bwMode="auto">
          <a:xfrm>
            <a:off x="3911440" y="4295095"/>
            <a:ext cx="3671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AU" sz="2800" b="1" dirty="0">
                <a:latin typeface="黑体" panose="02010609060101010101" pitchFamily="49" charset="-122"/>
                <a:ea typeface="黑体" panose="02010609060101010101" pitchFamily="49" charset="-122"/>
                <a:cs typeface="Times New Roman" panose="02020603050405020304" pitchFamily="18" charset="0"/>
              </a:rPr>
              <a:t>两种产物</a:t>
            </a:r>
            <a:endParaRPr lang="zh-CN" altLang="en-AU" sz="2800" b="1" dirty="0">
              <a:latin typeface="黑体" panose="02010609060101010101" pitchFamily="49" charset="-122"/>
              <a:ea typeface="黑体" panose="02010609060101010101" pitchFamily="49" charset="-122"/>
              <a:cs typeface="Times New Roman" panose="02020603050405020304" pitchFamily="18" charset="0"/>
            </a:endParaRPr>
          </a:p>
          <a:p>
            <a:r>
              <a:rPr lang="zh-CN" altLang="en-AU" sz="2800" b="1" dirty="0">
                <a:latin typeface="黑体" panose="02010609060101010101" pitchFamily="49" charset="-122"/>
                <a:ea typeface="黑体" panose="02010609060101010101" pitchFamily="49" charset="-122"/>
                <a:cs typeface="Times New Roman" panose="02020603050405020304" pitchFamily="18" charset="0"/>
              </a:rPr>
              <a:t>产物复杂</a:t>
            </a:r>
            <a:r>
              <a:rPr lang="en-AU" altLang="zh-CN" sz="2800" b="1" dirty="0">
                <a:latin typeface="黑体" panose="02010609060101010101" pitchFamily="49" charset="-122"/>
                <a:ea typeface="黑体" panose="02010609060101010101" pitchFamily="49" charset="-122"/>
                <a:cs typeface="Times New Roman" panose="02020603050405020304" pitchFamily="18" charset="0"/>
              </a:rPr>
              <a:t>,</a:t>
            </a:r>
            <a:r>
              <a:rPr lang="zh-CN" altLang="en-AU" sz="2800" b="1" dirty="0">
                <a:latin typeface="黑体" panose="02010609060101010101" pitchFamily="49" charset="-122"/>
                <a:ea typeface="黑体" panose="02010609060101010101" pitchFamily="49" charset="-122"/>
                <a:cs typeface="Times New Roman" panose="02020603050405020304" pitchFamily="18" charset="0"/>
              </a:rPr>
              <a:t>为混合物</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2" name="Text Box 39"/>
          <p:cNvSpPr txBox="1">
            <a:spLocks noChangeArrowheads="1"/>
          </p:cNvSpPr>
          <p:nvPr/>
        </p:nvSpPr>
        <p:spPr bwMode="auto">
          <a:xfrm>
            <a:off x="46382" y="5398637"/>
            <a:ext cx="12099235"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讨论：制取氯乙烷，是采取</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与</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Cl</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取代反应好，还是采用</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与</a:t>
            </a:r>
            <a:r>
              <a:rPr kumimoji="1"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HCl</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加成反应好？</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200" y="552130"/>
            <a:ext cx="38862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3. </a:t>
            </a:r>
            <a:r>
              <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加聚反应</a:t>
            </a:r>
            <a:endPar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Text Box 36"/>
          <p:cNvSpPr txBox="1">
            <a:spLocks noChangeArrowheads="1"/>
          </p:cNvSpPr>
          <p:nvPr/>
        </p:nvSpPr>
        <p:spPr bwMode="auto">
          <a:xfrm>
            <a:off x="2916119" y="659652"/>
            <a:ext cx="6585689" cy="523220"/>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latin typeface="黑体" panose="02010609060101010101" pitchFamily="49" charset="-122"/>
                <a:ea typeface="黑体" panose="02010609060101010101" pitchFamily="49" charset="-122"/>
                <a:cs typeface="Times New Roman" panose="02020603050405020304" pitchFamily="18" charset="0"/>
              </a:rPr>
              <a:t>（乙烯分子之间可否发生加成反应呢</a:t>
            </a:r>
            <a:r>
              <a:rPr lang="en-US" altLang="zh-CN" sz="28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2800" b="1" dirty="0">
                <a:latin typeface="黑体" panose="02010609060101010101" pitchFamily="49" charset="-122"/>
                <a:ea typeface="黑体" panose="02010609060101010101" pitchFamily="49" charset="-122"/>
                <a:cs typeface="Times New Roman" panose="02020603050405020304" pitchFamily="18" charset="0"/>
              </a:rPr>
              <a:t>）</a:t>
            </a:r>
            <a:endParaRPr lang="en-US" altLang="zh-CN" sz="2800" b="1"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4" name="Group 39"/>
          <p:cNvGrpSpPr/>
          <p:nvPr/>
        </p:nvGrpSpPr>
        <p:grpSpPr bwMode="auto">
          <a:xfrm>
            <a:off x="2606891" y="2036334"/>
            <a:ext cx="7391400" cy="1259179"/>
            <a:chOff x="480" y="963"/>
            <a:chExt cx="4656" cy="793"/>
          </a:xfrm>
        </p:grpSpPr>
        <p:grpSp>
          <p:nvGrpSpPr>
            <p:cNvPr id="5" name="Group 5"/>
            <p:cNvGrpSpPr/>
            <p:nvPr/>
          </p:nvGrpSpPr>
          <p:grpSpPr bwMode="auto">
            <a:xfrm>
              <a:off x="480" y="963"/>
              <a:ext cx="4656" cy="461"/>
              <a:chOff x="528" y="1539"/>
              <a:chExt cx="4656" cy="461"/>
            </a:xfrm>
          </p:grpSpPr>
          <p:sp>
            <p:nvSpPr>
              <p:cNvPr id="8" name="Rectangle 6"/>
              <p:cNvSpPr>
                <a:spLocks noChangeArrowheads="1"/>
              </p:cNvSpPr>
              <p:nvPr/>
            </p:nvSpPr>
            <p:spPr bwMode="auto">
              <a:xfrm>
                <a:off x="528" y="1671"/>
                <a:ext cx="465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altLang="zh-CN" sz="28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altLang="zh-CN" sz="28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a:t>
                </a:r>
                <a:r>
                  <a:rPr lang="en-US" altLang="zh-CN" sz="28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a:t>
                </a:r>
                <a:r>
                  <a:rPr lang="en-US" altLang="zh-CN" sz="28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800" b="1" i="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Line 7"/>
              <p:cNvSpPr>
                <a:spLocks noChangeShapeType="1"/>
              </p:cNvSpPr>
              <p:nvPr/>
            </p:nvSpPr>
            <p:spPr bwMode="auto">
              <a:xfrm>
                <a:off x="1889" y="1863"/>
                <a:ext cx="796" cy="1"/>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1889" y="1539"/>
                <a:ext cx="82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0000"/>
                    </a:solidFill>
                    <a:latin typeface="Times New Roman" panose="02020603050405020304" pitchFamily="18" charset="0"/>
                    <a:ea typeface="+mn-ea"/>
                    <a:cs typeface="Times New Roman" panose="02020603050405020304" pitchFamily="18" charset="0"/>
                  </a:rPr>
                  <a:t>催化剂</a:t>
                </a:r>
                <a:endParaRPr lang="zh-CN" altLang="en-US" sz="2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1" name="Text Box 9"/>
              <p:cNvSpPr txBox="1">
                <a:spLocks noChangeArrowheads="1"/>
              </p:cNvSpPr>
              <p:nvPr/>
            </p:nvSpPr>
            <p:spPr bwMode="auto">
              <a:xfrm>
                <a:off x="2790" y="1618"/>
                <a:ext cx="149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zh-C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6" name="Text Box 37"/>
            <p:cNvSpPr txBox="1">
              <a:spLocks noChangeArrowheads="1"/>
            </p:cNvSpPr>
            <p:nvPr/>
          </p:nvSpPr>
          <p:spPr bwMode="auto">
            <a:xfrm>
              <a:off x="952" y="1371"/>
              <a:ext cx="57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highlight>
                    <a:srgbClr val="FFFF00"/>
                  </a:highlight>
                  <a:latin typeface="黑体" panose="02010609060101010101" pitchFamily="49" charset="-122"/>
                  <a:ea typeface="黑体" panose="02010609060101010101" pitchFamily="49" charset="-122"/>
                  <a:cs typeface="Times New Roman" panose="02020603050405020304" pitchFamily="18" charset="0"/>
                </a:rPr>
                <a:t>乙烯</a:t>
              </a:r>
              <a:endParaRPr lang="zh-CN" altLang="en-US" sz="2800" b="1" dirty="0">
                <a:highlight>
                  <a:srgbClr val="FFFF00"/>
                </a:highlight>
                <a:latin typeface="黑体" panose="02010609060101010101" pitchFamily="49" charset="-122"/>
                <a:ea typeface="黑体" panose="02010609060101010101" pitchFamily="49" charset="-122"/>
                <a:cs typeface="Times New Roman" panose="02020603050405020304" pitchFamily="18" charset="0"/>
              </a:endParaRPr>
            </a:p>
          </p:txBody>
        </p:sp>
        <p:sp>
          <p:nvSpPr>
            <p:cNvPr id="7" name="Text Box 38"/>
            <p:cNvSpPr txBox="1">
              <a:spLocks noChangeArrowheads="1"/>
            </p:cNvSpPr>
            <p:nvPr/>
          </p:nvSpPr>
          <p:spPr bwMode="auto">
            <a:xfrm>
              <a:off x="3173" y="1426"/>
              <a:ext cx="79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highlight>
                    <a:srgbClr val="FFFF00"/>
                  </a:highlight>
                  <a:latin typeface="黑体" panose="02010609060101010101" pitchFamily="49" charset="-122"/>
                  <a:ea typeface="黑体" panose="02010609060101010101" pitchFamily="49" charset="-122"/>
                  <a:cs typeface="Times New Roman" panose="02020603050405020304" pitchFamily="18" charset="0"/>
                </a:rPr>
                <a:t>聚乙烯</a:t>
              </a:r>
              <a:endParaRPr lang="zh-CN" altLang="en-US" sz="2800" b="1" dirty="0">
                <a:highlight>
                  <a:srgbClr val="FFFF00"/>
                </a:highlight>
                <a:latin typeface="黑体" panose="02010609060101010101" pitchFamily="49" charset="-122"/>
                <a:ea typeface="黑体" panose="02010609060101010101" pitchFamily="49" charset="-122"/>
                <a:cs typeface="Times New Roman" panose="02020603050405020304" pitchFamily="18" charset="0"/>
              </a:endParaRPr>
            </a:p>
          </p:txBody>
        </p:sp>
      </p:grpSp>
      <p:sp>
        <p:nvSpPr>
          <p:cNvPr id="12" name="Text Box 40"/>
          <p:cNvSpPr txBox="1">
            <a:spLocks noChangeArrowheads="1"/>
          </p:cNvSpPr>
          <p:nvPr/>
        </p:nvSpPr>
        <p:spPr bwMode="auto">
          <a:xfrm>
            <a:off x="146957" y="3677866"/>
            <a:ext cx="11887199"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zh-CN" altLang="en-US" sz="2800" b="1" dirty="0">
                <a:latin typeface="黑体" panose="02010609060101010101" pitchFamily="49" charset="-122"/>
                <a:ea typeface="黑体" panose="02010609060101010101" pitchFamily="49" charset="-122"/>
                <a:cs typeface="Times New Roman" panose="02020603050405020304" pitchFamily="18" charset="0"/>
              </a:rPr>
              <a:t>说明：</a:t>
            </a:r>
            <a:r>
              <a:rPr kumimoji="1" lang="en-US" altLang="zh-CN" sz="2800" b="1" dirty="0">
                <a:latin typeface="黑体" panose="02010609060101010101" pitchFamily="49" charset="-122"/>
                <a:ea typeface="黑体" panose="02010609060101010101" pitchFamily="49" charset="-122"/>
                <a:cs typeface="Times New Roman" panose="02020603050405020304" pitchFamily="18" charset="0"/>
              </a:rPr>
              <a:t>1. </a:t>
            </a:r>
            <a:r>
              <a:rPr kumimoji="1" lang="zh-CN" altLang="en-US" sz="2800" b="1" dirty="0">
                <a:latin typeface="黑体" panose="02010609060101010101" pitchFamily="49" charset="-122"/>
                <a:ea typeface="黑体" panose="02010609060101010101" pitchFamily="49" charset="-122"/>
                <a:cs typeface="Times New Roman" panose="02020603050405020304" pitchFamily="18" charset="0"/>
              </a:rPr>
              <a:t>聚乙烯无固定熔沸点；</a:t>
            </a:r>
            <a:r>
              <a:rPr kumimoji="1" lang="en-US" altLang="zh-CN" sz="2800" b="1" dirty="0">
                <a:latin typeface="黑体" panose="02010609060101010101" pitchFamily="49" charset="-122"/>
                <a:ea typeface="黑体" panose="02010609060101010101" pitchFamily="49" charset="-122"/>
                <a:cs typeface="Times New Roman" panose="02020603050405020304" pitchFamily="18" charset="0"/>
              </a:rPr>
              <a:t>2. </a:t>
            </a:r>
            <a:r>
              <a:rPr kumimoji="1" lang="zh-CN" altLang="en-US" sz="2800" b="1" dirty="0">
                <a:latin typeface="黑体" panose="02010609060101010101" pitchFamily="49" charset="-122"/>
                <a:ea typeface="黑体" panose="02010609060101010101" pitchFamily="49" charset="-122"/>
                <a:cs typeface="Times New Roman" panose="02020603050405020304" pitchFamily="18" charset="0"/>
              </a:rPr>
              <a:t>聚乙烯等白色塑料废弃物，微生物不能降解，是白色污染物。　　　　</a:t>
            </a:r>
            <a:endParaRPr kumimoji="1"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3" name="Text Box 41"/>
          <p:cNvSpPr txBox="1">
            <a:spLocks noChangeArrowheads="1"/>
          </p:cNvSpPr>
          <p:nvPr/>
        </p:nvSpPr>
        <p:spPr bwMode="auto">
          <a:xfrm>
            <a:off x="212035" y="5193600"/>
            <a:ext cx="11635408" cy="111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zh-CN" altLang="en-US" sz="2800" b="1" dirty="0">
                <a:latin typeface="黑体" panose="02010609060101010101" pitchFamily="49" charset="-122"/>
                <a:ea typeface="黑体" panose="02010609060101010101" pitchFamily="49" charset="-122"/>
                <a:cs typeface="Times New Roman" panose="02020603050405020304" pitchFamily="18" charset="0"/>
              </a:rPr>
              <a:t>由不饱和的相对分子质量小的化合物分子结合成相对分子质量大的化合物的分子，这样的反应</a:t>
            </a:r>
            <a:r>
              <a:rPr lang="zh-CN" altLang="en-US" sz="2800" b="1" dirty="0">
                <a:solidFill>
                  <a:srgbClr val="002060"/>
                </a:solidFill>
                <a:highlight>
                  <a:srgbClr val="FFFF00"/>
                </a:highlight>
                <a:latin typeface="黑体" panose="02010609060101010101" pitchFamily="49" charset="-122"/>
                <a:ea typeface="黑体" panose="02010609060101010101" pitchFamily="49" charset="-122"/>
                <a:cs typeface="Times New Roman" panose="02020603050405020304" pitchFamily="18" charset="0"/>
              </a:rPr>
              <a:t>是加成反应同时又是聚合反应，简称加聚反应</a:t>
            </a:r>
            <a:r>
              <a:rPr lang="zh-CN" altLang="en-US" sz="2800" b="1" dirty="0">
                <a:latin typeface="黑体" panose="02010609060101010101" pitchFamily="49" charset="-122"/>
                <a:ea typeface="黑体" panose="02010609060101010101" pitchFamily="49" charset="-122"/>
                <a:cs typeface="Times New Roman" panose="02020603050405020304" pitchFamily="18" charset="0"/>
              </a:rPr>
              <a:t>。</a:t>
            </a:r>
            <a:endParaRPr lang="zh-CN" altLang="en-US" sz="2800" b="1" dirty="0">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utoUpdateAnimBg="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电视播出的图像与电脑不同，四周会有一部分被覆盖…"/>
          <p:cNvSpPr txBox="1"/>
          <p:nvPr/>
        </p:nvSpPr>
        <p:spPr>
          <a:xfrm>
            <a:off x="1932539" y="3218686"/>
            <a:ext cx="177800" cy="189230"/>
          </a:xfrm>
          <a:prstGeom prst="rect">
            <a:avLst/>
          </a:prstGeom>
          <a:ln w="12700">
            <a:miter lim="400000"/>
          </a:ln>
        </p:spPr>
        <p:txBody>
          <a:bodyPr wrap="none" lIns="25400" tIns="25400" rIns="25400" bIns="25400" anchor="ctr">
            <a:spAutoFit/>
          </a:bodyPr>
          <a:lstStyle/>
          <a:p>
            <a:pPr algn="l">
              <a:lnSpc>
                <a:spcPct val="150000"/>
              </a:lnSpc>
              <a:defRPr b="1">
                <a:solidFill>
                  <a:srgbClr val="FFFFFF"/>
                </a:solidFill>
              </a:defRPr>
            </a:pPr>
            <a:endParaRPr sz="600" dirty="0"/>
          </a:p>
        </p:txBody>
      </p:sp>
      <p:pic>
        <p:nvPicPr>
          <p:cNvPr id="2" name="乙烯加聚动画">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5705" y="857250"/>
            <a:ext cx="9218930" cy="518541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0935" y="2161209"/>
            <a:ext cx="10668000" cy="3403752"/>
          </a:xfrm>
          <a:prstGeom prst="rect">
            <a:avLst/>
          </a:prstGeom>
        </p:spPr>
        <p:txBody>
          <a:bodyPr wrap="square">
            <a:spAutoFit/>
          </a:bodyPr>
          <a:lstStyle/>
          <a:p>
            <a:pPr algn="just">
              <a:lnSpc>
                <a:spcPct val="20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        聚合反应生成的高分子是由较小的结构单元重复连接而成的。例如，聚乙烯分子可以用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一</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来表示，其中重复的结构单元“一</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一</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一”称为链节，链节的数目</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n</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称为聚合度。能合成高分子的小分子物质称为单体，乙烯就是聚乙烯的单体。</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 name="组合 4"/>
          <p:cNvGrpSpPr/>
          <p:nvPr/>
        </p:nvGrpSpPr>
        <p:grpSpPr bwMode="auto">
          <a:xfrm>
            <a:off x="4447993" y="3385202"/>
            <a:ext cx="294504" cy="418707"/>
            <a:chOff x="1770" y="3120"/>
            <a:chExt cx="179" cy="280"/>
          </a:xfrm>
        </p:grpSpPr>
        <p:sp>
          <p:nvSpPr>
            <p:cNvPr id="6" name="AutoShape 3"/>
            <p:cNvSpPr/>
            <p:nvPr/>
          </p:nvSpPr>
          <p:spPr bwMode="auto">
            <a:xfrm>
              <a:off x="1882" y="3120"/>
              <a:ext cx="65" cy="280"/>
            </a:xfrm>
            <a:prstGeom prst="leftBracket">
              <a:avLst>
                <a:gd name="adj" fmla="val 0"/>
              </a:avLst>
            </a:prstGeom>
            <a:noFill/>
            <a:ln w="38100">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zh-CN" altLang="en-US"/>
            </a:p>
          </p:txBody>
        </p:sp>
        <p:cxnSp>
          <p:nvCxnSpPr>
            <p:cNvPr id="7" name="Line 4"/>
            <p:cNvCxnSpPr>
              <a:cxnSpLocks noChangeShapeType="1"/>
            </p:cNvCxnSpPr>
            <p:nvPr/>
          </p:nvCxnSpPr>
          <p:spPr bwMode="auto">
            <a:xfrm>
              <a:off x="1770" y="3260"/>
              <a:ext cx="179" cy="0"/>
            </a:xfrm>
            <a:prstGeom prst="line">
              <a:avLst/>
            </a:prstGeom>
            <a:noFill/>
            <a:ln w="3810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8" name="组合 7"/>
          <p:cNvGrpSpPr/>
          <p:nvPr/>
        </p:nvGrpSpPr>
        <p:grpSpPr bwMode="auto">
          <a:xfrm>
            <a:off x="6705599" y="3385202"/>
            <a:ext cx="428918" cy="650493"/>
            <a:chOff x="2500" y="3120"/>
            <a:chExt cx="284" cy="435"/>
          </a:xfrm>
        </p:grpSpPr>
        <p:sp>
          <p:nvSpPr>
            <p:cNvPr id="9" name="Text Box 6"/>
            <p:cNvSpPr txBox="1">
              <a:spLocks noChangeArrowheads="1"/>
            </p:cNvSpPr>
            <p:nvPr/>
          </p:nvSpPr>
          <p:spPr bwMode="auto">
            <a:xfrm>
              <a:off x="2589" y="3393"/>
              <a:ext cx="195" cy="162"/>
            </a:xfrm>
            <a:prstGeom prst="rect">
              <a:avLst/>
            </a:prstGeom>
            <a:noFill/>
            <a:ln w="38100">
              <a:noFill/>
              <a:miter lim="800000"/>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lgn="ctr">
                <a:lnSpc>
                  <a:spcPts val="1000"/>
                </a:lnSpc>
                <a:spcAft>
                  <a:spcPts val="0"/>
                </a:spcAft>
              </a:pPr>
              <a:r>
                <a:rPr lang="en-US" b="1" kern="100" dirty="0">
                  <a:effectLst/>
                  <a:latin typeface="黑体" panose="02010609060101010101" pitchFamily="49" charset="-122"/>
                  <a:ea typeface="黑体" panose="02010609060101010101" pitchFamily="49" charset="-122"/>
                  <a:cs typeface="Times New Roman" panose="02020603050405020304" pitchFamily="18" charset="0"/>
                </a:rPr>
                <a:t>n</a:t>
              </a:r>
              <a:endParaRPr lang="zh-CN" sz="2800" b="1" kern="1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10" name="AutoShape 7"/>
            <p:cNvSpPr/>
            <p:nvPr/>
          </p:nvSpPr>
          <p:spPr bwMode="auto">
            <a:xfrm flipH="1">
              <a:off x="2500" y="3120"/>
              <a:ext cx="66" cy="280"/>
            </a:xfrm>
            <a:prstGeom prst="leftBracket">
              <a:avLst>
                <a:gd name="adj" fmla="val 0"/>
              </a:avLst>
            </a:prstGeom>
            <a:noFill/>
            <a:ln w="38100">
              <a:solidFill>
                <a:srgbClr val="00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zh-CN" altLang="en-US"/>
            </a:p>
          </p:txBody>
        </p:sp>
        <p:cxnSp>
          <p:nvCxnSpPr>
            <p:cNvPr id="11" name="Line 8"/>
            <p:cNvCxnSpPr>
              <a:cxnSpLocks noChangeShapeType="1"/>
            </p:cNvCxnSpPr>
            <p:nvPr/>
          </p:nvCxnSpPr>
          <p:spPr bwMode="auto">
            <a:xfrm>
              <a:off x="2500" y="3259"/>
              <a:ext cx="179" cy="1"/>
            </a:xfrm>
            <a:prstGeom prst="line">
              <a:avLst/>
            </a:prstGeom>
            <a:noFill/>
            <a:ln w="38100">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2" name="Rectangle 8"/>
          <p:cNvSpPr>
            <a:spLocks noChangeArrowheads="1"/>
          </p:cNvSpPr>
          <p:nvPr/>
        </p:nvSpPr>
        <p:spPr bwMode="auto">
          <a:xfrm>
            <a:off x="1258955" y="15770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9"/>
          <p:cNvSpPr>
            <a:spLocks noChangeArrowheads="1"/>
          </p:cNvSpPr>
          <p:nvPr/>
        </p:nvSpPr>
        <p:spPr bwMode="auto">
          <a:xfrm>
            <a:off x="1258955" y="17548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11"/>
          <p:cNvSpPr>
            <a:spLocks noChangeArrowheads="1"/>
          </p:cNvSpPr>
          <p:nvPr/>
        </p:nvSpPr>
        <p:spPr bwMode="auto">
          <a:xfrm>
            <a:off x="1258955" y="19326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zh-CN" sz="1000" b="1" i="0" u="none" strike="noStrike" cap="none" normalizeH="0" baseline="0">
              <a:ln>
                <a:noFill/>
              </a:ln>
              <a:solidFill>
                <a:srgbClr val="555555"/>
              </a:solidFill>
              <a:effectLst/>
              <a:latin typeface="黑体" panose="02010609060101010101" pitchFamily="49" charset="-122"/>
              <a:ea typeface="黑体" panose="02010609060101010101" pitchFamily="49"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000" b="1" i="0" u="none" strike="noStrike" cap="none" normalizeH="0" baseline="0">
                <a:ln>
                  <a:noFill/>
                </a:ln>
                <a:solidFill>
                  <a:srgbClr val="555555"/>
                </a:solidFill>
                <a:effectLst/>
                <a:latin typeface="黑体" panose="02010609060101010101" pitchFamily="49" charset="-122"/>
                <a:ea typeface="黑体" panose="02010609060101010101" pitchFamily="49" charset="-122"/>
                <a:cs typeface="Arial" panose="020B0604020202020204" pitchFamily="34" charset="0"/>
              </a:rPr>
              <a:t> </a:t>
            </a:r>
            <a:r>
              <a:rPr kumimoji="0" lang="en-US" altLang="zh-CN" sz="1100" b="0" i="0" u="none" strike="noStrike" cap="none" normalizeH="0" baseline="0">
                <a:ln>
                  <a:noFill/>
                </a:ln>
                <a:solidFill>
                  <a:schemeClr val="tx1"/>
                </a:solidFill>
                <a:effectLst/>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323930" y="1352862"/>
            <a:ext cx="8318500" cy="5505138"/>
            <a:chOff x="197" y="508"/>
            <a:chExt cx="5240" cy="3467"/>
          </a:xfrm>
        </p:grpSpPr>
        <p:sp>
          <p:nvSpPr>
            <p:cNvPr id="3" name="Text Box 4"/>
            <p:cNvSpPr txBox="1">
              <a:spLocks noChangeArrowheads="1"/>
            </p:cNvSpPr>
            <p:nvPr/>
          </p:nvSpPr>
          <p:spPr bwMode="auto">
            <a:xfrm>
              <a:off x="197" y="2285"/>
              <a:ext cx="1285"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Line 5"/>
            <p:cNvSpPr>
              <a:spLocks noChangeShapeType="1"/>
            </p:cNvSpPr>
            <p:nvPr/>
          </p:nvSpPr>
          <p:spPr bwMode="auto">
            <a:xfrm>
              <a:off x="1536" y="864"/>
              <a:ext cx="0" cy="2976"/>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Line 6"/>
            <p:cNvSpPr>
              <a:spLocks noChangeShapeType="1"/>
            </p:cNvSpPr>
            <p:nvPr/>
          </p:nvSpPr>
          <p:spPr bwMode="auto">
            <a:xfrm>
              <a:off x="1536" y="864"/>
              <a:ext cx="624"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Line 7"/>
            <p:cNvSpPr>
              <a:spLocks noChangeShapeType="1"/>
            </p:cNvSpPr>
            <p:nvPr/>
          </p:nvSpPr>
          <p:spPr bwMode="auto">
            <a:xfrm flipV="1">
              <a:off x="1536" y="2448"/>
              <a:ext cx="720"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Line 8"/>
            <p:cNvSpPr>
              <a:spLocks noChangeShapeType="1"/>
            </p:cNvSpPr>
            <p:nvPr/>
          </p:nvSpPr>
          <p:spPr bwMode="auto">
            <a:xfrm>
              <a:off x="1536" y="3840"/>
              <a:ext cx="912"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Line 9"/>
            <p:cNvSpPr>
              <a:spLocks noChangeShapeType="1"/>
            </p:cNvSpPr>
            <p:nvPr/>
          </p:nvSpPr>
          <p:spPr bwMode="auto">
            <a:xfrm>
              <a:off x="2208" y="672"/>
              <a:ext cx="0" cy="432"/>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Line 10"/>
            <p:cNvSpPr>
              <a:spLocks noChangeShapeType="1"/>
            </p:cNvSpPr>
            <p:nvPr/>
          </p:nvSpPr>
          <p:spPr bwMode="auto">
            <a:xfrm>
              <a:off x="2208" y="672"/>
              <a:ext cx="624"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Line 11"/>
            <p:cNvSpPr>
              <a:spLocks noChangeShapeType="1"/>
            </p:cNvSpPr>
            <p:nvPr/>
          </p:nvSpPr>
          <p:spPr bwMode="auto">
            <a:xfrm>
              <a:off x="2208" y="1104"/>
              <a:ext cx="624"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Line 12"/>
            <p:cNvSpPr>
              <a:spLocks noChangeShapeType="1"/>
            </p:cNvSpPr>
            <p:nvPr/>
          </p:nvSpPr>
          <p:spPr bwMode="auto">
            <a:xfrm>
              <a:off x="2304" y="1632"/>
              <a:ext cx="0" cy="1776"/>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Line 13"/>
            <p:cNvSpPr>
              <a:spLocks noChangeShapeType="1"/>
            </p:cNvSpPr>
            <p:nvPr/>
          </p:nvSpPr>
          <p:spPr bwMode="auto">
            <a:xfrm>
              <a:off x="2304" y="1632"/>
              <a:ext cx="816"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Line 14"/>
            <p:cNvSpPr>
              <a:spLocks noChangeShapeType="1"/>
            </p:cNvSpPr>
            <p:nvPr/>
          </p:nvSpPr>
          <p:spPr bwMode="auto">
            <a:xfrm flipV="1">
              <a:off x="2304" y="2297"/>
              <a:ext cx="456"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Line 15"/>
            <p:cNvSpPr>
              <a:spLocks noChangeShapeType="1"/>
            </p:cNvSpPr>
            <p:nvPr/>
          </p:nvSpPr>
          <p:spPr bwMode="auto">
            <a:xfrm>
              <a:off x="2304" y="2832"/>
              <a:ext cx="768"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Line 16"/>
            <p:cNvSpPr>
              <a:spLocks noChangeShapeType="1"/>
            </p:cNvSpPr>
            <p:nvPr/>
          </p:nvSpPr>
          <p:spPr bwMode="auto">
            <a:xfrm>
              <a:off x="2304" y="3408"/>
              <a:ext cx="1506" cy="0"/>
            </a:xfrm>
            <a:prstGeom prst="line">
              <a:avLst/>
            </a:prstGeom>
            <a:noFill/>
            <a:ln w="38100">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17"/>
            <p:cNvSpPr txBox="1">
              <a:spLocks noChangeArrowheads="1"/>
            </p:cNvSpPr>
            <p:nvPr/>
          </p:nvSpPr>
          <p:spPr bwMode="auto">
            <a:xfrm>
              <a:off x="1557" y="600"/>
              <a:ext cx="506"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rPr>
                <a:t>氧化</a:t>
              </a:r>
              <a:endPar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ext Box 18"/>
            <p:cNvSpPr txBox="1">
              <a:spLocks noChangeArrowheads="1"/>
            </p:cNvSpPr>
            <p:nvPr/>
          </p:nvSpPr>
          <p:spPr bwMode="auto">
            <a:xfrm>
              <a:off x="1603" y="2148"/>
              <a:ext cx="571"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加成</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Text Box 19"/>
            <p:cNvSpPr txBox="1">
              <a:spLocks noChangeArrowheads="1"/>
            </p:cNvSpPr>
            <p:nvPr/>
          </p:nvSpPr>
          <p:spPr bwMode="auto">
            <a:xfrm>
              <a:off x="1603" y="3554"/>
              <a:ext cx="571"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聚合</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Text Box 20"/>
            <p:cNvSpPr txBox="1">
              <a:spLocks noChangeArrowheads="1"/>
            </p:cNvSpPr>
            <p:nvPr/>
          </p:nvSpPr>
          <p:spPr bwMode="auto">
            <a:xfrm>
              <a:off x="2822" y="508"/>
              <a:ext cx="2615"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使</a:t>
              </a:r>
              <a:r>
                <a:rPr kumimoji="1" lang="zh-CN" altLang="en-US" sz="2800" b="1" dirty="0" smtClean="0">
                  <a:latin typeface="Times New Roman" panose="02020603050405020304" pitchFamily="18" charset="0"/>
                  <a:ea typeface="黑体" panose="02010609060101010101" pitchFamily="49" charset="-122"/>
                  <a:cs typeface="Times New Roman" panose="02020603050405020304" pitchFamily="18" charset="0"/>
                </a:rPr>
                <a:t>酸性高锰酸钾</a:t>
              </a:r>
              <a:r>
                <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rPr>
                <a:t>溶液褪色</a:t>
              </a:r>
              <a:endParaRPr kumimoji="1"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Text Box 21"/>
            <p:cNvSpPr txBox="1">
              <a:spLocks noChangeArrowheads="1"/>
            </p:cNvSpPr>
            <p:nvPr/>
          </p:nvSpPr>
          <p:spPr bwMode="auto">
            <a:xfrm>
              <a:off x="2828" y="912"/>
              <a:ext cx="1314"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2CO</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+2H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O</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22"/>
            <p:cNvSpPr txBox="1">
              <a:spLocks noChangeArrowheads="1"/>
            </p:cNvSpPr>
            <p:nvPr/>
          </p:nvSpPr>
          <p:spPr bwMode="auto">
            <a:xfrm>
              <a:off x="2448" y="1313"/>
              <a:ext cx="369"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rPr>
                <a:t>H</a:t>
              </a:r>
              <a:r>
                <a:rPr kumimoji="1" lang="en-US" altLang="zh-CN" sz="2400" b="1" baseline="-25000" dirty="0">
                  <a:latin typeface="Times New Roman" panose="02020603050405020304" pitchFamily="18" charset="0"/>
                  <a:ea typeface="黑体" panose="02010609060101010101" pitchFamily="49" charset="-122"/>
                  <a:cs typeface="Times New Roman" panose="02020603050405020304" pitchFamily="18" charset="0"/>
                </a:rPr>
                <a:t>2</a:t>
              </a:r>
              <a:endParaRPr kumimoji="1" lang="en-US" altLang="zh-CN" sz="2400" b="1"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Text Box 23"/>
            <p:cNvSpPr txBox="1">
              <a:spLocks noChangeArrowheads="1"/>
            </p:cNvSpPr>
            <p:nvPr/>
          </p:nvSpPr>
          <p:spPr bwMode="auto">
            <a:xfrm>
              <a:off x="2427" y="1632"/>
              <a:ext cx="310"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rPr>
                <a:t>Ni</a:t>
              </a:r>
              <a:endPar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Text Box 24"/>
            <p:cNvSpPr txBox="1">
              <a:spLocks noChangeArrowheads="1"/>
            </p:cNvSpPr>
            <p:nvPr/>
          </p:nvSpPr>
          <p:spPr bwMode="auto">
            <a:xfrm>
              <a:off x="2419" y="1980"/>
              <a:ext cx="393"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rPr>
                <a:t>Br</a:t>
              </a:r>
              <a:r>
                <a:rPr kumimoji="1" lang="en-US" altLang="zh-CN" sz="2400" b="1" baseline="-25000" dirty="0">
                  <a:latin typeface="Times New Roman" panose="02020603050405020304" pitchFamily="18" charset="0"/>
                  <a:ea typeface="黑体" panose="02010609060101010101" pitchFamily="49" charset="-122"/>
                  <a:cs typeface="Times New Roman" panose="02020603050405020304" pitchFamily="18" charset="0"/>
                </a:rPr>
                <a:t>2</a:t>
              </a:r>
              <a:endParaRPr kumimoji="1" lang="en-US" altLang="zh-CN" sz="2400" b="1"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Text Box 25"/>
            <p:cNvSpPr txBox="1">
              <a:spLocks noChangeArrowheads="1"/>
            </p:cNvSpPr>
            <p:nvPr/>
          </p:nvSpPr>
          <p:spPr bwMode="auto">
            <a:xfrm>
              <a:off x="2400" y="2544"/>
              <a:ext cx="461"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400" b="1" dirty="0" err="1">
                  <a:latin typeface="Times New Roman" panose="02020603050405020304" pitchFamily="18" charset="0"/>
                  <a:ea typeface="黑体" panose="02010609060101010101" pitchFamily="49" charset="-122"/>
                  <a:cs typeface="Times New Roman" panose="02020603050405020304" pitchFamily="18" charset="0"/>
                </a:rPr>
                <a:t>HCl</a:t>
              </a:r>
              <a:endPar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Text Box 26"/>
            <p:cNvSpPr txBox="1">
              <a:spLocks noChangeArrowheads="1"/>
            </p:cNvSpPr>
            <p:nvPr/>
          </p:nvSpPr>
          <p:spPr bwMode="auto">
            <a:xfrm>
              <a:off x="2352" y="3120"/>
              <a:ext cx="657" cy="2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400" b="1">
                  <a:latin typeface="Times New Roman" panose="02020603050405020304" pitchFamily="18" charset="0"/>
                  <a:ea typeface="黑体" panose="02010609060101010101" pitchFamily="49" charset="-122"/>
                  <a:cs typeface="Times New Roman" panose="02020603050405020304" pitchFamily="18" charset="0"/>
                </a:rPr>
                <a:t>H</a:t>
              </a:r>
              <a:r>
                <a:rPr kumimoji="1" lang="en-US" altLang="zh-CN" sz="2400" b="1" baseline="-2500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400" b="1">
                  <a:latin typeface="Times New Roman" panose="02020603050405020304" pitchFamily="18" charset="0"/>
                  <a:ea typeface="黑体" panose="02010609060101010101" pitchFamily="49" charset="-122"/>
                  <a:cs typeface="Times New Roman" panose="02020603050405020304" pitchFamily="18" charset="0"/>
                </a:rPr>
                <a:t>O</a:t>
              </a:r>
              <a:endParaRPr kumimoji="1" lang="en-US" altLang="zh-CN" sz="2400"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Text Box 27"/>
            <p:cNvSpPr txBox="1">
              <a:spLocks noChangeArrowheads="1"/>
            </p:cNvSpPr>
            <p:nvPr/>
          </p:nvSpPr>
          <p:spPr bwMode="auto">
            <a:xfrm>
              <a:off x="2318" y="3405"/>
              <a:ext cx="1507" cy="23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800" b="1" dirty="0">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1800" b="1" dirty="0">
                  <a:latin typeface="Times New Roman" panose="02020603050405020304" pitchFamily="18" charset="0"/>
                  <a:ea typeface="黑体" panose="02010609060101010101" pitchFamily="49" charset="-122"/>
                  <a:cs typeface="Times New Roman" panose="02020603050405020304" pitchFamily="18" charset="0"/>
                </a:rPr>
                <a:t>催化剂、加温、加压 </a:t>
              </a:r>
              <a:endParaRPr kumimoji="1" lang="zh-CN" altLang="en-US" sz="1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Text Box 28"/>
            <p:cNvSpPr txBox="1">
              <a:spLocks noChangeArrowheads="1"/>
            </p:cNvSpPr>
            <p:nvPr/>
          </p:nvSpPr>
          <p:spPr bwMode="auto">
            <a:xfrm>
              <a:off x="3206" y="1434"/>
              <a:ext cx="1210"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a:latin typeface="Times New Roman" panose="02020603050405020304" pitchFamily="18" charset="0"/>
                  <a:ea typeface="黑体" panose="02010609060101010101" pitchFamily="49" charset="-122"/>
                  <a:cs typeface="Times New Roman" panose="02020603050405020304" pitchFamily="18" charset="0"/>
                </a:rPr>
                <a:t>3</a:t>
              </a:r>
              <a:r>
                <a:rPr kumimoji="1" lang="en-US" altLang="zh-CN" sz="2800" b="1">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a:latin typeface="Times New Roman" panose="02020603050405020304" pitchFamily="18" charset="0"/>
                  <a:ea typeface="黑体" panose="02010609060101010101" pitchFamily="49" charset="-122"/>
                  <a:cs typeface="Times New Roman" panose="02020603050405020304" pitchFamily="18" charset="0"/>
                </a:rPr>
                <a:t>3 </a:t>
              </a:r>
              <a:endParaRPr kumimoji="1" lang="en-US" altLang="zh-CN" sz="2800" b="1" baseline="-30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Text Box 29"/>
            <p:cNvSpPr txBox="1">
              <a:spLocks noChangeArrowheads="1"/>
            </p:cNvSpPr>
            <p:nvPr/>
          </p:nvSpPr>
          <p:spPr bwMode="auto">
            <a:xfrm>
              <a:off x="2763" y="2108"/>
              <a:ext cx="1834" cy="3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Br</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 Box 30"/>
            <p:cNvSpPr txBox="1">
              <a:spLocks noChangeArrowheads="1"/>
            </p:cNvSpPr>
            <p:nvPr/>
          </p:nvSpPr>
          <p:spPr bwMode="auto">
            <a:xfrm>
              <a:off x="3067" y="2671"/>
              <a:ext cx="1642" cy="3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3</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Cl</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Text Box 31"/>
            <p:cNvSpPr txBox="1">
              <a:spLocks noChangeArrowheads="1"/>
            </p:cNvSpPr>
            <p:nvPr/>
          </p:nvSpPr>
          <p:spPr bwMode="auto">
            <a:xfrm>
              <a:off x="3847" y="3212"/>
              <a:ext cx="1524" cy="3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3</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OH</a:t>
              </a:r>
              <a:endPar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Text Box 32"/>
            <p:cNvSpPr txBox="1">
              <a:spLocks noChangeArrowheads="1"/>
            </p:cNvSpPr>
            <p:nvPr/>
          </p:nvSpPr>
          <p:spPr bwMode="auto">
            <a:xfrm>
              <a:off x="2706" y="3648"/>
              <a:ext cx="2208" cy="3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 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—CH</a:t>
              </a:r>
              <a:r>
                <a:rPr kumimoji="1"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800" b="1" dirty="0">
                  <a:latin typeface="Times New Roman" panose="02020603050405020304" pitchFamily="18" charset="0"/>
                  <a:ea typeface="黑体" panose="02010609060101010101" pitchFamily="49" charset="-122"/>
                  <a:cs typeface="Times New Roman" panose="02020603050405020304" pitchFamily="18" charset="0"/>
                </a:rPr>
                <a:t>]</a:t>
              </a:r>
              <a:r>
                <a:rPr kumimoji="1" lang="en-US" altLang="zh-CN" sz="2800" b="1" i="1" baseline="-25000" dirty="0">
                  <a:latin typeface="Times New Roman" panose="02020603050405020304" pitchFamily="18" charset="0"/>
                  <a:ea typeface="黑体" panose="02010609060101010101" pitchFamily="49" charset="-122"/>
                  <a:cs typeface="Times New Roman" panose="02020603050405020304" pitchFamily="18" charset="0"/>
                </a:rPr>
                <a:t>n</a:t>
              </a:r>
              <a:r>
                <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 </a:t>
              </a:r>
              <a:endParaRPr kumimoji="1"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Line 33"/>
            <p:cNvSpPr>
              <a:spLocks noChangeShapeType="1"/>
            </p:cNvSpPr>
            <p:nvPr/>
          </p:nvSpPr>
          <p:spPr bwMode="auto">
            <a:xfrm flipV="1">
              <a:off x="2640" y="3840"/>
              <a:ext cx="240" cy="0"/>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Line 34"/>
            <p:cNvSpPr>
              <a:spLocks noChangeShapeType="1"/>
            </p:cNvSpPr>
            <p:nvPr/>
          </p:nvSpPr>
          <p:spPr bwMode="auto">
            <a:xfrm flipV="1">
              <a:off x="3888" y="3840"/>
              <a:ext cx="240" cy="0"/>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lstStyle/>
            <a:p>
              <a:endParaRPr lang="zh-CN" altLang="en-US" sz="280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34" name="Group 35"/>
          <p:cNvGrpSpPr/>
          <p:nvPr/>
        </p:nvGrpSpPr>
        <p:grpSpPr bwMode="auto">
          <a:xfrm>
            <a:off x="7184017" y="926679"/>
            <a:ext cx="4655953" cy="3867512"/>
            <a:chOff x="3566" y="978"/>
            <a:chExt cx="2631" cy="2365"/>
          </a:xfrm>
        </p:grpSpPr>
        <p:sp>
          <p:nvSpPr>
            <p:cNvPr id="35" name="Text Box 36"/>
            <p:cNvSpPr txBox="1">
              <a:spLocks noChangeArrowheads="1"/>
            </p:cNvSpPr>
            <p:nvPr/>
          </p:nvSpPr>
          <p:spPr bwMode="auto">
            <a:xfrm>
              <a:off x="4409" y="978"/>
              <a:ext cx="1788" cy="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15000"/>
                </a:lnSpc>
              </a:pPr>
              <a:r>
                <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可用酸性高锰酸钾溶液区别甲烷和乙烯（烷烃和烯烃）</a:t>
              </a:r>
              <a:endPar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Text Box 37"/>
            <p:cNvSpPr txBox="1">
              <a:spLocks noChangeArrowheads="1"/>
            </p:cNvSpPr>
            <p:nvPr/>
          </p:nvSpPr>
          <p:spPr bwMode="auto">
            <a:xfrm>
              <a:off x="3566" y="2609"/>
              <a:ext cx="1237" cy="734"/>
            </a:xfrm>
            <a:prstGeom prst="rect">
              <a:avLst/>
            </a:prstGeom>
            <a:solidFill>
              <a:schemeClr val="bg1"/>
            </a:solidFill>
            <a:ln w="28575">
              <a:noFill/>
              <a:miter lim="800000"/>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用溴水区别</a:t>
              </a:r>
              <a:endPar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r>
                <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甲烷和乙烯</a:t>
              </a:r>
              <a:endPar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r>
                <a:rPr lang="en-US" altLang="zh-CN"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烷烃和烯烃</a:t>
              </a:r>
              <a:r>
                <a:rPr lang="en-US" altLang="zh-CN"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38" name="文本框 37"/>
          <p:cNvSpPr txBox="1"/>
          <p:nvPr/>
        </p:nvSpPr>
        <p:spPr>
          <a:xfrm>
            <a:off x="-58380" y="592205"/>
            <a:ext cx="4260573" cy="646331"/>
          </a:xfrm>
          <a:prstGeom prst="rect">
            <a:avLst/>
          </a:prstGeom>
          <a:noFill/>
        </p:spPr>
        <p:txBody>
          <a:bodyPr wrap="square" rtlCol="0">
            <a:spAutoFit/>
          </a:bodyPr>
          <a:lstStyle/>
          <a:p>
            <a:r>
              <a:rPr lang="zh-CN" altLang="en-US" sz="3600" b="1" dirty="0">
                <a:solidFill>
                  <a:srgbClr val="002060"/>
                </a:solidFill>
                <a:latin typeface="黑体" panose="02010609060101010101" pitchFamily="49" charset="-122"/>
                <a:ea typeface="黑体" panose="02010609060101010101" pitchFamily="49" charset="-122"/>
              </a:rPr>
              <a:t>小结：</a:t>
            </a:r>
            <a:endParaRPr lang="zh-CN" altLang="en-US" sz="3600" b="1" dirty="0">
              <a:solidFill>
                <a:srgbClr val="00206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93135" y="193251"/>
            <a:ext cx="23039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4F81BD"/>
                </a:solidFill>
                <a:effectLst/>
                <a:uLnTx/>
                <a:uFillTx/>
                <a:latin typeface="Calibri" panose="020F0502020204030204"/>
                <a:ea typeface="宋体" panose="02010600030101010101" pitchFamily="2" charset="-122"/>
                <a:cs typeface="+mn-cs"/>
              </a:rPr>
              <a:t>人教版必修</a:t>
            </a:r>
            <a:r>
              <a:rPr kumimoji="0" lang="zh-CN" altLang="en-US" sz="1800" b="1" i="0" u="none" strike="noStrike" kern="1200" cap="none" spc="0" normalizeH="0" baseline="0" noProof="0" dirty="0" smtClean="0">
                <a:ln>
                  <a:noFill/>
                </a:ln>
                <a:solidFill>
                  <a:srgbClr val="4F81BD"/>
                </a:solidFill>
                <a:effectLst/>
                <a:uLnTx/>
                <a:uFillTx/>
                <a:latin typeface="Calibri" panose="020F0502020204030204"/>
                <a:ea typeface="宋体" panose="02010600030101010101" pitchFamily="2" charset="-122"/>
                <a:cs typeface="+mn-cs"/>
              </a:rPr>
              <a:t>第二册</a:t>
            </a:r>
            <a:endParaRPr kumimoji="0" lang="zh-CN" altLang="en-US" sz="1800" b="1" i="0" u="none" strike="noStrike" kern="1200" cap="none" spc="0" normalizeH="0" baseline="0" noProof="0" dirty="0">
              <a:ln>
                <a:noFill/>
              </a:ln>
              <a:solidFill>
                <a:srgbClr val="4F81BD"/>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407808" y="795170"/>
            <a:ext cx="11376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3600" b="1" dirty="0">
                <a:latin typeface="黑体" panose="02010609060101010101" pitchFamily="49" charset="-122"/>
                <a:ea typeface="黑体" panose="02010609060101010101" pitchFamily="49" charset="-122"/>
                <a:cs typeface="Times New Roman" panose="02020603050405020304" pitchFamily="18" charset="0"/>
              </a:rPr>
              <a:t>思考：衡量一个国家化工产业发展水平的标志是什么</a:t>
            </a:r>
            <a:r>
              <a:rPr lang="en-US" altLang="zh-CN" sz="3600" b="1" dirty="0">
                <a:latin typeface="黑体" panose="02010609060101010101" pitchFamily="49" charset="-122"/>
                <a:ea typeface="黑体" panose="02010609060101010101" pitchFamily="49" charset="-122"/>
                <a:cs typeface="Times New Roman" panose="02020603050405020304" pitchFamily="18" charset="0"/>
              </a:rPr>
              <a:t>?</a:t>
            </a:r>
            <a:endParaRPr lang="en-US" altLang="zh-CN" sz="36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74409" y="1552472"/>
            <a:ext cx="7074391" cy="43993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850024" y="6062830"/>
            <a:ext cx="3281362" cy="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zh-CN" altLang="en-US" sz="32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乙烯的产量</a:t>
            </a:r>
            <a:endParaRPr lang="zh-CN" altLang="en-US" sz="3200" b="1"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544203"/>
            <a:ext cx="2968487" cy="646331"/>
          </a:xfrm>
          <a:prstGeom prst="rect">
            <a:avLst/>
          </a:prstGeom>
          <a:noFill/>
        </p:spPr>
        <p:txBody>
          <a:bodyPr wrap="square" rtlCol="0">
            <a:spAutoFit/>
          </a:bodyPr>
          <a:lstStyle/>
          <a:p>
            <a:r>
              <a:rPr lang="zh-CN" altLang="en-US" sz="3600" b="1" dirty="0">
                <a:latin typeface="黑体" panose="02010609060101010101" pitchFamily="49" charset="-122"/>
                <a:ea typeface="黑体" panose="02010609060101010101" pitchFamily="49" charset="-122"/>
              </a:rPr>
              <a:t>思考与讨论</a:t>
            </a:r>
            <a:r>
              <a:rPr lang="en-US" altLang="zh-CN" sz="3600" b="1" dirty="0">
                <a:latin typeface="黑体" panose="02010609060101010101" pitchFamily="49" charset="-122"/>
                <a:ea typeface="黑体" panose="02010609060101010101" pitchFamily="49" charset="-122"/>
              </a:rPr>
              <a:t>:</a:t>
            </a:r>
            <a:endParaRPr lang="zh-CN" altLang="en-US" sz="3600" b="1" dirty="0">
              <a:latin typeface="黑体" panose="02010609060101010101" pitchFamily="49" charset="-122"/>
              <a:ea typeface="黑体" panose="02010609060101010101" pitchFamily="49" charset="-122"/>
            </a:endParaRPr>
          </a:p>
        </p:txBody>
      </p:sp>
      <p:sp>
        <p:nvSpPr>
          <p:cNvPr id="3" name="Text Box 2"/>
          <p:cNvSpPr txBox="1">
            <a:spLocks noChangeArrowheads="1"/>
          </p:cNvSpPr>
          <p:nvPr/>
        </p:nvSpPr>
        <p:spPr bwMode="auto">
          <a:xfrm>
            <a:off x="2464905" y="1575443"/>
            <a:ext cx="9322904"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lang="zh-CN" altLang="en-US" sz="3200" b="1" dirty="0">
                <a:latin typeface="黑体" panose="02010609060101010101" pitchFamily="49" charset="-122"/>
                <a:ea typeface="黑体" panose="02010609060101010101" pitchFamily="49" charset="-122"/>
                <a:cs typeface="Times New Roman" panose="02020603050405020304" pitchFamily="18" charset="0"/>
              </a:rPr>
              <a:t>    为什么要以乙烯的年产量作为衡量一个国家石油化工发展水平的标志？</a:t>
            </a:r>
            <a:endParaRPr lang="zh-CN" altLang="en-US" sz="32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4" name="Text Box 5"/>
          <p:cNvSpPr txBox="1">
            <a:spLocks noChangeArrowheads="1"/>
          </p:cNvSpPr>
          <p:nvPr/>
        </p:nvSpPr>
        <p:spPr bwMode="auto">
          <a:xfrm>
            <a:off x="3489401" y="3429000"/>
            <a:ext cx="791001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提示：</a:t>
            </a:r>
            <a:endParaRPr lang="en-US" altLang="zh-CN" sz="3200" b="1"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从石油中获得乙烯是目前工业上生产乙烯的主要途径。</a:t>
            </a:r>
            <a:endParaRPr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乙烯是一种基本化工原料。</a:t>
            </a:r>
            <a:endParaRPr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050"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020986"/>
            <a:ext cx="3020685" cy="3026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p:cNvSpPr txBox="1">
            <a:spLocks noChangeArrowheads="1"/>
          </p:cNvSpPr>
          <p:nvPr/>
        </p:nvSpPr>
        <p:spPr bwMode="auto">
          <a:xfrm>
            <a:off x="0" y="603356"/>
            <a:ext cx="4487532" cy="79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b="1" dirty="0">
                <a:solidFill>
                  <a:srgbClr val="000066"/>
                </a:solidFill>
                <a:latin typeface="黑体" panose="02010609060101010101" pitchFamily="49" charset="-122"/>
                <a:ea typeface="黑体" panose="02010609060101010101" pitchFamily="49" charset="-122"/>
                <a:cs typeface="Times New Roman" panose="02020603050405020304" pitchFamily="18" charset="0"/>
              </a:rPr>
              <a:t>(</a:t>
            </a:r>
            <a:r>
              <a:rPr lang="zh-CN" altLang="en-US" b="1" dirty="0">
                <a:solidFill>
                  <a:srgbClr val="000066"/>
                </a:solidFill>
                <a:latin typeface="黑体" panose="02010609060101010101" pitchFamily="49" charset="-122"/>
                <a:ea typeface="黑体" panose="02010609060101010101" pitchFamily="49" charset="-122"/>
                <a:cs typeface="Times New Roman" panose="02020603050405020304" pitchFamily="18" charset="0"/>
              </a:rPr>
              <a:t>一</a:t>
            </a:r>
            <a:r>
              <a:rPr lang="en-US" altLang="zh-CN" b="1" dirty="0">
                <a:solidFill>
                  <a:srgbClr val="000066"/>
                </a:solidFill>
                <a:latin typeface="黑体" panose="02010609060101010101" pitchFamily="49" charset="-122"/>
                <a:ea typeface="黑体" panose="02010609060101010101" pitchFamily="49" charset="-122"/>
                <a:cs typeface="Times New Roman" panose="02020603050405020304" pitchFamily="18" charset="0"/>
              </a:rPr>
              <a:t>)</a:t>
            </a:r>
            <a:r>
              <a:rPr lang="zh-CN" altLang="en-US" b="1" dirty="0">
                <a:solidFill>
                  <a:srgbClr val="000066"/>
                </a:solidFill>
                <a:latin typeface="黑体" panose="02010609060101010101" pitchFamily="49" charset="-122"/>
                <a:ea typeface="黑体" panose="02010609060101010101" pitchFamily="49" charset="-122"/>
                <a:cs typeface="Times New Roman" panose="02020603050405020304" pitchFamily="18" charset="0"/>
              </a:rPr>
              <a:t>乙烯的物理性质</a:t>
            </a:r>
            <a:endParaRPr lang="zh-CN" altLang="en-US" b="1" dirty="0">
              <a:solidFill>
                <a:srgbClr val="000066"/>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Text Box 26"/>
          <p:cNvSpPr txBox="1">
            <a:spLocks noChangeArrowheads="1"/>
          </p:cNvSpPr>
          <p:nvPr/>
        </p:nvSpPr>
        <p:spPr bwMode="auto">
          <a:xfrm>
            <a:off x="318052" y="1963214"/>
            <a:ext cx="6506818"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zh-CN" altLang="en-US" sz="3200" b="1" dirty="0">
                <a:latin typeface="黑体" panose="02010609060101010101" pitchFamily="49" charset="-122"/>
                <a:ea typeface="黑体" panose="02010609060101010101" pitchFamily="49" charset="-122"/>
                <a:cs typeface="Times New Roman" panose="02020603050405020304" pitchFamily="18" charset="0"/>
              </a:rPr>
              <a:t>乙烯是无色气体，稍有气味，密度是</a:t>
            </a:r>
            <a:r>
              <a:rPr kumimoji="1" lang="en-US" altLang="zh-CN" sz="3200" b="1" dirty="0">
                <a:latin typeface="黑体" panose="02010609060101010101" pitchFamily="49" charset="-122"/>
                <a:ea typeface="黑体" panose="02010609060101010101" pitchFamily="49" charset="-122"/>
                <a:cs typeface="Times New Roman" panose="02020603050405020304" pitchFamily="18" charset="0"/>
              </a:rPr>
              <a:t>1.25 g/L</a:t>
            </a:r>
            <a:r>
              <a:rPr kumimoji="1" lang="zh-CN" altLang="en-US" sz="3200" b="1" dirty="0">
                <a:latin typeface="黑体" panose="02010609060101010101" pitchFamily="49" charset="-122"/>
                <a:ea typeface="黑体" panose="02010609060101010101" pitchFamily="49" charset="-122"/>
                <a:cs typeface="Times New Roman" panose="02020603050405020304" pitchFamily="18" charset="0"/>
              </a:rPr>
              <a:t>，比空气略轻（分子量</a:t>
            </a:r>
            <a:r>
              <a:rPr kumimoji="1" lang="en-US" altLang="zh-CN" sz="3200" b="1" dirty="0">
                <a:latin typeface="黑体" panose="02010609060101010101" pitchFamily="49" charset="-122"/>
                <a:ea typeface="黑体" panose="02010609060101010101" pitchFamily="49" charset="-122"/>
                <a:cs typeface="Times New Roman" panose="02020603050405020304" pitchFamily="18" charset="0"/>
              </a:rPr>
              <a:t>28</a:t>
            </a:r>
            <a:r>
              <a:rPr kumimoji="1" lang="zh-CN" altLang="en-US" sz="3200" b="1" dirty="0">
                <a:latin typeface="黑体" panose="02010609060101010101" pitchFamily="49" charset="-122"/>
                <a:ea typeface="黑体" panose="02010609060101010101" pitchFamily="49" charset="-122"/>
                <a:cs typeface="Times New Roman" panose="02020603050405020304" pitchFamily="18" charset="0"/>
              </a:rPr>
              <a:t>），难溶于水。 </a:t>
            </a:r>
            <a:endParaRPr kumimoji="1" lang="zh-CN" altLang="en-US" sz="32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4"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20296" y="1593323"/>
            <a:ext cx="3633703" cy="367135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3"/>
          <p:cNvSpPr txBox="1">
            <a:spLocks noChangeArrowheads="1"/>
          </p:cNvSpPr>
          <p:nvPr/>
        </p:nvSpPr>
        <p:spPr bwMode="auto">
          <a:xfrm>
            <a:off x="318052" y="4668152"/>
            <a:ext cx="6902244" cy="715581"/>
          </a:xfrm>
          <a:prstGeom prst="rect">
            <a:avLst/>
          </a:prstGeom>
          <a:noFill/>
          <a:ln>
            <a:noFill/>
          </a:ln>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kumimoji="1" lang="zh-CN" altLang="en-US" sz="3200" b="1" dirty="0">
                <a:latin typeface="黑体" panose="02010609060101010101" pitchFamily="49" charset="-122"/>
                <a:ea typeface="黑体" panose="02010609060101010101" pitchFamily="49" charset="-122"/>
                <a:cs typeface="Times New Roman" panose="02020603050405020304" pitchFamily="18" charset="0"/>
              </a:rPr>
              <a:t>思考：实验室制备乙烯，应如何收集？</a:t>
            </a:r>
            <a:endParaRPr kumimoji="1" lang="zh-CN" altLang="en-US" sz="32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6" name="Text Box 13"/>
          <p:cNvSpPr txBox="1">
            <a:spLocks noChangeArrowheads="1"/>
          </p:cNvSpPr>
          <p:nvPr/>
        </p:nvSpPr>
        <p:spPr bwMode="auto">
          <a:xfrm>
            <a:off x="3462007" y="5536882"/>
            <a:ext cx="2051050" cy="71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nSpc>
                <a:spcPct val="150000"/>
              </a:lnSpc>
              <a:spcBef>
                <a:spcPct val="50000"/>
              </a:spcBef>
            </a:pPr>
            <a:r>
              <a:rPr lang="zh-CN" altLang="en-US" sz="3200" b="1" dirty="0">
                <a:highlight>
                  <a:srgbClr val="FFFF00"/>
                </a:highlight>
                <a:latin typeface="黑体" panose="02010609060101010101" pitchFamily="49" charset="-122"/>
                <a:ea typeface="黑体" panose="02010609060101010101" pitchFamily="49" charset="-122"/>
                <a:cs typeface="Times New Roman" panose="02020603050405020304" pitchFamily="18" charset="0"/>
              </a:rPr>
              <a:t>排水法</a:t>
            </a:r>
            <a:endParaRPr lang="zh-CN" altLang="en-US" sz="3200" b="1" dirty="0">
              <a:highlight>
                <a:srgbClr val="FFFF00"/>
              </a:highligh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电视播出的图像与电脑不同，四周会有一部分被覆盖…"/>
          <p:cNvSpPr txBox="1"/>
          <p:nvPr/>
        </p:nvSpPr>
        <p:spPr>
          <a:xfrm>
            <a:off x="1582019" y="3005326"/>
            <a:ext cx="177800" cy="189230"/>
          </a:xfrm>
          <a:prstGeom prst="rect">
            <a:avLst/>
          </a:prstGeom>
          <a:ln w="12700">
            <a:miter lim="400000"/>
          </a:ln>
        </p:spPr>
        <p:txBody>
          <a:bodyPr wrap="none" lIns="25400" tIns="25400" rIns="25400" bIns="25400" anchor="ctr">
            <a:spAutoFit/>
          </a:bodyPr>
          <a:lstStyle/>
          <a:p>
            <a:pPr algn="l">
              <a:lnSpc>
                <a:spcPct val="150000"/>
              </a:lnSpc>
              <a:defRPr b="1">
                <a:solidFill>
                  <a:srgbClr val="FFFFFF"/>
                </a:solidFill>
              </a:defRPr>
            </a:pPr>
            <a:endParaRPr sz="600" dirty="0">
              <a:solidFill>
                <a:schemeClr val="tx1"/>
              </a:solidFill>
            </a:endParaRPr>
          </a:p>
        </p:txBody>
      </p:sp>
      <p:sp>
        <p:nvSpPr>
          <p:cNvPr id="5" name="文本框 4"/>
          <p:cNvSpPr txBox="1"/>
          <p:nvPr/>
        </p:nvSpPr>
        <p:spPr>
          <a:xfrm>
            <a:off x="434975" y="1954530"/>
            <a:ext cx="11321415" cy="25895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l"/>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思路</a:t>
            </a:r>
            <a:r>
              <a:rPr lang="en-US" altLang="zh-CN"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1</a:t>
            </a: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：乙烷的分子式为</a:t>
            </a:r>
            <a:r>
              <a:rPr lang="en-US" altLang="zh-CN"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C</a:t>
            </a:r>
            <a:r>
              <a:rPr lang="en-US" altLang="zh-CN" sz="3300" baseline="-250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2</a:t>
            </a:r>
            <a:r>
              <a:rPr lang="en-US" altLang="zh-CN"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H</a:t>
            </a:r>
            <a:r>
              <a:rPr lang="en-US" altLang="zh-CN" sz="3300" baseline="-250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6</a:t>
            </a: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a:t>
            </a:r>
            <a:r>
              <a:rPr lang="zh-CN" altLang="en-US"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乙烯的分子式</a:t>
            </a:r>
            <a:r>
              <a:rPr lang="en-US" altLang="zh-CN"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C</a:t>
            </a:r>
            <a:r>
              <a:rPr lang="en-US" altLang="zh-CN" sz="3300" baseline="-250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2</a:t>
            </a:r>
            <a:r>
              <a:rPr lang="en-US" altLang="zh-CN"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H</a:t>
            </a:r>
            <a:r>
              <a:rPr lang="en-US" altLang="zh-CN" sz="3300" baseline="-250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4</a:t>
            </a:r>
            <a:r>
              <a:rPr lang="zh-CN" altLang="en-US"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，根据碳原子和氢原子的成键规律，结合乙烷的</a:t>
            </a:r>
            <a:r>
              <a:rPr lang="zh-CN" altLang="en-US" sz="3300" dirty="0">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结构式，请你写出乙烯的结构式。</a:t>
            </a:r>
            <a:endPar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endParaRPr>
          </a:p>
          <a:p>
            <a:pPr algn="l"/>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思路</a:t>
            </a:r>
            <a:r>
              <a:rPr lang="en-US" altLang="zh-CN"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2</a:t>
            </a: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：碳原子和氢原子的成键规律，以及乙烯的分子式</a:t>
            </a:r>
            <a:r>
              <a:rPr lang="en-US" altLang="zh-CN"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C</a:t>
            </a:r>
            <a:r>
              <a:rPr lang="en-US" altLang="zh-CN" sz="33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2</a:t>
            </a:r>
            <a:r>
              <a:rPr lang="en-US" altLang="zh-CN"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H</a:t>
            </a:r>
            <a:r>
              <a:rPr lang="en-US" altLang="zh-CN" sz="33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4</a:t>
            </a: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，请你写出乙烯的电子式</a:t>
            </a: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rPr>
              <a:t>和结构式。</a:t>
            </a:r>
            <a:endPar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sym typeface="Wingdings" panose="05000000000000000000" pitchFamily="2" charset="2"/>
            </a:endParaRPr>
          </a:p>
        </p:txBody>
      </p:sp>
      <p:sp>
        <p:nvSpPr>
          <p:cNvPr id="13" name="矩形 12"/>
          <p:cNvSpPr/>
          <p:nvPr/>
        </p:nvSpPr>
        <p:spPr>
          <a:xfrm>
            <a:off x="1012117" y="530667"/>
            <a:ext cx="3954780" cy="598805"/>
          </a:xfrm>
          <a:prstGeom prst="rect">
            <a:avLst/>
          </a:prstGeom>
        </p:spPr>
        <p:txBody>
          <a:bodyPr wrap="none">
            <a:spAutoFit/>
          </a:bodyPr>
          <a:lstStyle/>
          <a:p>
            <a:pPr algn="l"/>
            <a:r>
              <a:rPr lang="zh-CN" altLang="en-US" sz="3300" i="0" dirty="0">
                <a:solidFill>
                  <a:schemeClr val="tx1"/>
                </a:solidFill>
                <a:effectLst/>
                <a:latin typeface="黑体" panose="02010609060101010101" pitchFamily="49" charset="-122"/>
                <a:ea typeface="黑体" panose="02010609060101010101" pitchFamily="49" charset="-122"/>
              </a:rPr>
              <a:t>二、乙烯的结构特点</a:t>
            </a:r>
            <a:endParaRPr lang="zh-CN" altLang="en-US" sz="3300" i="0" dirty="0">
              <a:solidFill>
                <a:schemeClr val="tx1"/>
              </a:solidFill>
              <a:effectLst/>
              <a:latin typeface="黑体" panose="02010609060101010101" pitchFamily="49" charset="-122"/>
              <a:ea typeface="黑体" panose="02010609060101010101" pitchFamily="49" charset="-122"/>
            </a:endParaRPr>
          </a:p>
        </p:txBody>
      </p:sp>
      <p:sp>
        <p:nvSpPr>
          <p:cNvPr id="14" name="矩形 13"/>
          <p:cNvSpPr/>
          <p:nvPr/>
        </p:nvSpPr>
        <p:spPr>
          <a:xfrm>
            <a:off x="1012210" y="4296571"/>
            <a:ext cx="3070726" cy="1219835"/>
          </a:xfrm>
          <a:prstGeom prst="rect">
            <a:avLst/>
          </a:prstGeom>
        </p:spPr>
        <p:txBody>
          <a:bodyPr wrap="square">
            <a:spAutoFit/>
          </a:bodyPr>
          <a:lstStyle/>
          <a:p>
            <a:pPr algn="l">
              <a:lnSpc>
                <a:spcPts val="8800"/>
              </a:lnSpc>
            </a:pP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碳原子电子式</a:t>
            </a:r>
            <a:endPar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grpSp>
        <p:nvGrpSpPr>
          <p:cNvPr id="15" name="组合 14"/>
          <p:cNvGrpSpPr/>
          <p:nvPr/>
        </p:nvGrpSpPr>
        <p:grpSpPr>
          <a:xfrm>
            <a:off x="3733834" y="4049027"/>
            <a:ext cx="1025138" cy="1714923"/>
            <a:chOff x="11123776" y="5734498"/>
            <a:chExt cx="2050277" cy="3429847"/>
          </a:xfrm>
        </p:grpSpPr>
        <p:sp>
          <p:nvSpPr>
            <p:cNvPr id="16" name="矩形 15"/>
            <p:cNvSpPr/>
            <p:nvPr/>
          </p:nvSpPr>
          <p:spPr>
            <a:xfrm>
              <a:off x="11799570" y="6247577"/>
              <a:ext cx="784860" cy="2439670"/>
            </a:xfrm>
            <a:prstGeom prst="rect">
              <a:avLst/>
            </a:prstGeom>
          </p:spPr>
          <p:txBody>
            <a:bodyPr wrap="none">
              <a:spAutoFit/>
            </a:bodyPr>
            <a:lstStyle/>
            <a:p>
              <a:pPr algn="just">
                <a:lnSpc>
                  <a:spcPts val="8800"/>
                </a:lnSpc>
              </a:pPr>
              <a:r>
                <a:rPr lang="en-US" altLang="zh-CN" sz="33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C</a:t>
              </a:r>
              <a:endParaRPr lang="en-US" altLang="zh-CN" sz="33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7" name="矩形 16"/>
            <p:cNvSpPr/>
            <p:nvPr/>
          </p:nvSpPr>
          <p:spPr>
            <a:xfrm>
              <a:off x="11638930" y="5734498"/>
              <a:ext cx="1127760" cy="2439670"/>
            </a:xfrm>
            <a:prstGeom prst="rect">
              <a:avLst/>
            </a:prstGeom>
          </p:spPr>
          <p:txBody>
            <a:bodyPr wrap="none">
              <a:spAutoFit/>
            </a:bodyPr>
            <a:lstStyle/>
            <a:p>
              <a:pPr algn="just">
                <a:lnSpc>
                  <a:spcPts val="8800"/>
                </a:lnSpc>
              </a:pPr>
              <a:r>
                <a:rPr lang="en-US" altLang="zh-CN" sz="30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a:t>
              </a:r>
              <a:endParaRPr lang="en-US" altLang="zh-CN" sz="30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8" name="矩形 17"/>
            <p:cNvSpPr/>
            <p:nvPr/>
          </p:nvSpPr>
          <p:spPr>
            <a:xfrm>
              <a:off x="11638930" y="6724675"/>
              <a:ext cx="1127760" cy="2439670"/>
            </a:xfrm>
            <a:prstGeom prst="rect">
              <a:avLst/>
            </a:prstGeom>
          </p:spPr>
          <p:txBody>
            <a:bodyPr wrap="none">
              <a:spAutoFit/>
            </a:bodyPr>
            <a:lstStyle/>
            <a:p>
              <a:pPr algn="just">
                <a:lnSpc>
                  <a:spcPts val="8800"/>
                </a:lnSpc>
              </a:pPr>
              <a:r>
                <a:rPr lang="en-US" altLang="zh-CN" sz="30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a:t>
              </a:r>
              <a:endParaRPr lang="en-US" altLang="zh-CN" sz="30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9" name="矩形 18"/>
            <p:cNvSpPr/>
            <p:nvPr/>
          </p:nvSpPr>
          <p:spPr>
            <a:xfrm>
              <a:off x="11123776" y="6247577"/>
              <a:ext cx="1203960" cy="2439670"/>
            </a:xfrm>
            <a:prstGeom prst="rect">
              <a:avLst/>
            </a:prstGeom>
          </p:spPr>
          <p:txBody>
            <a:bodyPr wrap="none">
              <a:spAutoFit/>
            </a:bodyPr>
            <a:lstStyle/>
            <a:p>
              <a:pPr algn="just">
                <a:lnSpc>
                  <a:spcPts val="8800"/>
                </a:lnSpc>
              </a:pPr>
              <a:r>
                <a:rPr lang="en-US" altLang="zh-CN" sz="33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a:t>
              </a:r>
              <a:endParaRPr lang="en-US" altLang="zh-CN" sz="33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20" name="矩形 19"/>
            <p:cNvSpPr/>
            <p:nvPr/>
          </p:nvSpPr>
          <p:spPr>
            <a:xfrm>
              <a:off x="12046293" y="6257102"/>
              <a:ext cx="1127760" cy="2439670"/>
            </a:xfrm>
            <a:prstGeom prst="rect">
              <a:avLst/>
            </a:prstGeom>
          </p:spPr>
          <p:txBody>
            <a:bodyPr wrap="none">
              <a:spAutoFit/>
            </a:bodyPr>
            <a:lstStyle/>
            <a:p>
              <a:pPr algn="just">
                <a:lnSpc>
                  <a:spcPts val="8800"/>
                </a:lnSpc>
              </a:pPr>
              <a:r>
                <a:rPr lang="en-US" altLang="zh-CN" sz="30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a:t>
              </a:r>
              <a:endParaRPr lang="en-US" altLang="zh-CN" sz="30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grpSp>
      <p:sp>
        <p:nvSpPr>
          <p:cNvPr id="21" name="矩形 20"/>
          <p:cNvSpPr/>
          <p:nvPr/>
        </p:nvSpPr>
        <p:spPr>
          <a:xfrm>
            <a:off x="5379262" y="4292554"/>
            <a:ext cx="3070726" cy="1219835"/>
          </a:xfrm>
          <a:prstGeom prst="rect">
            <a:avLst/>
          </a:prstGeom>
        </p:spPr>
        <p:txBody>
          <a:bodyPr wrap="square">
            <a:spAutoFit/>
          </a:bodyPr>
          <a:lstStyle/>
          <a:p>
            <a:pPr algn="l">
              <a:lnSpc>
                <a:spcPts val="8800"/>
              </a:lnSpc>
            </a:pP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氢原子电子式</a:t>
            </a:r>
            <a:endPar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grpSp>
        <p:nvGrpSpPr>
          <p:cNvPr id="22" name="组合 21"/>
          <p:cNvGrpSpPr/>
          <p:nvPr/>
        </p:nvGrpSpPr>
        <p:grpSpPr>
          <a:xfrm>
            <a:off x="8390792" y="4312344"/>
            <a:ext cx="687241" cy="1224598"/>
            <a:chOff x="11799570" y="6247577"/>
            <a:chExt cx="1374482" cy="2449195"/>
          </a:xfrm>
        </p:grpSpPr>
        <p:sp>
          <p:nvSpPr>
            <p:cNvPr id="23" name="矩形 22"/>
            <p:cNvSpPr/>
            <p:nvPr/>
          </p:nvSpPr>
          <p:spPr>
            <a:xfrm>
              <a:off x="11799570" y="6247577"/>
              <a:ext cx="784860" cy="2439670"/>
            </a:xfrm>
            <a:prstGeom prst="rect">
              <a:avLst/>
            </a:prstGeom>
          </p:spPr>
          <p:txBody>
            <a:bodyPr wrap="none">
              <a:spAutoFit/>
            </a:bodyPr>
            <a:lstStyle/>
            <a:p>
              <a:pPr algn="just">
                <a:lnSpc>
                  <a:spcPts val="8800"/>
                </a:lnSpc>
              </a:pPr>
              <a:r>
                <a:rPr lang="en-US" altLang="zh-CN" sz="33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H</a:t>
              </a:r>
              <a:endParaRPr lang="en-US" altLang="zh-CN" sz="33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24" name="矩形 23"/>
            <p:cNvSpPr/>
            <p:nvPr/>
          </p:nvSpPr>
          <p:spPr>
            <a:xfrm>
              <a:off x="12046292" y="6257102"/>
              <a:ext cx="1127760" cy="2439670"/>
            </a:xfrm>
            <a:prstGeom prst="rect">
              <a:avLst/>
            </a:prstGeom>
          </p:spPr>
          <p:txBody>
            <a:bodyPr wrap="none">
              <a:spAutoFit/>
            </a:bodyPr>
            <a:lstStyle/>
            <a:p>
              <a:pPr algn="just">
                <a:lnSpc>
                  <a:spcPts val="8800"/>
                </a:lnSpc>
              </a:pPr>
              <a:r>
                <a:rPr lang="en-US" altLang="zh-CN" sz="3000" i="0" dirty="0">
                  <a:solidFill>
                    <a:srgbClr val="C00000"/>
                  </a:solidFill>
                  <a:effectLst/>
                  <a:latin typeface="黑体" panose="02010609060101010101" pitchFamily="49" charset="-122"/>
                  <a:ea typeface="黑体" panose="02010609060101010101" pitchFamily="49" charset="-122"/>
                  <a:cs typeface="宋体" panose="02010600030101010101" pitchFamily="2" charset="-122"/>
                </a:rPr>
                <a:t>·</a:t>
              </a:r>
              <a:endParaRPr lang="en-US" altLang="zh-CN" sz="3000" i="0" baseline="-25000" dirty="0">
                <a:solidFill>
                  <a:srgbClr val="C00000"/>
                </a:solidFill>
                <a:effectLst/>
                <a:latin typeface="黑体" panose="02010609060101010101" pitchFamily="49" charset="-122"/>
                <a:ea typeface="黑体" panose="02010609060101010101" pitchFamily="49" charset="-122"/>
                <a:cs typeface="宋体" panose="02010600030101010101" pitchFamily="2" charset="-122"/>
              </a:endParaRPr>
            </a:p>
          </p:txBody>
        </p:sp>
      </p:grpSp>
      <p:sp>
        <p:nvSpPr>
          <p:cNvPr id="25" name="文本框 24"/>
          <p:cNvSpPr txBox="1"/>
          <p:nvPr/>
        </p:nvSpPr>
        <p:spPr>
          <a:xfrm>
            <a:off x="686555" y="1263294"/>
            <a:ext cx="4294605" cy="558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lang="zh-CN" altLang="en-US" sz="33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探究：</a:t>
            </a:r>
            <a:r>
              <a:rPr lang="zh-CN" altLang="en-US" sz="3300" i="0" dirty="0">
                <a:solidFill>
                  <a:schemeClr val="tx1"/>
                </a:solidFill>
                <a:effectLst/>
                <a:latin typeface="黑体" panose="02010609060101010101" pitchFamily="49" charset="-122"/>
                <a:ea typeface="黑体" panose="02010609060101010101" pitchFamily="49" charset="-122"/>
              </a:rPr>
              <a:t>乙烯的分子结构</a:t>
            </a:r>
            <a:endParaRPr lang="zh-CN" altLang="en-US" sz="3300" i="0" dirty="0">
              <a:solidFill>
                <a:schemeClr val="tx1"/>
              </a:solidFill>
              <a:effectLst/>
              <a:latin typeface="黑体" panose="02010609060101010101" pitchFamily="49" charset="-122"/>
              <a:ea typeface="黑体" panose="02010609060101010101" pitchFamily="49" charset="-122"/>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bwMode="auto">
          <a:xfrm>
            <a:off x="4425012" y="2202009"/>
            <a:ext cx="2339671" cy="1170748"/>
            <a:chOff x="2960" y="3216"/>
            <a:chExt cx="1243" cy="615"/>
          </a:xfrm>
        </p:grpSpPr>
        <p:sp>
          <p:nvSpPr>
            <p:cNvPr id="3" name="Text Box 11"/>
            <p:cNvSpPr txBox="1">
              <a:spLocks noChangeArrowheads="1"/>
            </p:cNvSpPr>
            <p:nvPr/>
          </p:nvSpPr>
          <p:spPr bwMode="auto">
            <a:xfrm>
              <a:off x="3302" y="3216"/>
              <a:ext cx="585"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sz="2800" b="1">
                  <a:latin typeface="Times New Roman" panose="02020603050405020304" pitchFamily="18" charset="0"/>
                  <a:ea typeface="Times New Roman" panose="02020603050405020304" pitchFamily="18" charset="0"/>
                  <a:cs typeface="Times New Roman" panose="02020603050405020304" pitchFamily="18" charset="0"/>
                </a:rPr>
                <a:t>H    H</a:t>
              </a:r>
              <a:endParaRPr kumimoji="1" lang="en-US" altLang="zh-CN" sz="2800" b="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 Box 12"/>
            <p:cNvSpPr txBox="1">
              <a:spLocks noChangeArrowheads="1"/>
            </p:cNvSpPr>
            <p:nvPr/>
          </p:nvSpPr>
          <p:spPr bwMode="auto">
            <a:xfrm>
              <a:off x="2960" y="3556"/>
              <a:ext cx="1243"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H—C    C—H</a:t>
              </a:r>
              <a:endPar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3281" y="3400"/>
              <a:ext cx="289"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 Box 14"/>
            <p:cNvSpPr txBox="1">
              <a:spLocks noChangeArrowheads="1"/>
            </p:cNvSpPr>
            <p:nvPr/>
          </p:nvSpPr>
          <p:spPr bwMode="auto">
            <a:xfrm>
              <a:off x="3624" y="3400"/>
              <a:ext cx="289"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Line 15"/>
            <p:cNvSpPr>
              <a:spLocks noChangeShapeType="1"/>
            </p:cNvSpPr>
            <p:nvPr/>
          </p:nvSpPr>
          <p:spPr bwMode="auto">
            <a:xfrm>
              <a:off x="3494" y="3670"/>
              <a:ext cx="168" cy="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cs typeface="Times New Roman" panose="02020603050405020304" pitchFamily="18" charset="0"/>
              </a:endParaRPr>
            </a:p>
          </p:txBody>
        </p:sp>
        <p:sp>
          <p:nvSpPr>
            <p:cNvPr id="8" name="Line 16"/>
            <p:cNvSpPr>
              <a:spLocks noChangeShapeType="1"/>
            </p:cNvSpPr>
            <p:nvPr/>
          </p:nvSpPr>
          <p:spPr bwMode="auto">
            <a:xfrm>
              <a:off x="3500" y="3706"/>
              <a:ext cx="168" cy="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sz="2800" b="1">
                <a:latin typeface="Times New Roman" panose="02020603050405020304" pitchFamily="18" charset="0"/>
                <a:cs typeface="Times New Roman" panose="02020603050405020304" pitchFamily="18" charset="0"/>
              </a:endParaRPr>
            </a:p>
          </p:txBody>
        </p:sp>
      </p:grpSp>
      <p:sp>
        <p:nvSpPr>
          <p:cNvPr id="9" name="Text Box 17"/>
          <p:cNvSpPr txBox="1">
            <a:spLocks noChangeArrowheads="1"/>
          </p:cNvSpPr>
          <p:nvPr/>
        </p:nvSpPr>
        <p:spPr bwMode="auto">
          <a:xfrm>
            <a:off x="8175213" y="1480894"/>
            <a:ext cx="168338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CH</a:t>
            </a:r>
            <a:r>
              <a:rPr kumimoji="1"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kumimoji="1" lang="en-US" altLang="zh-CN" sz="2800" b="1" dirty="0">
                <a:latin typeface="Times New Roman" panose="02020603050405020304" pitchFamily="18" charset="0"/>
                <a:ea typeface="+mn-ea"/>
                <a:cs typeface="Times New Roman" panose="02020603050405020304" pitchFamily="18" charset="0"/>
              </a:rPr>
              <a:t>=</a:t>
            </a:r>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CH</a:t>
            </a:r>
            <a:r>
              <a:rPr kumimoji="1"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rPr>
              <a:t>2</a:t>
            </a:r>
            <a:endParaRPr kumimoji="1"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19"/>
          <p:cNvSpPr txBox="1">
            <a:spLocks noChangeArrowheads="1"/>
          </p:cNvSpPr>
          <p:nvPr/>
        </p:nvSpPr>
        <p:spPr bwMode="auto">
          <a:xfrm>
            <a:off x="5035808" y="3617702"/>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2800" b="1" dirty="0">
                <a:solidFill>
                  <a:srgbClr val="FF0000"/>
                </a:solidFill>
                <a:latin typeface="Times New Roman" panose="02020603050405020304" pitchFamily="18" charset="0"/>
                <a:ea typeface="+mn-ea"/>
                <a:cs typeface="Times New Roman" panose="02020603050405020304" pitchFamily="18" charset="0"/>
              </a:rPr>
              <a:t>结构式</a:t>
            </a:r>
            <a:endParaRPr kumimoji="1" lang="zh-CN" altLang="en-US" sz="2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1" name="Text Box 20"/>
          <p:cNvSpPr txBox="1">
            <a:spLocks noChangeArrowheads="1"/>
          </p:cNvSpPr>
          <p:nvPr/>
        </p:nvSpPr>
        <p:spPr bwMode="auto">
          <a:xfrm>
            <a:off x="8174908" y="2433666"/>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2800" b="1" dirty="0">
                <a:solidFill>
                  <a:srgbClr val="FF0000"/>
                </a:solidFill>
                <a:latin typeface="Times New Roman" panose="02020603050405020304" pitchFamily="18" charset="0"/>
                <a:ea typeface="+mn-ea"/>
                <a:cs typeface="Times New Roman" panose="02020603050405020304" pitchFamily="18" charset="0"/>
              </a:rPr>
              <a:t>结构简式</a:t>
            </a:r>
            <a:endParaRPr kumimoji="1" lang="zh-CN" altLang="en-US" sz="2800" b="1" dirty="0">
              <a:solidFill>
                <a:srgbClr val="FF0000"/>
              </a:solidFill>
              <a:latin typeface="Times New Roman" panose="02020603050405020304" pitchFamily="18" charset="0"/>
              <a:ea typeface="+mn-ea"/>
              <a:cs typeface="Times New Roman" panose="02020603050405020304" pitchFamily="18" charset="0"/>
            </a:endParaRPr>
          </a:p>
        </p:txBody>
      </p:sp>
      <p:pic>
        <p:nvPicPr>
          <p:cNvPr id="12" name="Picture 21"/>
          <p:cNvPicPr>
            <a:picLocks noChangeAspect="1" noChangeArrowheads="1"/>
          </p:cNvPicPr>
          <p:nvPr/>
        </p:nvPicPr>
        <p:blipFill rotWithShape="1">
          <a:blip r:embed="rId1">
            <a:extLst>
              <a:ext uri="{28A0092B-C50C-407E-A947-70E740481C1C}">
                <a14:useLocalDpi xmlns:a14="http://schemas.microsoft.com/office/drawing/2010/main" val="0"/>
              </a:ext>
            </a:extLst>
          </a:blip>
          <a:srcRect b="21484"/>
          <a:stretch>
            <a:fillRect/>
          </a:stretch>
        </p:blipFill>
        <p:spPr bwMode="auto">
          <a:xfrm>
            <a:off x="890600" y="4179492"/>
            <a:ext cx="2780928" cy="164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p:cNvPicPr>
            <a:picLocks noChangeAspect="1" noChangeArrowheads="1"/>
          </p:cNvPicPr>
          <p:nvPr/>
        </p:nvPicPr>
        <p:blipFill rotWithShape="1">
          <a:blip r:embed="rId2">
            <a:extLst>
              <a:ext uri="{28A0092B-C50C-407E-A947-70E740481C1C}">
                <a14:useLocalDpi xmlns:a14="http://schemas.microsoft.com/office/drawing/2010/main" val="0"/>
              </a:ext>
            </a:extLst>
          </a:blip>
          <a:srcRect b="20132"/>
          <a:stretch>
            <a:fillRect/>
          </a:stretch>
        </p:blipFill>
        <p:spPr bwMode="auto">
          <a:xfrm>
            <a:off x="3989039" y="4140675"/>
            <a:ext cx="2624924" cy="185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4"/>
          <p:cNvSpPr txBox="1">
            <a:spLocks noChangeArrowheads="1"/>
          </p:cNvSpPr>
          <p:nvPr/>
        </p:nvSpPr>
        <p:spPr bwMode="auto">
          <a:xfrm>
            <a:off x="-38041" y="659420"/>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a:t>
            </a:r>
            <a:r>
              <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二</a:t>
            </a:r>
            <a:r>
              <a:rPr lang="en-US" altLang="zh-CN"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a:t>
            </a:r>
            <a:r>
              <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乙烯的分子结构</a:t>
            </a:r>
            <a:endParaRPr lang="zh-CN" altLang="en-US" b="1"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5" name="Text Box 25"/>
          <p:cNvSpPr txBox="1">
            <a:spLocks noChangeArrowheads="1"/>
          </p:cNvSpPr>
          <p:nvPr/>
        </p:nvSpPr>
        <p:spPr bwMode="auto">
          <a:xfrm>
            <a:off x="293027" y="1452135"/>
            <a:ext cx="13869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Times New Roman" panose="02020603050405020304" pitchFamily="18" charset="0"/>
                <a:ea typeface="+mn-ea"/>
                <a:cs typeface="Times New Roman" panose="02020603050405020304" pitchFamily="18" charset="0"/>
              </a:rPr>
              <a:t>分子式</a:t>
            </a:r>
            <a:r>
              <a:rPr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26"/>
          <p:cNvSpPr>
            <a:spLocks noChangeArrowheads="1"/>
          </p:cNvSpPr>
          <p:nvPr/>
        </p:nvSpPr>
        <p:spPr bwMode="auto">
          <a:xfrm>
            <a:off x="1661609" y="1479736"/>
            <a:ext cx="10534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H</a:t>
            </a:r>
            <a:r>
              <a:rPr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rPr>
              <a:t>4</a:t>
            </a:r>
            <a:endParaRPr lang="en-US" altLang="zh-CN" sz="2800" b="1" baseline="-25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 Box 27"/>
          <p:cNvSpPr txBox="1">
            <a:spLocks noChangeArrowheads="1"/>
          </p:cNvSpPr>
          <p:nvPr/>
        </p:nvSpPr>
        <p:spPr bwMode="auto">
          <a:xfrm>
            <a:off x="1154930" y="6203419"/>
            <a:ext cx="1627369"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0000"/>
                </a:solidFill>
                <a:latin typeface="Times New Roman" panose="02020603050405020304" pitchFamily="18" charset="0"/>
                <a:ea typeface="+mn-ea"/>
                <a:cs typeface="Times New Roman" panose="02020603050405020304" pitchFamily="18" charset="0"/>
              </a:rPr>
              <a:t>球棍模型</a:t>
            </a:r>
            <a:endParaRPr lang="zh-CN" altLang="en-US" sz="2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8" name="Text Box 28"/>
          <p:cNvSpPr txBox="1">
            <a:spLocks noChangeArrowheads="1"/>
          </p:cNvSpPr>
          <p:nvPr/>
        </p:nvSpPr>
        <p:spPr bwMode="auto">
          <a:xfrm>
            <a:off x="3841636" y="6203596"/>
            <a:ext cx="2327910" cy="5219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0000"/>
                </a:solidFill>
                <a:latin typeface="Times New Roman" panose="02020603050405020304" pitchFamily="18" charset="0"/>
                <a:ea typeface="+mn-ea"/>
                <a:cs typeface="Times New Roman" panose="02020603050405020304" pitchFamily="18" charset="0"/>
              </a:rPr>
              <a:t>空间</a:t>
            </a:r>
            <a:r>
              <a:rPr lang="zh-CN" altLang="en-US" sz="2800" b="1" dirty="0">
                <a:solidFill>
                  <a:srgbClr val="FF0000"/>
                </a:solidFill>
                <a:latin typeface="Times New Roman" panose="02020603050405020304" pitchFamily="18" charset="0"/>
                <a:ea typeface="+mn-ea"/>
                <a:cs typeface="Times New Roman" panose="02020603050405020304" pitchFamily="18" charset="0"/>
              </a:rPr>
              <a:t>填充模型</a:t>
            </a:r>
            <a:endParaRPr lang="zh-CN" altLang="en-US" sz="2800" b="1" dirty="0">
              <a:solidFill>
                <a:srgbClr val="FF0000"/>
              </a:solidFill>
              <a:latin typeface="Times New Roman" panose="02020603050405020304" pitchFamily="18" charset="0"/>
              <a:ea typeface="+mn-ea"/>
              <a:cs typeface="Times New Roman" panose="02020603050405020304" pitchFamily="18" charset="0"/>
            </a:endParaRPr>
          </a:p>
        </p:txBody>
      </p:sp>
      <p:grpSp>
        <p:nvGrpSpPr>
          <p:cNvPr id="19" name="Group 4"/>
          <p:cNvGrpSpPr/>
          <p:nvPr/>
        </p:nvGrpSpPr>
        <p:grpSpPr bwMode="auto">
          <a:xfrm>
            <a:off x="890985" y="2281675"/>
            <a:ext cx="2327935" cy="1199347"/>
            <a:chOff x="-87" y="-58"/>
            <a:chExt cx="1152" cy="694"/>
          </a:xfrm>
        </p:grpSpPr>
        <p:sp>
          <p:nvSpPr>
            <p:cNvPr id="20" name="Text Box 5"/>
            <p:cNvSpPr txBox="1">
              <a:spLocks noChangeArrowheads="1"/>
            </p:cNvSpPr>
            <p:nvPr/>
          </p:nvSpPr>
          <p:spPr bwMode="auto">
            <a:xfrm>
              <a:off x="-87" y="333"/>
              <a:ext cx="1152"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b="1" dirty="0">
                  <a:latin typeface="Times New Roman" panose="02020603050405020304" pitchFamily="18" charset="0"/>
                  <a:ea typeface="华文新魏" panose="02010800040101010101" pitchFamily="2" charset="-122"/>
                </a:rPr>
                <a:t>H</a:t>
              </a:r>
              <a:r>
                <a:rPr lang="en-US" altLang="zh-CN" sz="2400" b="1" dirty="0">
                  <a:latin typeface="Times New Roman" panose="02020603050405020304" pitchFamily="18" charset="0"/>
                  <a:ea typeface="华文新魏" panose="02010800040101010101" pitchFamily="2" charset="-122"/>
                </a:rPr>
                <a:t>×</a:t>
              </a:r>
              <a:r>
                <a:rPr lang="en-US" altLang="zh-CN" sz="2800" b="1" dirty="0">
                  <a:latin typeface="Times New Roman" panose="02020603050405020304" pitchFamily="18" charset="0"/>
                  <a:ea typeface="华文新魏" panose="02010800040101010101" pitchFamily="2" charset="-122"/>
                </a:rPr>
                <a:t> C∷C</a:t>
              </a:r>
              <a:r>
                <a:rPr lang="en-US" altLang="zh-CN" sz="2400" b="1" dirty="0">
                  <a:latin typeface="Times New Roman" panose="02020603050405020304" pitchFamily="18" charset="0"/>
                  <a:ea typeface="华文新魏" panose="02010800040101010101" pitchFamily="2" charset="-122"/>
                </a:rPr>
                <a:t>×</a:t>
              </a:r>
              <a:r>
                <a:rPr lang="en-US" altLang="zh-CN" sz="2800" b="1" dirty="0">
                  <a:latin typeface="Times New Roman" panose="02020603050405020304" pitchFamily="18" charset="0"/>
                  <a:ea typeface="华文新魏" panose="02010800040101010101" pitchFamily="2" charset="-122"/>
                </a:rPr>
                <a:t>H</a:t>
              </a:r>
              <a:endParaRPr lang="en-US" altLang="zh-CN" sz="2800" b="1" dirty="0">
                <a:latin typeface="Times New Roman" panose="02020603050405020304" pitchFamily="18" charset="0"/>
                <a:ea typeface="华文新魏" panose="02010800040101010101" pitchFamily="2" charset="-122"/>
              </a:endParaRPr>
            </a:p>
          </p:txBody>
        </p:sp>
        <p:sp>
          <p:nvSpPr>
            <p:cNvPr id="21" name="Text Box 6"/>
            <p:cNvSpPr txBox="1">
              <a:spLocks noChangeArrowheads="1"/>
            </p:cNvSpPr>
            <p:nvPr/>
          </p:nvSpPr>
          <p:spPr bwMode="auto">
            <a:xfrm>
              <a:off x="235" y="-58"/>
              <a:ext cx="600"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2800" b="1" dirty="0">
                  <a:latin typeface="Times New Roman" panose="02020603050405020304" pitchFamily="18" charset="0"/>
                  <a:ea typeface="华文新魏" panose="02010800040101010101" pitchFamily="2" charset="-122"/>
                </a:rPr>
                <a:t>H    </a:t>
              </a:r>
              <a:r>
                <a:rPr lang="en-US" altLang="zh-CN" sz="2800" b="1" dirty="0" err="1">
                  <a:latin typeface="Times New Roman" panose="02020603050405020304" pitchFamily="18" charset="0"/>
                  <a:ea typeface="华文新魏" panose="02010800040101010101" pitchFamily="2" charset="-122"/>
                </a:rPr>
                <a:t>H</a:t>
              </a:r>
              <a:endParaRPr lang="en-US" altLang="zh-CN" sz="2800" b="1" dirty="0">
                <a:latin typeface="Times New Roman" panose="02020603050405020304" pitchFamily="18" charset="0"/>
                <a:ea typeface="华文新魏" panose="02010800040101010101" pitchFamily="2" charset="-122"/>
              </a:endParaRPr>
            </a:p>
          </p:txBody>
        </p:sp>
        <p:grpSp>
          <p:nvGrpSpPr>
            <p:cNvPr id="22" name="Group 7"/>
            <p:cNvGrpSpPr/>
            <p:nvPr/>
          </p:nvGrpSpPr>
          <p:grpSpPr bwMode="auto">
            <a:xfrm>
              <a:off x="84" y="147"/>
              <a:ext cx="765" cy="406"/>
              <a:chOff x="-21" y="25"/>
              <a:chExt cx="765" cy="406"/>
            </a:xfrm>
          </p:grpSpPr>
          <p:sp>
            <p:nvSpPr>
              <p:cNvPr id="23" name="Text Box 8"/>
              <p:cNvSpPr txBox="1">
                <a:spLocks noChangeArrowheads="1"/>
              </p:cNvSpPr>
              <p:nvPr/>
            </p:nvSpPr>
            <p:spPr bwMode="auto">
              <a:xfrm>
                <a:off x="-21" y="117"/>
                <a:ext cx="151"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b="1" dirty="0">
                    <a:latin typeface="Times New Roman" panose="02020603050405020304" pitchFamily="18" charset="0"/>
                    <a:ea typeface="华文新魏" panose="02010800040101010101" pitchFamily="2" charset="-122"/>
                  </a:rPr>
                  <a:t>·</a:t>
                </a:r>
                <a:endParaRPr lang="en-US" altLang="zh-CN" sz="2800" b="1" dirty="0">
                  <a:latin typeface="Times New Roman" panose="02020603050405020304" pitchFamily="18" charset="0"/>
                  <a:ea typeface="华文新魏" panose="02010800040101010101" pitchFamily="2" charset="-122"/>
                </a:endParaRPr>
              </a:p>
            </p:txBody>
          </p:sp>
          <p:sp>
            <p:nvSpPr>
              <p:cNvPr id="24" name="Text Box 9"/>
              <p:cNvSpPr txBox="1">
                <a:spLocks noChangeArrowheads="1"/>
              </p:cNvSpPr>
              <p:nvPr/>
            </p:nvSpPr>
            <p:spPr bwMode="auto">
              <a:xfrm>
                <a:off x="593" y="128"/>
                <a:ext cx="151"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b="1">
                    <a:latin typeface="Times New Roman" panose="02020603050405020304" pitchFamily="18" charset="0"/>
                    <a:ea typeface="华文新魏" panose="02010800040101010101" pitchFamily="2" charset="-122"/>
                  </a:rPr>
                  <a:t>·</a:t>
                </a:r>
                <a:endParaRPr lang="en-US" altLang="zh-CN" sz="2800" b="1">
                  <a:latin typeface="Times New Roman" panose="02020603050405020304" pitchFamily="18" charset="0"/>
                  <a:ea typeface="华文新魏" panose="02010800040101010101" pitchFamily="2" charset="-122"/>
                </a:endParaRPr>
              </a:p>
            </p:txBody>
          </p:sp>
          <p:sp>
            <p:nvSpPr>
              <p:cNvPr id="25" name="Text Box 10"/>
              <p:cNvSpPr txBox="1">
                <a:spLocks noChangeArrowheads="1"/>
              </p:cNvSpPr>
              <p:nvPr/>
            </p:nvSpPr>
            <p:spPr bwMode="auto">
              <a:xfrm>
                <a:off x="130" y="25"/>
                <a:ext cx="294"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400" b="1" dirty="0">
                    <a:latin typeface="Times New Roman" panose="02020603050405020304" pitchFamily="18" charset="0"/>
                    <a:ea typeface="华文新魏" panose="02010800040101010101" pitchFamily="2" charset="-122"/>
                  </a:rPr>
                  <a:t>·×</a:t>
                </a:r>
                <a:endParaRPr lang="en-US" altLang="zh-CN" sz="2400" b="1" dirty="0">
                  <a:latin typeface="Times New Roman" panose="02020603050405020304" pitchFamily="18" charset="0"/>
                  <a:ea typeface="华文新魏" panose="02010800040101010101" pitchFamily="2" charset="-122"/>
                </a:endParaRPr>
              </a:p>
            </p:txBody>
          </p:sp>
          <p:sp>
            <p:nvSpPr>
              <p:cNvPr id="26" name="Text Box 11"/>
              <p:cNvSpPr txBox="1">
                <a:spLocks noChangeArrowheads="1"/>
              </p:cNvSpPr>
              <p:nvPr/>
            </p:nvSpPr>
            <p:spPr bwMode="auto">
              <a:xfrm>
                <a:off x="450" y="28"/>
                <a:ext cx="294"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400" b="1" dirty="0">
                    <a:latin typeface="Times New Roman" panose="02020603050405020304" pitchFamily="18" charset="0"/>
                    <a:ea typeface="华文新魏" panose="02010800040101010101" pitchFamily="2" charset="-122"/>
                  </a:rPr>
                  <a:t>×·</a:t>
                </a:r>
                <a:endParaRPr lang="en-US" altLang="zh-CN" sz="2400" b="1" dirty="0">
                  <a:latin typeface="Times New Roman" panose="02020603050405020304" pitchFamily="18" charset="0"/>
                  <a:ea typeface="华文新魏" panose="02010800040101010101" pitchFamily="2" charset="-122"/>
                </a:endParaRPr>
              </a:p>
            </p:txBody>
          </p:sp>
        </p:grpSp>
      </p:grpSp>
      <p:sp>
        <p:nvSpPr>
          <p:cNvPr id="27" name="Text Box 18"/>
          <p:cNvSpPr txBox="1">
            <a:spLocks noChangeArrowheads="1"/>
          </p:cNvSpPr>
          <p:nvPr/>
        </p:nvSpPr>
        <p:spPr bwMode="auto">
          <a:xfrm>
            <a:off x="1348680" y="3652581"/>
            <a:ext cx="1262063" cy="52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lgn="ctr" eaLnBrk="1" hangingPunct="1"/>
            <a:r>
              <a:rPr kumimoji="1" lang="zh-CN" altLang="en-US" sz="2800" b="1" dirty="0">
                <a:solidFill>
                  <a:srgbClr val="FF0000"/>
                </a:solidFill>
                <a:latin typeface="Times New Roman" panose="02020603050405020304" pitchFamily="18" charset="0"/>
                <a:ea typeface="+mn-ea"/>
                <a:cs typeface="Times New Roman" panose="02020603050405020304" pitchFamily="18" charset="0"/>
              </a:rPr>
              <a:t>电子式</a:t>
            </a:r>
            <a:endParaRPr kumimoji="1" lang="zh-CN" altLang="en-US" sz="2800" b="1" dirty="0">
              <a:solidFill>
                <a:srgbClr val="FF0000"/>
              </a:solidFill>
              <a:latin typeface="Times New Roman" panose="02020603050405020304" pitchFamily="18" charset="0"/>
              <a:ea typeface="+mn-ea"/>
              <a:cs typeface="Times New Roman" panose="02020603050405020304" pitchFamily="18" charset="0"/>
            </a:endParaRPr>
          </a:p>
        </p:txBody>
      </p:sp>
      <p:sp>
        <p:nvSpPr>
          <p:cNvPr id="28" name="文本框 27"/>
          <p:cNvSpPr txBox="1"/>
          <p:nvPr/>
        </p:nvSpPr>
        <p:spPr>
          <a:xfrm>
            <a:off x="7164070" y="4140835"/>
            <a:ext cx="4923790" cy="13938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p>
            <a:pPr marL="0" marR="0" indent="0" algn="l" defTabSz="825500" rtl="0" fontAlgn="auto" latinLnBrk="0" hangingPunct="0">
              <a:lnSpc>
                <a:spcPct val="100000"/>
              </a:lnSpc>
              <a:spcBef>
                <a:spcPts val="0"/>
              </a:spcBef>
              <a:spcAft>
                <a:spcPts val="0"/>
              </a:spcAft>
              <a:buClrTx/>
              <a:buSzTx/>
              <a:buFontTx/>
              <a:buNone/>
            </a:pPr>
            <a:r>
              <a:rPr lang="zh-CN" altLang="en-US" sz="2800" i="0" dirty="0">
                <a:solidFill>
                  <a:srgbClr val="C00000"/>
                </a:solidFill>
                <a:effectLst/>
                <a:latin typeface="黑体" panose="02010609060101010101" pitchFamily="49" charset="-122"/>
                <a:ea typeface="黑体" panose="02010609060101010101" pitchFamily="49" charset="-122"/>
              </a:rPr>
              <a:t>活动</a:t>
            </a:r>
            <a:r>
              <a:rPr lang="zh-CN" altLang="en-US" sz="2800" i="0" dirty="0">
                <a:solidFill>
                  <a:srgbClr val="C00000"/>
                </a:solidFill>
                <a:effectLst/>
                <a:latin typeface="黑体" panose="02010609060101010101" pitchFamily="49" charset="-122"/>
                <a:ea typeface="黑体" panose="02010609060101010101" pitchFamily="49" charset="-122"/>
                <a:sym typeface="Wingdings" panose="05000000000000000000" pitchFamily="2" charset="2"/>
              </a:rPr>
              <a:t>：请同学们</a:t>
            </a:r>
            <a:r>
              <a:rPr lang="zh-CN" altLang="en-US" sz="2800" i="0" dirty="0">
                <a:solidFill>
                  <a:srgbClr val="C00000"/>
                </a:solidFill>
                <a:effectLst/>
                <a:latin typeface="黑体" panose="02010609060101010101" pitchFamily="49" charset="-122"/>
                <a:ea typeface="黑体" panose="02010609060101010101" pitchFamily="49" charset="-122"/>
                <a:sym typeface="Wingdings" panose="05000000000000000000" pitchFamily="2" charset="2"/>
              </a:rPr>
              <a:t>观察乙烯分子的球棍模型。思考并描述乙烯分子的结构特点。</a:t>
            </a:r>
            <a:endParaRPr lang="zh-CN" altLang="en-US" sz="2800" i="0" dirty="0">
              <a:solidFill>
                <a:srgbClr val="C00000"/>
              </a:solidFill>
              <a:effectLst/>
              <a:latin typeface="黑体" panose="02010609060101010101" pitchFamily="49" charset="-122"/>
              <a:ea typeface="黑体" panose="02010609060101010101" pitchFamily="49" charset="-122"/>
              <a:sym typeface="Wingdings" panose="05000000000000000000" pitchFamily="2" charset="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bldLvl="0" animBg="1"/>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custDataLst>
              <p:tags r:id="rId1"/>
            </p:custDataLst>
          </p:nvPr>
        </p:nvGraphicFramePr>
        <p:xfrm>
          <a:off x="1950322" y="189818"/>
          <a:ext cx="8128000" cy="2994660"/>
        </p:xfrm>
        <a:graphic>
          <a:graphicData uri="http://schemas.openxmlformats.org/drawingml/2006/table">
            <a:tbl>
              <a:tblPr firstRow="1" bandRow="1">
                <a:tableStyleId>{5940675A-B579-460E-94D1-54222C63F5DA}</a:tableStyleId>
              </a:tblPr>
              <a:tblGrid>
                <a:gridCol w="2036445"/>
                <a:gridCol w="2895600"/>
                <a:gridCol w="3195955"/>
              </a:tblGrid>
              <a:tr h="594360">
                <a:tc>
                  <a:txBody>
                    <a:bodyPr/>
                    <a:lstStyle/>
                    <a:p>
                      <a:endParaRPr lang="en-US" altLang="zh-CN" sz="1200" dirty="0"/>
                    </a:p>
                    <a:p>
                      <a:endParaRPr lang="en-US" altLang="zh-CN" sz="1200" dirty="0"/>
                    </a:p>
                    <a:p>
                      <a:endParaRPr lang="zh-CN" altLang="en-US" sz="1200" dirty="0"/>
                    </a:p>
                  </a:txBody>
                  <a:tcPr marL="45720" marR="45720" marT="22860" marB="22860"/>
                </a:tc>
                <a:tc>
                  <a:txBody>
                    <a:bodyPr/>
                    <a:lstStyle/>
                    <a:p>
                      <a:endParaRPr lang="zh-CN" altLang="en-US" sz="1200" dirty="0"/>
                    </a:p>
                  </a:txBody>
                  <a:tcPr marL="45720" marR="45720" marT="22860" marB="22860"/>
                </a:tc>
                <a:tc>
                  <a:txBody>
                    <a:bodyPr/>
                    <a:lstStyle/>
                    <a:p>
                      <a:endParaRPr lang="zh-CN" altLang="en-US" sz="1200"/>
                    </a:p>
                  </a:txBody>
                  <a:tcPr marL="45720" marR="45720" marT="22860" marB="22860"/>
                </a:tc>
              </a:tr>
              <a:tr h="708660">
                <a:tc>
                  <a:txBody>
                    <a:bodyPr/>
                    <a:lstStyle/>
                    <a:p>
                      <a:endParaRPr lang="en-US" altLang="zh-CN" sz="1200" dirty="0"/>
                    </a:p>
                    <a:p>
                      <a:endParaRPr lang="en-US" altLang="zh-CN" sz="1200" dirty="0"/>
                    </a:p>
                    <a:p>
                      <a:endParaRPr lang="zh-CN" altLang="en-US" sz="1200" dirty="0"/>
                    </a:p>
                  </a:txBody>
                  <a:tcPr marL="45720" marR="45720" marT="22860" marB="22860"/>
                </a:tc>
                <a:tc>
                  <a:txBody>
                    <a:bodyPr/>
                    <a:lstStyle/>
                    <a:p>
                      <a:endParaRPr lang="zh-CN" altLang="en-US" sz="1200" dirty="0"/>
                    </a:p>
                  </a:txBody>
                  <a:tcPr marL="45720" marR="45720" marT="22860" marB="22860"/>
                </a:tc>
                <a:tc>
                  <a:txBody>
                    <a:bodyPr/>
                    <a:lstStyle/>
                    <a:p>
                      <a:endParaRPr lang="en-US" altLang="zh-CN" sz="1200" dirty="0"/>
                    </a:p>
                    <a:p>
                      <a:endParaRPr lang="en-US" altLang="zh-CN" sz="1200" dirty="0"/>
                    </a:p>
                    <a:p>
                      <a:endParaRPr lang="zh-CN" altLang="en-US" sz="1200" dirty="0"/>
                    </a:p>
                  </a:txBody>
                  <a:tcPr marL="45720" marR="45720" marT="22860" marB="22860"/>
                </a:tc>
              </a:tr>
              <a:tr h="1450340">
                <a:tc>
                  <a:txBody>
                    <a:bodyPr/>
                    <a:lstStyle/>
                    <a:p>
                      <a:endParaRPr lang="en-US" altLang="zh-CN" sz="1200" dirty="0"/>
                    </a:p>
                    <a:p>
                      <a:endParaRPr lang="en-US" altLang="zh-CN" sz="1200" dirty="0"/>
                    </a:p>
                    <a:p>
                      <a:endParaRPr lang="en-US" altLang="zh-CN" sz="1200" dirty="0"/>
                    </a:p>
                    <a:p>
                      <a:endParaRPr lang="en-US" altLang="zh-CN" sz="1200" dirty="0"/>
                    </a:p>
                    <a:p>
                      <a:endParaRPr lang="zh-CN" altLang="en-US" sz="1200" dirty="0"/>
                    </a:p>
                  </a:txBody>
                  <a:tcPr marL="45720" marR="45720" marT="22860" marB="22860"/>
                </a:tc>
                <a:tc>
                  <a:txBody>
                    <a:bodyPr/>
                    <a:lstStyle/>
                    <a:p>
                      <a:endParaRPr lang="zh-CN" altLang="en-US" sz="1200" dirty="0"/>
                    </a:p>
                  </a:txBody>
                  <a:tcPr marL="45720" marR="45720" marT="22860" marB="22860"/>
                </a:tc>
                <a:tc>
                  <a:txBody>
                    <a:bodyPr/>
                    <a:lstStyle/>
                    <a:p>
                      <a:endParaRPr lang="en-US" altLang="zh-CN" sz="1200" dirty="0"/>
                    </a:p>
                    <a:p>
                      <a:endParaRPr lang="en-US" altLang="zh-CN" sz="1200" dirty="0"/>
                    </a:p>
                    <a:p>
                      <a:endParaRPr lang="en-US" altLang="zh-CN" sz="1200" dirty="0"/>
                    </a:p>
                    <a:p>
                      <a:endParaRPr lang="en-US" altLang="zh-CN" sz="1200" dirty="0"/>
                    </a:p>
                    <a:p>
                      <a:endParaRPr lang="en-US" altLang="zh-CN" sz="1200" dirty="0"/>
                    </a:p>
                    <a:p>
                      <a:endParaRPr lang="en-US" altLang="zh-CN" sz="1200" dirty="0"/>
                    </a:p>
                    <a:p>
                      <a:endParaRPr lang="en-US" altLang="zh-CN" sz="1200" dirty="0"/>
                    </a:p>
                    <a:p>
                      <a:endParaRPr lang="en-US" altLang="zh-CN" sz="1200" dirty="0"/>
                    </a:p>
                    <a:p>
                      <a:endParaRPr lang="zh-CN" altLang="en-US" sz="1200" dirty="0"/>
                    </a:p>
                  </a:txBody>
                  <a:tcPr marL="45720" marR="45720" marT="22860" marB="22860"/>
                </a:tc>
              </a:tr>
            </a:tbl>
          </a:graphicData>
        </a:graphic>
      </p:graphicFrame>
      <p:sp>
        <p:nvSpPr>
          <p:cNvPr id="26" name="矩形 25"/>
          <p:cNvSpPr/>
          <p:nvPr/>
        </p:nvSpPr>
        <p:spPr>
          <a:xfrm>
            <a:off x="7942533" y="-414067"/>
            <a:ext cx="1762452" cy="1219835"/>
          </a:xfrm>
          <a:prstGeom prst="rect">
            <a:avLst/>
          </a:prstGeom>
        </p:spPr>
        <p:txBody>
          <a:bodyPr wrap="square">
            <a:spAutoFit/>
          </a:bodyPr>
          <a:lstStyle/>
          <a:p>
            <a:pPr algn="just">
              <a:lnSpc>
                <a:spcPts val="8800"/>
              </a:lnSpc>
            </a:pPr>
            <a:r>
              <a:rPr lang="en-US"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 </a:t>
            </a:r>
            <a:r>
              <a:rPr lang="zh-CN"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乙烯</a:t>
            </a:r>
            <a:endParaRPr lang="zh-CN"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81" name="矩形 80"/>
          <p:cNvSpPr/>
          <p:nvPr/>
        </p:nvSpPr>
        <p:spPr>
          <a:xfrm>
            <a:off x="5044744" y="-433752"/>
            <a:ext cx="955086" cy="1219835"/>
          </a:xfrm>
          <a:prstGeom prst="rect">
            <a:avLst/>
          </a:prstGeom>
        </p:spPr>
        <p:txBody>
          <a:bodyPr wrap="square">
            <a:spAutoFit/>
          </a:bodyPr>
          <a:lstStyle/>
          <a:p>
            <a:pPr algn="just">
              <a:lnSpc>
                <a:spcPts val="8800"/>
              </a:lnSpc>
            </a:pPr>
            <a:r>
              <a:rPr lang="zh-CN"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乙</a:t>
            </a:r>
            <a:r>
              <a:rPr lang="zh-CN" altLang="en-US"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烷</a:t>
            </a:r>
            <a:endParaRPr lang="zh-CN" altLang="en-US"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49" name="矩形 48"/>
          <p:cNvSpPr/>
          <p:nvPr/>
        </p:nvSpPr>
        <p:spPr>
          <a:xfrm>
            <a:off x="2333632" y="360763"/>
            <a:ext cx="1390011" cy="1219835"/>
          </a:xfrm>
          <a:prstGeom prst="rect">
            <a:avLst/>
          </a:prstGeom>
        </p:spPr>
        <p:txBody>
          <a:bodyPr wrap="square">
            <a:spAutoFit/>
          </a:bodyPr>
          <a:lstStyle/>
          <a:p>
            <a:pPr algn="just">
              <a:lnSpc>
                <a:spcPts val="8800"/>
              </a:lnSpc>
            </a:pPr>
            <a:r>
              <a:rPr lang="zh-CN" altLang="en-US"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分子式</a:t>
            </a:r>
            <a:endParaRPr lang="zh-CN" altLang="en-US"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0" name="矩形 49"/>
          <p:cNvSpPr/>
          <p:nvPr/>
        </p:nvSpPr>
        <p:spPr>
          <a:xfrm>
            <a:off x="4820942" y="322979"/>
            <a:ext cx="1006058" cy="1219835"/>
          </a:xfrm>
          <a:prstGeom prst="rect">
            <a:avLst/>
          </a:prstGeom>
        </p:spPr>
        <p:txBody>
          <a:bodyPr wrap="square">
            <a:spAutoFit/>
          </a:bodyPr>
          <a:lstStyle/>
          <a:p>
            <a:pPr algn="just">
              <a:lnSpc>
                <a:spcPts val="8800"/>
              </a:lnSpc>
            </a:pPr>
            <a:r>
              <a:rPr lang="en-US"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C</a:t>
            </a:r>
            <a:r>
              <a:rPr lang="en-US"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2</a:t>
            </a:r>
            <a:r>
              <a:rPr lang="en-US"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H</a:t>
            </a:r>
            <a:r>
              <a:rPr lang="en-US"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6</a:t>
            </a:r>
            <a:endParaRPr lang="en-US"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1" name="矩形 50"/>
          <p:cNvSpPr/>
          <p:nvPr/>
        </p:nvSpPr>
        <p:spPr>
          <a:xfrm>
            <a:off x="8321095" y="373779"/>
            <a:ext cx="1006058" cy="1219835"/>
          </a:xfrm>
          <a:prstGeom prst="rect">
            <a:avLst/>
          </a:prstGeom>
        </p:spPr>
        <p:txBody>
          <a:bodyPr wrap="square">
            <a:spAutoFit/>
          </a:bodyPr>
          <a:lstStyle/>
          <a:p>
            <a:pPr algn="just">
              <a:lnSpc>
                <a:spcPts val="8800"/>
              </a:lnSpc>
            </a:pPr>
            <a:r>
              <a:rPr lang="en-US"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C</a:t>
            </a:r>
            <a:r>
              <a:rPr lang="en-US"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2</a:t>
            </a:r>
            <a:r>
              <a:rPr lang="en-US" altLang="zh-CN" sz="27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H</a:t>
            </a:r>
            <a:r>
              <a:rPr lang="en-US"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4</a:t>
            </a:r>
            <a:endParaRPr lang="en-US" altLang="zh-CN" sz="2700" i="0" baseline="-2500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53" name="矩形 52"/>
          <p:cNvSpPr/>
          <p:nvPr/>
        </p:nvSpPr>
        <p:spPr>
          <a:xfrm>
            <a:off x="970915" y="3562985"/>
            <a:ext cx="9841865" cy="30613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0000"/>
              </a:lnSpc>
            </a:pPr>
            <a:r>
              <a:rPr lang="zh-CN" altLang="en-US"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乙烯的结构特点：</a:t>
            </a:r>
            <a:endParaRPr lang="en-US" altLang="zh-CN"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algn="just">
              <a:lnSpc>
                <a:spcPct val="100000"/>
              </a:lnSpc>
            </a:pPr>
            <a:r>
              <a:rPr lang="en-US" altLang="zh-CN"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1</a:t>
            </a:r>
            <a:r>
              <a:rPr lang="zh-CN" altLang="en-US"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、相对于乙烷分子，乙烯分子中碳原子的价键没有完全被氢原子“饱和”。</a:t>
            </a:r>
            <a:endParaRPr lang="zh-CN" altLang="en-US"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algn="l" defTabSz="457200" hangingPunct="1">
              <a:lnSpc>
                <a:spcPct val="100000"/>
              </a:lnSpc>
              <a:spcBef>
                <a:spcPct val="50000"/>
              </a:spcBef>
              <a:defRPr/>
            </a:pPr>
            <a:r>
              <a:rPr lang="en-US" altLang="zh-CN"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2</a:t>
            </a:r>
            <a:r>
              <a:rPr lang="zh-CN" altLang="en-US"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rPr>
              <a:t>、</a:t>
            </a:r>
            <a:r>
              <a:rPr lang="zh-CN" altLang="en-US" sz="2800" dirty="0">
                <a:solidFill>
                  <a:schemeClr val="tx1"/>
                </a:solidFill>
                <a:effectLst/>
                <a:latin typeface="黑体" panose="02010609060101010101" pitchFamily="49" charset="-122"/>
                <a:ea typeface="黑体" panose="02010609060101010101" pitchFamily="49" charset="-122"/>
                <a:sym typeface="+mn-ea"/>
              </a:rPr>
              <a:t>乙烯分子中</a:t>
            </a:r>
            <a:r>
              <a:rPr lang="en-US" altLang="zh-CN" sz="2800" dirty="0">
                <a:solidFill>
                  <a:schemeClr val="tx1"/>
                </a:solidFill>
                <a:effectLst/>
                <a:latin typeface="黑体" panose="02010609060101010101" pitchFamily="49" charset="-122"/>
                <a:ea typeface="黑体" panose="02010609060101010101" pitchFamily="49" charset="-122"/>
                <a:sym typeface="+mn-ea"/>
              </a:rPr>
              <a:t>6</a:t>
            </a:r>
            <a:r>
              <a:rPr lang="zh-CN" altLang="en-US" sz="2800" dirty="0">
                <a:solidFill>
                  <a:schemeClr val="tx1"/>
                </a:solidFill>
                <a:effectLst/>
                <a:latin typeface="黑体" panose="02010609060101010101" pitchFamily="49" charset="-122"/>
                <a:ea typeface="黑体" panose="02010609060101010101" pitchFamily="49" charset="-122"/>
                <a:sym typeface="+mn-ea"/>
              </a:rPr>
              <a:t>个原子共平面，</a:t>
            </a:r>
            <a:r>
              <a:rPr lang="zh-CN" altLang="en-US" sz="2800" dirty="0">
                <a:solidFill>
                  <a:schemeClr val="tx1"/>
                </a:solidFill>
                <a:effectLst/>
                <a:latin typeface="黑体" panose="02010609060101010101" pitchFamily="49" charset="-122"/>
                <a:ea typeface="黑体" panose="02010609060101010101" pitchFamily="49" charset="-122"/>
                <a:sym typeface="Helvetica Neue"/>
              </a:rPr>
              <a:t>碳原子和碳原子之间以双键相连，</a:t>
            </a:r>
            <a:r>
              <a:rPr lang="zh-CN" altLang="en-US" sz="2800" dirty="0">
                <a:solidFill>
                  <a:schemeClr val="tx1"/>
                </a:solidFill>
                <a:effectLst/>
                <a:latin typeface="黑体" panose="02010609060101010101" pitchFamily="49" charset="-122"/>
                <a:ea typeface="黑体" panose="02010609060101010101" pitchFamily="49" charset="-122"/>
                <a:sym typeface="+mn-ea"/>
              </a:rPr>
              <a:t>原子间夹角为</a:t>
            </a:r>
            <a:r>
              <a:rPr lang="en-US" altLang="zh-CN" sz="2800" dirty="0">
                <a:solidFill>
                  <a:schemeClr val="tx1"/>
                </a:solidFill>
                <a:effectLst/>
                <a:latin typeface="黑体" panose="02010609060101010101" pitchFamily="49" charset="-122"/>
                <a:ea typeface="黑体" panose="02010609060101010101" pitchFamily="49" charset="-122"/>
                <a:sym typeface="+mn-ea"/>
              </a:rPr>
              <a:t>120°</a:t>
            </a:r>
            <a:endParaRPr lang="en-US" altLang="zh-CN" sz="2800" i="0" dirty="0">
              <a:solidFill>
                <a:schemeClr val="tx1"/>
              </a:solidFill>
              <a:effectLst/>
              <a:latin typeface="黑体" panose="02010609060101010101" pitchFamily="49" charset="-122"/>
              <a:ea typeface="黑体" panose="02010609060101010101" pitchFamily="49" charset="-122"/>
            </a:endParaRPr>
          </a:p>
          <a:p>
            <a:pPr algn="just">
              <a:lnSpc>
                <a:spcPct val="100000"/>
              </a:lnSpc>
            </a:pPr>
            <a:endParaRPr lang="zh-CN" altLang="en-US"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pic>
        <p:nvPicPr>
          <p:cNvPr id="10" name="图片 9"/>
          <p:cNvPicPr>
            <a:picLocks noChangeAspect="1"/>
          </p:cNvPicPr>
          <p:nvPr/>
        </p:nvPicPr>
        <p:blipFill>
          <a:blip r:embed="rId2"/>
          <a:stretch>
            <a:fillRect/>
          </a:stretch>
        </p:blipFill>
        <p:spPr>
          <a:xfrm>
            <a:off x="4159250" y="1543050"/>
            <a:ext cx="2505710" cy="1582420"/>
          </a:xfrm>
          <a:prstGeom prst="rect">
            <a:avLst/>
          </a:prstGeom>
        </p:spPr>
      </p:pic>
      <p:pic>
        <p:nvPicPr>
          <p:cNvPr id="12" name="图片 11"/>
          <p:cNvPicPr>
            <a:picLocks noChangeAspect="1"/>
          </p:cNvPicPr>
          <p:nvPr/>
        </p:nvPicPr>
        <p:blipFill>
          <a:blip r:embed="rId3"/>
          <a:stretch>
            <a:fillRect/>
          </a:stretch>
        </p:blipFill>
        <p:spPr>
          <a:xfrm>
            <a:off x="7279640" y="1543685"/>
            <a:ext cx="2646680" cy="158178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Box 35"/>
          <p:cNvSpPr txBox="1">
            <a:spLocks noChangeArrowheads="1"/>
          </p:cNvSpPr>
          <p:nvPr/>
        </p:nvSpPr>
        <p:spPr bwMode="auto">
          <a:xfrm>
            <a:off x="1021080" y="3234690"/>
            <a:ext cx="265811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200000"/>
              </a:lnSpc>
              <a:spcBef>
                <a:spcPct val="50000"/>
              </a:spcBef>
            </a:pPr>
            <a:r>
              <a:rPr lang="zh-CN" altLang="en-US" sz="3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结构</a:t>
            </a:r>
            <a:r>
              <a:rPr lang="en-US" altLang="zh-CN" sz="3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性质</a:t>
            </a:r>
            <a:endParaRPr lang="zh-CN" altLang="en-US" sz="3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7" name="Rectangle 40"/>
          <p:cNvSpPr>
            <a:spLocks noChangeArrowheads="1"/>
          </p:cNvSpPr>
          <p:nvPr/>
        </p:nvSpPr>
        <p:spPr bwMode="auto">
          <a:xfrm>
            <a:off x="1020821" y="4310998"/>
            <a:ext cx="1061624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en-US" altLang="zh-CN" sz="3200" b="1" dirty="0">
                <a:latin typeface="Times New Roman" panose="02020603050405020304" pitchFamily="18" charset="0"/>
                <a:ea typeface="黑体" panose="02010609060101010101" pitchFamily="49" charset="-122"/>
                <a:cs typeface="Times New Roman" panose="02020603050405020304" pitchFamily="18" charset="0"/>
                <a:sym typeface="+mn-ea"/>
              </a:rPr>
              <a:t>C=C</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sym typeface="+mn-ea"/>
              </a:rPr>
              <a:t>不是两个</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sym typeface="+mn-ea"/>
              </a:rPr>
              <a:t>C—C</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sym typeface="+mn-ea"/>
              </a:rPr>
              <a:t>的简单组合</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C=C</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中有一个键比较特殊，比通常的</a:t>
            </a:r>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C—C </a:t>
            </a:r>
            <a:r>
              <a:rPr lang="zh-CN" altLang="en-US" sz="3200" b="1" dirty="0">
                <a:latin typeface="Times New Roman" panose="02020603050405020304" pitchFamily="18" charset="0"/>
                <a:ea typeface="黑体" panose="02010609060101010101" pitchFamily="49" charset="-122"/>
                <a:cs typeface="Times New Roman" panose="02020603050405020304" pitchFamily="18" charset="0"/>
              </a:rPr>
              <a:t>键能小，比较活泼，键容易断裂。</a:t>
            </a:r>
            <a:endParaRPr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矩形 20"/>
          <p:cNvSpPr/>
          <p:nvPr/>
        </p:nvSpPr>
        <p:spPr>
          <a:xfrm>
            <a:off x="4715321" y="10666194"/>
            <a:ext cx="9417963" cy="1220847"/>
          </a:xfrm>
          <a:prstGeom prst="rect">
            <a:avLst/>
          </a:prstGeom>
        </p:spPr>
        <p:txBody>
          <a:bodyPr wrap="none">
            <a:spAutoFit/>
          </a:bodyPr>
          <a:p>
            <a:pPr algn="just">
              <a:lnSpc>
                <a:spcPts val="8800"/>
              </a:lnSpc>
            </a:pPr>
            <a:r>
              <a:rPr lang="zh-CN" altLang="en-US" sz="6000" i="0" dirty="0">
                <a:solidFill>
                  <a:srgbClr val="FFFFFF"/>
                </a:solidFill>
                <a:effectLst/>
                <a:latin typeface="黑体" panose="02010609060101010101" pitchFamily="49" charset="-122"/>
                <a:ea typeface="黑体" panose="02010609060101010101" pitchFamily="49" charset="-122"/>
                <a:sym typeface="Helvetica Neue"/>
              </a:rPr>
              <a:t>乙烯的化学性质比乙烷活泼</a:t>
            </a:r>
            <a:endParaRPr lang="en-US" altLang="zh-CN" sz="6000" i="0" dirty="0">
              <a:solidFill>
                <a:srgbClr val="FFFFFF"/>
              </a:solidFill>
              <a:effectLst/>
              <a:latin typeface="黑体" panose="02010609060101010101" pitchFamily="49" charset="-122"/>
              <a:ea typeface="黑体" panose="02010609060101010101" pitchFamily="49" charset="-122"/>
              <a:sym typeface="Helvetica Neue"/>
            </a:endParaRPr>
          </a:p>
        </p:txBody>
      </p:sp>
      <p:sp>
        <p:nvSpPr>
          <p:cNvPr id="2" name="矩形 1"/>
          <p:cNvSpPr/>
          <p:nvPr/>
        </p:nvSpPr>
        <p:spPr>
          <a:xfrm>
            <a:off x="4842321" y="10793194"/>
            <a:ext cx="9417963" cy="1220847"/>
          </a:xfrm>
          <a:prstGeom prst="rect">
            <a:avLst/>
          </a:prstGeom>
        </p:spPr>
        <p:txBody>
          <a:bodyPr wrap="none">
            <a:spAutoFit/>
          </a:bodyPr>
          <a:p>
            <a:pPr algn="just">
              <a:lnSpc>
                <a:spcPts val="8800"/>
              </a:lnSpc>
            </a:pPr>
            <a:r>
              <a:rPr lang="zh-CN" altLang="en-US" sz="6000" i="0" dirty="0">
                <a:solidFill>
                  <a:srgbClr val="C00000"/>
                </a:solidFill>
                <a:effectLst/>
                <a:latin typeface="黑体" panose="02010609060101010101" pitchFamily="49" charset="-122"/>
                <a:ea typeface="黑体" panose="02010609060101010101" pitchFamily="49" charset="-122"/>
                <a:sym typeface="Helvetica Neue"/>
              </a:rPr>
              <a:t>乙烯的化学性质比乙烷活泼</a:t>
            </a:r>
            <a:endParaRPr lang="zh-CN" altLang="en-US" sz="6000" i="0" dirty="0">
              <a:solidFill>
                <a:srgbClr val="C00000"/>
              </a:solidFill>
              <a:effectLst/>
              <a:latin typeface="黑体" panose="02010609060101010101" pitchFamily="49" charset="-122"/>
              <a:ea typeface="黑体" panose="02010609060101010101" pitchFamily="49" charset="-122"/>
              <a:sym typeface="Helvetica Neue"/>
            </a:endParaRPr>
          </a:p>
        </p:txBody>
      </p:sp>
      <p:sp>
        <p:nvSpPr>
          <p:cNvPr id="3" name="矩形 2"/>
          <p:cNvSpPr/>
          <p:nvPr/>
        </p:nvSpPr>
        <p:spPr>
          <a:xfrm>
            <a:off x="4969321" y="10920194"/>
            <a:ext cx="9417963" cy="1220847"/>
          </a:xfrm>
          <a:prstGeom prst="rect">
            <a:avLst/>
          </a:prstGeom>
        </p:spPr>
        <p:txBody>
          <a:bodyPr wrap="none">
            <a:spAutoFit/>
          </a:bodyPr>
          <a:lstStyle/>
          <a:p>
            <a:pPr algn="just">
              <a:lnSpc>
                <a:spcPts val="8800"/>
              </a:lnSpc>
            </a:pPr>
            <a:r>
              <a:rPr lang="zh-CN" altLang="en-US" sz="6000" i="0" dirty="0">
                <a:solidFill>
                  <a:srgbClr val="C00000"/>
                </a:solidFill>
                <a:effectLst/>
                <a:latin typeface="黑体" panose="02010609060101010101" pitchFamily="49" charset="-122"/>
                <a:ea typeface="黑体" panose="02010609060101010101" pitchFamily="49" charset="-122"/>
                <a:sym typeface="Helvetica Neue"/>
              </a:rPr>
              <a:t>乙烯的化学性质比乙烷活泼</a:t>
            </a:r>
            <a:endParaRPr lang="zh-CN" altLang="en-US" sz="6000" i="0" dirty="0">
              <a:solidFill>
                <a:srgbClr val="C00000"/>
              </a:solidFill>
              <a:effectLst/>
              <a:latin typeface="黑体" panose="02010609060101010101" pitchFamily="49" charset="-122"/>
              <a:ea typeface="黑体" panose="02010609060101010101" pitchFamily="49" charset="-122"/>
              <a:sym typeface="Helvetica Neue"/>
            </a:endParaRPr>
          </a:p>
        </p:txBody>
      </p:sp>
      <p:sp>
        <p:nvSpPr>
          <p:cNvPr id="4" name="矩形 3"/>
          <p:cNvSpPr/>
          <p:nvPr/>
        </p:nvSpPr>
        <p:spPr>
          <a:xfrm>
            <a:off x="5096321" y="11047194"/>
            <a:ext cx="9417963" cy="1220847"/>
          </a:xfrm>
          <a:prstGeom prst="rect">
            <a:avLst/>
          </a:prstGeom>
        </p:spPr>
        <p:txBody>
          <a:bodyPr wrap="none">
            <a:spAutoFit/>
          </a:bodyPr>
          <a:p>
            <a:pPr algn="just">
              <a:lnSpc>
                <a:spcPts val="8800"/>
              </a:lnSpc>
            </a:pPr>
            <a:r>
              <a:rPr lang="zh-CN" altLang="en-US" sz="6000" i="0" dirty="0">
                <a:solidFill>
                  <a:srgbClr val="C00000"/>
                </a:solidFill>
                <a:effectLst/>
                <a:latin typeface="黑体" panose="02010609060101010101" pitchFamily="49" charset="-122"/>
                <a:ea typeface="黑体" panose="02010609060101010101" pitchFamily="49" charset="-122"/>
                <a:sym typeface="Helvetica Neue"/>
              </a:rPr>
              <a:t>乙烯的化学性质比乙烷活泼</a:t>
            </a:r>
            <a:endParaRPr lang="zh-CN" altLang="en-US" sz="6000" i="0" dirty="0">
              <a:solidFill>
                <a:srgbClr val="C00000"/>
              </a:solidFill>
              <a:effectLst/>
              <a:latin typeface="黑体" panose="02010609060101010101" pitchFamily="49" charset="-122"/>
              <a:ea typeface="黑体" panose="02010609060101010101" pitchFamily="49" charset="-122"/>
              <a:sym typeface="Helvetica Neue"/>
            </a:endParaRPr>
          </a:p>
        </p:txBody>
      </p:sp>
      <p:sp>
        <p:nvSpPr>
          <p:cNvPr id="5" name="文本框 4"/>
          <p:cNvSpPr txBox="1"/>
          <p:nvPr/>
        </p:nvSpPr>
        <p:spPr>
          <a:xfrm>
            <a:off x="2913380" y="5633085"/>
            <a:ext cx="5059680" cy="583565"/>
          </a:xfrm>
          <a:prstGeom prst="rect">
            <a:avLst/>
          </a:prstGeom>
          <a:noFill/>
        </p:spPr>
        <p:txBody>
          <a:bodyPr wrap="none" rtlCol="0" anchor="t">
            <a:spAutoFit/>
          </a:bodyPr>
          <a:p>
            <a:r>
              <a:rPr lang="zh-CN" altLang="en-US" sz="3200" dirty="0">
                <a:solidFill>
                  <a:srgbClr val="C00000"/>
                </a:solidFill>
                <a:effectLst/>
                <a:latin typeface="黑体" panose="02010609060101010101" pitchFamily="49" charset="-122"/>
                <a:ea typeface="黑体" panose="02010609060101010101" pitchFamily="49" charset="-122"/>
                <a:sym typeface="Helvetica Neue"/>
              </a:rPr>
              <a:t>乙烯的化学性质比乙烷活泼</a:t>
            </a:r>
            <a:endParaRPr lang="zh-CN" altLang="en-US" sz="3200" dirty="0">
              <a:solidFill>
                <a:srgbClr val="C00000"/>
              </a:solidFill>
              <a:effectLst/>
              <a:latin typeface="黑体" panose="02010609060101010101" pitchFamily="49" charset="-122"/>
              <a:ea typeface="黑体" panose="02010609060101010101" pitchFamily="49" charset="-122"/>
              <a:sym typeface="Helvetica Neue"/>
            </a:endParaRPr>
          </a:p>
        </p:txBody>
      </p:sp>
      <p:sp>
        <p:nvSpPr>
          <p:cNvPr id="53" name="矩形 52"/>
          <p:cNvSpPr/>
          <p:nvPr/>
        </p:nvSpPr>
        <p:spPr>
          <a:xfrm>
            <a:off x="933450" y="1903730"/>
            <a:ext cx="10325735" cy="14763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algn="just">
              <a:lnSpc>
                <a:spcPct val="100000"/>
              </a:lnSpc>
            </a:pPr>
            <a:r>
              <a:rPr lang="zh-CN" altLang="en-US" sz="3000" dirty="0">
                <a:solidFill>
                  <a:schemeClr val="tx1"/>
                </a:solidFill>
                <a:effectLst/>
                <a:latin typeface="黑体" panose="02010609060101010101" pitchFamily="49" charset="-122"/>
                <a:ea typeface="黑体" panose="02010609060101010101" pitchFamily="49" charset="-122"/>
                <a:sym typeface="Helvetica Neue"/>
              </a:rPr>
              <a:t>研究表明：断开</a:t>
            </a:r>
            <a:r>
              <a:rPr lang="en-US" altLang="zh-CN" sz="3000" dirty="0">
                <a:solidFill>
                  <a:schemeClr val="tx1"/>
                </a:solidFill>
                <a:effectLst/>
                <a:latin typeface="黑体" panose="02010609060101010101" pitchFamily="49" charset="-122"/>
                <a:ea typeface="黑体" panose="02010609060101010101" pitchFamily="49" charset="-122"/>
                <a:sym typeface="Helvetica Neue"/>
              </a:rPr>
              <a:t>1 </a:t>
            </a:r>
            <a:r>
              <a:rPr lang="en-US" altLang="zh-CN" sz="3000" dirty="0" err="1">
                <a:solidFill>
                  <a:schemeClr val="tx1"/>
                </a:solidFill>
                <a:effectLst/>
                <a:latin typeface="黑体" panose="02010609060101010101" pitchFamily="49" charset="-122"/>
                <a:ea typeface="黑体" panose="02010609060101010101" pitchFamily="49" charset="-122"/>
                <a:sym typeface="Helvetica Neue"/>
              </a:rPr>
              <a:t>mol</a:t>
            </a:r>
            <a:r>
              <a:rPr lang="zh-CN" altLang="en-US" sz="3000" dirty="0">
                <a:solidFill>
                  <a:schemeClr val="tx1"/>
                </a:solidFill>
                <a:effectLst/>
                <a:latin typeface="黑体" panose="02010609060101010101" pitchFamily="49" charset="-122"/>
                <a:ea typeface="黑体" panose="02010609060101010101" pitchFamily="49" charset="-122"/>
                <a:sym typeface="Helvetica Neue"/>
              </a:rPr>
              <a:t>碳碳单键所需要的能量是</a:t>
            </a:r>
            <a:r>
              <a:rPr lang="en-US" altLang="zh-CN" sz="3000" dirty="0">
                <a:solidFill>
                  <a:schemeClr val="tx1"/>
                </a:solidFill>
                <a:effectLst/>
                <a:latin typeface="黑体" panose="02010609060101010101" pitchFamily="49" charset="-122"/>
                <a:ea typeface="黑体" panose="02010609060101010101" pitchFamily="49" charset="-122"/>
                <a:sym typeface="Helvetica Neue"/>
              </a:rPr>
              <a:t>348 KJ</a:t>
            </a:r>
            <a:r>
              <a:rPr lang="zh-CN" altLang="en-US" sz="3000" dirty="0">
                <a:solidFill>
                  <a:schemeClr val="tx1"/>
                </a:solidFill>
                <a:effectLst/>
                <a:latin typeface="黑体" panose="02010609060101010101" pitchFamily="49" charset="-122"/>
                <a:ea typeface="黑体" panose="02010609060101010101" pitchFamily="49" charset="-122"/>
                <a:sym typeface="Helvetica Neue"/>
              </a:rPr>
              <a:t>，断开</a:t>
            </a:r>
            <a:r>
              <a:rPr lang="en-US" altLang="zh-CN" sz="3000" dirty="0">
                <a:solidFill>
                  <a:schemeClr val="tx1"/>
                </a:solidFill>
                <a:effectLst/>
                <a:latin typeface="黑体" panose="02010609060101010101" pitchFamily="49" charset="-122"/>
                <a:ea typeface="黑体" panose="02010609060101010101" pitchFamily="49" charset="-122"/>
                <a:sym typeface="Helvetica Neue"/>
              </a:rPr>
              <a:t>1 </a:t>
            </a:r>
            <a:r>
              <a:rPr lang="en-US" altLang="zh-CN" sz="3000" dirty="0" err="1">
                <a:solidFill>
                  <a:schemeClr val="tx1"/>
                </a:solidFill>
                <a:effectLst/>
                <a:latin typeface="黑体" panose="02010609060101010101" pitchFamily="49" charset="-122"/>
                <a:ea typeface="黑体" panose="02010609060101010101" pitchFamily="49" charset="-122"/>
                <a:sym typeface="Helvetica Neue"/>
              </a:rPr>
              <a:t>mol</a:t>
            </a:r>
            <a:r>
              <a:rPr lang="zh-CN" altLang="en-US" sz="3000" dirty="0">
                <a:solidFill>
                  <a:schemeClr val="tx1"/>
                </a:solidFill>
                <a:effectLst/>
                <a:latin typeface="黑体" panose="02010609060101010101" pitchFamily="49" charset="-122"/>
                <a:ea typeface="黑体" panose="02010609060101010101" pitchFamily="49" charset="-122"/>
                <a:sym typeface="Helvetica Neue"/>
              </a:rPr>
              <a:t>碳碳双键所需要的能量是</a:t>
            </a:r>
            <a:r>
              <a:rPr lang="en-US" altLang="zh-CN" sz="3000" dirty="0">
                <a:solidFill>
                  <a:schemeClr val="tx1"/>
                </a:solidFill>
                <a:effectLst/>
                <a:latin typeface="黑体" panose="02010609060101010101" pitchFamily="49" charset="-122"/>
                <a:ea typeface="黑体" panose="02010609060101010101" pitchFamily="49" charset="-122"/>
                <a:sym typeface="Helvetica Neue"/>
              </a:rPr>
              <a:t>615 KJ</a:t>
            </a:r>
            <a:r>
              <a:rPr lang="zh-CN" altLang="en-US" sz="3000" dirty="0">
                <a:solidFill>
                  <a:schemeClr val="tx1"/>
                </a:solidFill>
                <a:effectLst/>
                <a:latin typeface="黑体" panose="02010609060101010101" pitchFamily="49" charset="-122"/>
                <a:ea typeface="黑体" panose="02010609060101010101" pitchFamily="49" charset="-122"/>
                <a:sym typeface="Helvetica Neue"/>
              </a:rPr>
              <a:t>。通过比较这组数据，你有什么发现呢？</a:t>
            </a:r>
            <a:endParaRPr lang="zh-CN" altLang="en-US" sz="3000" i="0" dirty="0">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pic>
        <p:nvPicPr>
          <p:cNvPr id="10" name="图片 9"/>
          <p:cNvPicPr>
            <a:picLocks noChangeAspect="1"/>
          </p:cNvPicPr>
          <p:nvPr/>
        </p:nvPicPr>
        <p:blipFill>
          <a:blip r:embed="rId1"/>
          <a:stretch>
            <a:fillRect/>
          </a:stretch>
        </p:blipFill>
        <p:spPr>
          <a:xfrm>
            <a:off x="3290570" y="125730"/>
            <a:ext cx="2505710" cy="1582420"/>
          </a:xfrm>
          <a:prstGeom prst="rect">
            <a:avLst/>
          </a:prstGeom>
        </p:spPr>
      </p:pic>
      <p:pic>
        <p:nvPicPr>
          <p:cNvPr id="12" name="图片 11"/>
          <p:cNvPicPr>
            <a:picLocks noChangeAspect="1"/>
          </p:cNvPicPr>
          <p:nvPr/>
        </p:nvPicPr>
        <p:blipFill>
          <a:blip r:embed="rId2"/>
          <a:stretch>
            <a:fillRect/>
          </a:stretch>
        </p:blipFill>
        <p:spPr>
          <a:xfrm>
            <a:off x="6410960" y="126365"/>
            <a:ext cx="2646680" cy="15817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5" grpId="0"/>
      <p:bldP spid="53" grpId="0" bldLvl="0" animBg="1"/>
    </p:bldLst>
  </p:timing>
</p:sld>
</file>

<file path=ppt/tags/tag1.xml><?xml version="1.0" encoding="utf-8"?>
<p:tagLst xmlns:p="http://schemas.openxmlformats.org/presentationml/2006/main">
  <p:tag name="KSO_WM_UNIT_PLACING_PICTURE_USER_VIEWPORT" val="{&quot;height&quot;:2520,&quot;width&quot;:10590}"/>
</p:tagLst>
</file>

<file path=ppt/tags/tag2.xml><?xml version="1.0" encoding="utf-8"?>
<p:tagLst xmlns:p="http://schemas.openxmlformats.org/presentationml/2006/main">
  <p:tag name="KSO_WM_UNIT_TABLE_BEAUTIFY" val="smartTable{fc6746cd-ff55-46f4-8a12-e608a0000b94}"/>
</p:tagLst>
</file>

<file path=ppt/tags/tag3.xml><?xml version="1.0" encoding="utf-8"?>
<p:tagLst xmlns:p="http://schemas.openxmlformats.org/presentationml/2006/main">
  <p:tag name="COMMONDATA" val="eyJoZGlkIjoiNTcxNjkxNWZkNmEyMDY3ZTBlZTQ4YjljMDk0Mzg0ZGIifQ=="/>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2729</Words>
  <Application>WPS 演示</Application>
  <PresentationFormat>宽屏</PresentationFormat>
  <Paragraphs>422</Paragraphs>
  <Slides>26</Slides>
  <Notes>0</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Calibri</vt:lpstr>
      <vt:lpstr>字魂27号-布丁体</vt:lpstr>
      <vt:lpstr>黑体</vt:lpstr>
      <vt:lpstr>Times New Roman</vt:lpstr>
      <vt:lpstr>华文新魏</vt:lpstr>
      <vt:lpstr>Helvetica Neue</vt:lpstr>
      <vt:lpstr>Calibri</vt:lpstr>
      <vt:lpstr>微软雅黑</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袁 春桥</dc:creator>
  <cp:lastModifiedBy>14339</cp:lastModifiedBy>
  <cp:revision>135</cp:revision>
  <dcterms:created xsi:type="dcterms:W3CDTF">2019-09-12T01:34:00Z</dcterms:created>
  <dcterms:modified xsi:type="dcterms:W3CDTF">2023-04-19T07:08:33Z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B57B8835F0EF43058E1A37C1D618B862</vt:lpwstr>
  </property>
</Properties>
</file>