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29" r:id="rId3"/>
    <p:sldId id="582" r:id="rId4"/>
    <p:sldId id="481" r:id="rId5"/>
    <p:sldId id="715" r:id="rId6"/>
    <p:sldId id="713" r:id="rId7"/>
    <p:sldId id="705" r:id="rId8"/>
    <p:sldId id="716" r:id="rId9"/>
    <p:sldId id="735" r:id="rId10"/>
    <p:sldId id="717" r:id="rId11"/>
    <p:sldId id="718" r:id="rId12"/>
    <p:sldId id="719" r:id="rId13"/>
    <p:sldId id="707" r:id="rId14"/>
    <p:sldId id="708" r:id="rId15"/>
    <p:sldId id="709" r:id="rId16"/>
    <p:sldId id="710" r:id="rId17"/>
    <p:sldId id="704" r:id="rId18"/>
    <p:sldId id="736" r:id="rId19"/>
    <p:sldId id="720" r:id="rId20"/>
    <p:sldId id="722" r:id="rId21"/>
    <p:sldId id="721" r:id="rId22"/>
    <p:sldId id="723" r:id="rId23"/>
    <p:sldId id="725" r:id="rId24"/>
    <p:sldId id="727" r:id="rId25"/>
    <p:sldId id="728" r:id="rId26"/>
    <p:sldId id="729" r:id="rId27"/>
  </p:sldIdLst>
  <p:sldSz cx="12192000" cy="6858000"/>
  <p:notesSz cx="7103745" cy="10234295"/>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A"/>
    <a:srgbClr val="E8E8E8"/>
    <a:srgbClr val="648BAE"/>
    <a:srgbClr val="C1DEF6"/>
    <a:srgbClr val="B4DEFA"/>
    <a:srgbClr val="EA6E7E"/>
    <a:srgbClr val="EFA0A7"/>
    <a:srgbClr val="F3EFEE"/>
    <a:srgbClr val="F5F1EE"/>
    <a:srgbClr val="FC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20.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剪贴画占位符 3"/>
          <p:cNvSpPr>
            <a:spLocks noGrp="1"/>
          </p:cNvSpPr>
          <p:nvPr>
            <p:ph type="clipArt" sz="half" idx="2"/>
          </p:nvPr>
        </p:nvSpPr>
        <p:spPr>
          <a:xfrm>
            <a:off x="6197600" y="1600200"/>
            <a:ext cx="5384800" cy="4525963"/>
          </a:xfrm>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8737600" y="6245225"/>
            <a:ext cx="2844800" cy="476250"/>
          </a:xfrm>
        </p:spPr>
        <p:txBody>
          <a:bodyPr/>
          <a:lstStyle>
            <a:lvl1pPr>
              <a:defRPr/>
            </a:lvl1pPr>
          </a:lstStyle>
          <a:p>
            <a:fld id="{CC6BAFEC-BFCD-4AD8-835C-61A507EE31A1}"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2" name="矩形 11"/>
          <p:cNvSpPr/>
          <p:nvPr userDrawn="1"/>
        </p:nvSpPr>
        <p:spPr>
          <a:xfrm>
            <a:off x="10849146" y="530370"/>
            <a:ext cx="1093710" cy="369332"/>
          </a:xfrm>
          <a:prstGeom prst="rect">
            <a:avLst/>
          </a:prstGeom>
        </p:spPr>
        <p:txBody>
          <a:bodyPr/>
          <a:lstStyle/>
          <a:p>
            <a:pPr algn="ctr" eaLnBrk="1" fontAlgn="auto" hangingPunct="1">
              <a:spcBef>
                <a:spcPts val="0"/>
              </a:spcBef>
              <a:spcAft>
                <a:spcPts val="0"/>
              </a:spcAft>
              <a:defRPr/>
            </a:pPr>
            <a:r>
              <a:rPr lang="zh-CN" altLang="en-US" sz="1600" dirty="0">
                <a:solidFill>
                  <a:prstClr val="white"/>
                </a:solidFill>
                <a:latin typeface="微软雅黑" panose="020B0503020204020204" charset="-122"/>
                <a:ea typeface="微软雅黑" panose="020B0503020204020204" charset="-122"/>
              </a:rPr>
              <a:t>第 </a:t>
            </a:r>
            <a:fld id="{2EEF1883-7A0E-4F66-9932-E581691AD397}" type="slidenum">
              <a:rPr lang="zh-CN" altLang="en-US" sz="1600" dirty="0">
                <a:solidFill>
                  <a:prstClr val="white"/>
                </a:solidFill>
                <a:latin typeface="Calibri" panose="020F0502020204030204"/>
                <a:ea typeface="微软雅黑" panose="020B0503020204020204" charset="-122"/>
              </a:rPr>
            </a:fld>
            <a:r>
              <a:rPr lang="zh-CN" altLang="en-US" sz="1600" dirty="0">
                <a:solidFill>
                  <a:prstClr val="white"/>
                </a:solidFill>
                <a:latin typeface="Calibri" panose="020F0502020204030204"/>
              </a:rPr>
              <a:t>  </a:t>
            </a:r>
            <a:r>
              <a:rPr lang="zh-CN" altLang="en-US" sz="1600" dirty="0">
                <a:solidFill>
                  <a:prstClr val="white"/>
                </a:solidFill>
                <a:latin typeface="微软雅黑" panose="020B0503020204020204" charset="-122"/>
                <a:ea typeface="微软雅黑" panose="020B0503020204020204" charset="-122"/>
              </a:rPr>
              <a:t>页</a:t>
            </a:r>
            <a:endParaRPr lang="zh-CN" altLang="en-US" sz="1600" dirty="0">
              <a:solidFill>
                <a:prstClr val="whit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3429159"/>
            <a:ext cx="12192318" cy="3429159"/>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3" name="矩形 2"/>
          <p:cNvSpPr/>
          <p:nvPr userDrawn="1"/>
        </p:nvSpPr>
        <p:spPr>
          <a:xfrm>
            <a:off x="0" y="3789132"/>
            <a:ext cx="12192318" cy="3069186"/>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p:cNvSpPr/>
          <p:nvPr userDrawn="1"/>
        </p:nvSpPr>
        <p:spPr>
          <a:xfrm>
            <a:off x="0" y="4149106"/>
            <a:ext cx="12192318" cy="2709212"/>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矩形 1"/>
          <p:cNvSpPr/>
          <p:nvPr userDrawn="1"/>
        </p:nvSpPr>
        <p:spPr>
          <a:xfrm>
            <a:off x="0" y="4509079"/>
            <a:ext cx="12192318" cy="234923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矩形 1"/>
          <p:cNvSpPr/>
          <p:nvPr userDrawn="1"/>
        </p:nvSpPr>
        <p:spPr>
          <a:xfrm>
            <a:off x="0" y="4868258"/>
            <a:ext cx="12192318" cy="199005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矩形 1"/>
          <p:cNvSpPr/>
          <p:nvPr userDrawn="1"/>
        </p:nvSpPr>
        <p:spPr>
          <a:xfrm>
            <a:off x="0" y="3069186"/>
            <a:ext cx="12192318" cy="378913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jpe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slow" p14:dur="1500"/>
    </mc:Choice>
    <mc:Fallback>
      <p:transition spd="slow"/>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26.emf"/><Relationship Id="rId1" Type="http://schemas.openxmlformats.org/officeDocument/2006/relationships/package" Target="../embeddings/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2.xml"/><Relationship Id="rId16" Type="http://schemas.openxmlformats.org/officeDocument/2006/relationships/image" Target="../media/image7.png"/><Relationship Id="rId15" Type="http://schemas.openxmlformats.org/officeDocument/2006/relationships/tags" Target="../tags/tag11.xml"/><Relationship Id="rId14" Type="http://schemas.openxmlformats.org/officeDocument/2006/relationships/image" Target="../media/image6.png"/><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image" Target="../media/image5.png"/><Relationship Id="rId10" Type="http://schemas.openxmlformats.org/officeDocument/2006/relationships/tags" Target="../tags/tag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tags" Target="../tags/tag14.xml"/><Relationship Id="rId4" Type="http://schemas.openxmlformats.org/officeDocument/2006/relationships/image" Target="../media/image9.png"/><Relationship Id="rId3" Type="http://schemas.openxmlformats.org/officeDocument/2006/relationships/tags" Target="../tags/tag13.xml"/><Relationship Id="rId2" Type="http://schemas.openxmlformats.org/officeDocument/2006/relationships/image" Target="../media/image8.png"/><Relationship Id="rId10" Type="http://schemas.openxmlformats.org/officeDocument/2006/relationships/slideLayout" Target="../slideLayouts/slideLayout7.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wmf"/><Relationship Id="rId3" Type="http://schemas.openxmlformats.org/officeDocument/2006/relationships/oleObject" Target="../embeddings/oleObject2.bin"/><Relationship Id="rId2" Type="http://schemas.openxmlformats.org/officeDocument/2006/relationships/image" Target="../media/image14.w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349947" y="193251"/>
            <a:ext cx="2428074" cy="368300"/>
          </a:xfrm>
          <a:prstGeom prst="rect">
            <a:avLst/>
          </a:prstGeom>
          <a:noFill/>
        </p:spPr>
        <p:txBody>
          <a:bodyPr wrap="square" rtlCol="0">
            <a:spAutoFit/>
          </a:bodyPr>
          <a:lstStyle/>
          <a:p>
            <a:r>
              <a:rPr lang="zh-CN" altLang="en-US" b="1" dirty="0">
                <a:solidFill>
                  <a:schemeClr val="accent1"/>
                </a:solidFill>
              </a:rPr>
              <a:t>人教版</a:t>
            </a:r>
            <a:r>
              <a:rPr lang="zh-CN" altLang="en-US" b="1" dirty="0" smtClean="0">
                <a:solidFill>
                  <a:schemeClr val="accent1"/>
                </a:solidFill>
              </a:rPr>
              <a:t>必修第二册</a:t>
            </a:r>
            <a:endParaRPr lang="zh-CN" altLang="en-US" b="1" dirty="0">
              <a:solidFill>
                <a:schemeClr val="accent1"/>
              </a:solidFill>
            </a:endParaRPr>
          </a:p>
        </p:txBody>
      </p:sp>
      <p:sp>
        <p:nvSpPr>
          <p:cNvPr id="2" name="标题 2"/>
          <p:cNvSpPr>
            <a:spLocks noGrp="1"/>
          </p:cNvSpPr>
          <p:nvPr/>
        </p:nvSpPr>
        <p:spPr>
          <a:xfrm>
            <a:off x="2113915" y="1790065"/>
            <a:ext cx="7964170" cy="1630045"/>
          </a:xfrm>
          <a:prstGeom prst="rect">
            <a:avLst/>
          </a:prstGeom>
        </p:spPr>
        <p:txBody>
          <a:bodyPr vert="horz" lIns="91440" tIns="45720" rIns="91440" bIns="45720" rtlCol="0" anchor="b">
            <a:noAutofit/>
          </a:bodyPr>
          <a:lstStyle>
            <a:lvl1pPr algn="ctr" defTabSz="685800" rtl="0" eaLnBrk="1" latinLnBrk="0" hangingPunct="1">
              <a:lnSpc>
                <a:spcPct val="110000"/>
              </a:lnSpc>
              <a:spcBef>
                <a:spcPct val="0"/>
              </a:spcBef>
              <a:buNone/>
              <a:defRPr sz="2400" b="1" i="0" kern="1200" baseline="0">
                <a:solidFill>
                  <a:srgbClr val="507AAE"/>
                </a:solidFill>
                <a:effectLst/>
                <a:latin typeface="微软雅黑" panose="020B0503020204020204" charset="-122"/>
                <a:ea typeface="微软雅黑" panose="020B0503020204020204" charset="-122"/>
                <a:cs typeface="+mn-ea"/>
              </a:defRPr>
            </a:lvl1pPr>
          </a:lstStyle>
          <a:p>
            <a:pPr eaLnBrk="0" hangingPunct="0">
              <a:lnSpc>
                <a:spcPct val="210000"/>
              </a:lnSpc>
            </a:pPr>
            <a:r>
              <a:rPr lang="zh-CN" altLang="en-US" sz="3600" dirty="0" smtClean="0">
                <a:solidFill>
                  <a:srgbClr val="507AAE"/>
                </a:solidFill>
              </a:rPr>
              <a:t>第八章  化学与可持续发展</a:t>
            </a:r>
            <a:br>
              <a:rPr lang="zh-CN" altLang="en-US" sz="3600" dirty="0">
                <a:solidFill>
                  <a:srgbClr val="507AAE"/>
                </a:solidFill>
              </a:rPr>
            </a:br>
            <a:r>
              <a:rPr lang="zh-CN" altLang="en-US" sz="3600" dirty="0">
                <a:solidFill>
                  <a:srgbClr val="507AAE"/>
                </a:solidFill>
              </a:rPr>
              <a:t>　第三节　环境保护与绿色化学</a:t>
            </a:r>
            <a:endParaRPr lang="zh-CN" altLang="en-US" sz="3600" dirty="0">
              <a:solidFill>
                <a:srgbClr val="507AA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一、化学与环境保护</a:t>
            </a:r>
            <a:endParaRPr lang="zh-CN" altLang="en-US" sz="2800" b="1" dirty="0">
              <a:solidFill>
                <a:schemeClr val="tx1"/>
              </a:solidFill>
              <a:latin typeface="Times New Roman" panose="02020603050405020304" charset="0"/>
              <a:ea typeface="微软雅黑" panose="020B0503020204020204" charset="-122"/>
            </a:endParaRPr>
          </a:p>
        </p:txBody>
      </p:sp>
      <p:sp>
        <p:nvSpPr>
          <p:cNvPr id="11" name="矩形 10"/>
          <p:cNvSpPr/>
          <p:nvPr/>
        </p:nvSpPr>
        <p:spPr>
          <a:xfrm>
            <a:off x="284480" y="803910"/>
            <a:ext cx="3711575" cy="491490"/>
          </a:xfrm>
          <a:prstGeom prst="rect">
            <a:avLst/>
          </a:prstGeom>
        </p:spPr>
        <p:txBody>
          <a:bodyPr wrap="square">
            <a:spAutoFit/>
          </a:bodyPr>
          <a:p>
            <a:pPr algn="just">
              <a:lnSpc>
                <a:spcPct val="10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2. </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化学与</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三废</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污染</a:t>
            </a:r>
            <a:endParaRPr lang="zh-CN" altLang="zh-CN" sz="2600" b="1" kern="100" dirty="0">
              <a:solidFill>
                <a:srgbClr val="0000FA"/>
              </a:solidFill>
              <a:effectLst/>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657860" y="1520190"/>
            <a:ext cx="10772775" cy="1891665"/>
          </a:xfrm>
          <a:prstGeom prst="rect">
            <a:avLst/>
          </a:prstGeom>
        </p:spPr>
        <p:txBody>
          <a:bodyPr wrap="square">
            <a:spAutoFit/>
          </a:bodyPr>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(4) </a:t>
            </a:r>
            <a:r>
              <a:rPr lang="zh-CN" altLang="zh-CN" sz="2600" kern="100" dirty="0">
                <a:latin typeface="Times New Roman" panose="02020603050405020304" charset="0"/>
                <a:ea typeface="微软雅黑" panose="020B0503020204020204" charset="-122"/>
                <a:cs typeface="Times New Roman" panose="02020603050405020304" charset="0"/>
              </a:rPr>
              <a:t>化学与</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废渣</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及生活垃圾</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600" kern="100" dirty="0">
                <a:latin typeface="Times New Roman" panose="02020603050405020304" charset="0"/>
                <a:ea typeface="微软雅黑" panose="020B0503020204020204" charset="-122"/>
                <a:cs typeface="Times New Roman" panose="02020603050405020304" charset="0"/>
              </a:rPr>
              <a:t>        处理原则</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达到减少环境污染和资源回收利用两个目的。</a:t>
            </a:r>
            <a:endParaRPr lang="zh-CN" altLang="en-US" dirty="0"/>
          </a:p>
        </p:txBody>
      </p:sp>
      <p:sp>
        <p:nvSpPr>
          <p:cNvPr id="15" name="矩形 14"/>
          <p:cNvSpPr/>
          <p:nvPr/>
        </p:nvSpPr>
        <p:spPr>
          <a:xfrm>
            <a:off x="3137566" y="2174352"/>
            <a:ext cx="1173480" cy="491490"/>
          </a:xfrm>
          <a:prstGeom prst="rect">
            <a:avLst/>
          </a:prstGeom>
        </p:spPr>
        <p:txBody>
          <a:bodyPr wrap="none">
            <a:spAutoFit/>
          </a:bodyPr>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无害化</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6" name="矩形 15"/>
          <p:cNvSpPr/>
          <p:nvPr/>
        </p:nvSpPr>
        <p:spPr>
          <a:xfrm>
            <a:off x="4670890" y="2178184"/>
            <a:ext cx="2741930" cy="491490"/>
          </a:xfrm>
          <a:prstGeom prst="rect">
            <a:avLst/>
          </a:prstGeom>
        </p:spPr>
        <p:txBody>
          <a:bodyPr wrap="none">
            <a:spAutoFit/>
          </a:bodyPr>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减</a:t>
            </a:r>
            <a:r>
              <a:rPr lang="zh-CN" altLang="zh-CN" sz="2600" b="1" kern="100" dirty="0" smtClean="0">
                <a:solidFill>
                  <a:srgbClr val="FF0000"/>
                </a:solidFill>
                <a:latin typeface="Times New Roman" panose="02020603050405020304" charset="0"/>
                <a:ea typeface="微软雅黑" panose="020B0503020204020204" charset="-122"/>
                <a:cs typeface="Times New Roman" panose="02020603050405020304" charset="0"/>
              </a:rPr>
              <a:t>量化</a:t>
            </a:r>
            <a:r>
              <a:rPr lang="en-US" altLang="zh-CN" sz="2600" b="1" kern="100" dirty="0" smtClean="0">
                <a:solidFill>
                  <a:srgbClr val="FF0000"/>
                </a:solidFill>
                <a:latin typeface="Times New Roman" panose="02020603050405020304" charset="0"/>
                <a:ea typeface="微软雅黑" panose="020B0503020204020204" charset="-122"/>
                <a:cs typeface="Times New Roman" panose="02020603050405020304" charset="0"/>
              </a:rPr>
              <a:t>       </a:t>
            </a:r>
            <a:r>
              <a:rPr lang="zh-CN" altLang="zh-CN" sz="2600" b="1" kern="100" dirty="0" smtClean="0">
                <a:solidFill>
                  <a:srgbClr val="FF0000"/>
                </a:solidFill>
                <a:latin typeface="Times New Roman" panose="02020603050405020304" charset="0"/>
                <a:ea typeface="微软雅黑" panose="020B0503020204020204" charset="-122"/>
                <a:cs typeface="Times New Roman" panose="02020603050405020304" charset="0"/>
              </a:rPr>
              <a:t>资源化</a:t>
            </a:r>
            <a:endParaRPr lang="zh-CN" altLang="zh-CN" sz="2600" b="1" kern="100" dirty="0" smtClean="0">
              <a:solidFill>
                <a:srgbClr val="FF0000"/>
              </a:solidFill>
              <a:latin typeface="Times New Roman" panose="02020603050405020304" charset="0"/>
              <a:ea typeface="微软雅黑" panose="020B0503020204020204"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657860" y="3621405"/>
            <a:ext cx="3943350" cy="2957830"/>
          </a:xfrm>
          <a:prstGeom prst="rect">
            <a:avLst/>
          </a:prstGeom>
        </p:spPr>
      </p:pic>
      <p:pic>
        <p:nvPicPr>
          <p:cNvPr id="5" name="图片 4"/>
          <p:cNvPicPr>
            <a:picLocks noChangeAspect="1"/>
          </p:cNvPicPr>
          <p:nvPr/>
        </p:nvPicPr>
        <p:blipFill>
          <a:blip r:embed="rId2"/>
          <a:stretch>
            <a:fillRect/>
          </a:stretch>
        </p:blipFill>
        <p:spPr>
          <a:xfrm>
            <a:off x="6185535" y="3621405"/>
            <a:ext cx="5245100" cy="29578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【思考与讨论】</a:t>
            </a:r>
            <a:endParaRPr lang="zh-CN" altLang="en-US" sz="2800" b="1" dirty="0">
              <a:solidFill>
                <a:schemeClr val="tx1"/>
              </a:solidFill>
              <a:latin typeface="Times New Roman" panose="02020603050405020304" charset="0"/>
              <a:ea typeface="微软雅黑" panose="020B0503020204020204" charset="-122"/>
            </a:endParaRPr>
          </a:p>
        </p:txBody>
      </p:sp>
      <p:sp>
        <p:nvSpPr>
          <p:cNvPr id="2" name="文本框 1"/>
          <p:cNvSpPr txBox="1"/>
          <p:nvPr/>
        </p:nvSpPr>
        <p:spPr>
          <a:xfrm>
            <a:off x="419100" y="779145"/>
            <a:ext cx="6686550" cy="5775960"/>
          </a:xfrm>
          <a:prstGeom prst="rect">
            <a:avLst/>
          </a:prstGeom>
          <a:solidFill>
            <a:schemeClr val="tx2">
              <a:lumMod val="60000"/>
              <a:lumOff val="40000"/>
            </a:schemeClr>
          </a:solidFill>
        </p:spPr>
        <p:txBody>
          <a:bodyPr wrap="square" rtlCol="0">
            <a:spAutoFit/>
          </a:bodyPr>
          <a:p>
            <a:pPr>
              <a:lnSpc>
                <a:spcPct val="120000"/>
              </a:lnSpc>
            </a:pPr>
            <a:r>
              <a:rPr lang="zh-CN" altLang="en-US" sz="2800">
                <a:latin typeface="Times New Roman" panose="02020603050405020304" charset="0"/>
                <a:ea typeface="微软雅黑" panose="020B0503020204020204" charset="-122"/>
                <a:cs typeface="Times New Roman" panose="02020603050405020304" charset="0"/>
              </a:rPr>
              <a:t>（1）含硫氧化物和含氮氧化物是形成酸雨的主要物质。工业上常利用它们与一些物质发生反应加以控制、消除和回收利用。请举例说明这些方法所依据的化学反应和反应类型。</a:t>
            </a:r>
            <a:endParaRPr lang="zh-CN" altLang="en-US" sz="2800">
              <a:latin typeface="Times New Roman" panose="02020603050405020304" charset="0"/>
              <a:ea typeface="微软雅黑" panose="020B0503020204020204" charset="-122"/>
              <a:cs typeface="Times New Roman" panose="02020603050405020304" charset="0"/>
            </a:endParaRPr>
          </a:p>
          <a:p>
            <a:pPr>
              <a:lnSpc>
                <a:spcPct val="120000"/>
              </a:lnSpc>
            </a:pPr>
            <a:r>
              <a:rPr lang="zh-CN" altLang="en-US" sz="2800">
                <a:latin typeface="Times New Roman" panose="02020603050405020304" charset="0"/>
                <a:ea typeface="微软雅黑" panose="020B0503020204020204" charset="-122"/>
                <a:cs typeface="Times New Roman" panose="02020603050405020304" charset="0"/>
              </a:rPr>
              <a:t>（2）含氮、磷元素的大量污水任意排入河流、湖泊和近海水域，会出现水华、赤潮等水体污染问题。你认为在城市和农村出现的这种水体污染各有什么特点？请查阅资料，了解有关的污染及治理情况，并与同学交流。</a:t>
            </a:r>
            <a:endParaRPr lang="zh-CN" altLang="en-US" sz="2800">
              <a:latin typeface="Times New Roman" panose="02020603050405020304" charset="0"/>
              <a:ea typeface="微软雅黑" panose="020B0503020204020204"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7353300" y="779145"/>
            <a:ext cx="4434840" cy="2838450"/>
          </a:xfrm>
          <a:prstGeom prst="rect">
            <a:avLst/>
          </a:prstGeom>
        </p:spPr>
      </p:pic>
      <p:pic>
        <p:nvPicPr>
          <p:cNvPr id="4" name="图片 3"/>
          <p:cNvPicPr>
            <a:picLocks noChangeAspect="1"/>
          </p:cNvPicPr>
          <p:nvPr/>
        </p:nvPicPr>
        <p:blipFill>
          <a:blip r:embed="rId2"/>
          <a:stretch>
            <a:fillRect/>
          </a:stretch>
        </p:blipFill>
        <p:spPr>
          <a:xfrm>
            <a:off x="7353300" y="3820795"/>
            <a:ext cx="4410075" cy="27343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8580" y="734533"/>
            <a:ext cx="11492644" cy="6007332"/>
          </a:xfrm>
          <a:prstGeom prst="rect">
            <a:avLst/>
          </a:prstGeom>
          <a:solidFill>
            <a:schemeClr val="bg1">
              <a:lumMod val="95000"/>
            </a:schemeClr>
          </a:solidFill>
          <a:ln>
            <a:solidFill>
              <a:srgbClr val="36B2E6"/>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solidFill>
                <a:prstClr val="black"/>
              </a:solidFill>
            </a:endParaRPr>
          </a:p>
        </p:txBody>
      </p:sp>
      <p:sp>
        <p:nvSpPr>
          <p:cNvPr id="16" name="矩形 15"/>
          <p:cNvSpPr/>
          <p:nvPr/>
        </p:nvSpPr>
        <p:spPr>
          <a:xfrm>
            <a:off x="447699" y="911322"/>
            <a:ext cx="11296918" cy="520700"/>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a:lnSpc>
                <a:spcPct val="100000"/>
              </a:lnSpc>
              <a:tabLst>
                <a:tab pos="2250440" algn="l"/>
              </a:tabLst>
            </a:pPr>
            <a:r>
              <a:rPr lang="zh-CN" altLang="zh-CN" sz="2600" b="1" kern="100" dirty="0">
                <a:solidFill>
                  <a:prstClr val="black"/>
                </a:solidFill>
                <a:latin typeface="Times New Roman" panose="02020603050405020304" charset="0"/>
                <a:ea typeface="微软雅黑" panose="020B0503020204020204" charset="-122"/>
                <a:cs typeface="Times New Roman" panose="02020603050405020304" charset="0"/>
              </a:rPr>
              <a:t>六大环境问题及其危害</a:t>
            </a:r>
            <a:endParaRPr lang="zh-CN" altLang="zh-CN" sz="2600" b="1" kern="100" dirty="0">
              <a:solidFill>
                <a:prstClr val="black"/>
              </a:solidFill>
              <a:latin typeface="Times New Roman" panose="02020603050405020304" charset="0"/>
              <a:ea typeface="微软雅黑" panose="020B0503020204020204" charset="-122"/>
              <a:cs typeface="Times New Roman" panose="02020603050405020304" charset="0"/>
            </a:endParaRPr>
          </a:p>
        </p:txBody>
      </p:sp>
      <p:graphicFrame>
        <p:nvGraphicFramePr>
          <p:cNvPr id="3" name="表格 2"/>
          <p:cNvGraphicFramePr>
            <a:graphicFrameLocks noGrp="1"/>
          </p:cNvGraphicFramePr>
          <p:nvPr>
            <p:custDataLst>
              <p:tags r:id="rId1"/>
            </p:custDataLst>
          </p:nvPr>
        </p:nvGraphicFramePr>
        <p:xfrm>
          <a:off x="698901" y="1569914"/>
          <a:ext cx="10794365" cy="4754880"/>
        </p:xfrm>
        <a:graphic>
          <a:graphicData uri="http://schemas.openxmlformats.org/drawingml/2006/table">
            <a:tbl>
              <a:tblPr/>
              <a:tblGrid>
                <a:gridCol w="1723390"/>
                <a:gridCol w="2303780"/>
                <a:gridCol w="6767195"/>
              </a:tblGrid>
              <a:tr h="594360">
                <a:tc>
                  <a:txBody>
                    <a:bodyPr/>
                    <a:lstStyle/>
                    <a:p>
                      <a:pPr algn="ctr">
                        <a:lnSpc>
                          <a:spcPct val="150000"/>
                        </a:lnSpc>
                        <a:spcAft>
                          <a:spcPts val="0"/>
                        </a:spcAft>
                        <a:tabLst>
                          <a:tab pos="2250440" algn="l"/>
                        </a:tabLst>
                      </a:pPr>
                      <a:r>
                        <a:rPr lang="zh-CN" sz="2600" b="1" kern="100" dirty="0">
                          <a:effectLst/>
                          <a:latin typeface="Times New Roman" panose="02020603050405020304" charset="0"/>
                          <a:ea typeface="微软雅黑" panose="020B0503020204020204" charset="-122"/>
                          <a:cs typeface="Times New Roman" panose="02020603050405020304" charset="0"/>
                        </a:rPr>
                        <a:t>环境问题</a:t>
                      </a:r>
                      <a:endParaRPr lang="zh-CN" sz="2600" b="1" kern="100" dirty="0">
                        <a:effectLst/>
                        <a:latin typeface="Times New Roman" panose="02020603050405020304" charset="0"/>
                        <a:ea typeface="微软雅黑" panose="020B0503020204020204" charset="-122"/>
                        <a:cs typeface="Times New Roman" panose="02020603050405020304"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0"/>
                        </a:spcAft>
                        <a:tabLst>
                          <a:tab pos="2250440" algn="l"/>
                        </a:tabLst>
                      </a:pPr>
                      <a:r>
                        <a:rPr lang="zh-CN" sz="2600" b="1" kern="100">
                          <a:effectLst/>
                          <a:latin typeface="Times New Roman" panose="02020603050405020304" charset="0"/>
                          <a:ea typeface="微软雅黑" panose="020B0503020204020204" charset="-122"/>
                          <a:cs typeface="Times New Roman" panose="02020603050405020304" charset="0"/>
                        </a:rPr>
                        <a:t>主要污染物</a:t>
                      </a:r>
                      <a:endParaRPr lang="zh-CN" sz="2600" b="1" kern="100">
                        <a:effectLst/>
                        <a:latin typeface="Times New Roman" panose="02020603050405020304" charset="0"/>
                        <a:ea typeface="微软雅黑" panose="020B0503020204020204" charset="-122"/>
                        <a:cs typeface="Times New Roman" panose="02020603050405020304"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0"/>
                        </a:spcAft>
                        <a:tabLst>
                          <a:tab pos="2250440" algn="l"/>
                        </a:tabLst>
                      </a:pPr>
                      <a:r>
                        <a:rPr lang="zh-CN" sz="2600" b="1" kern="100">
                          <a:effectLst/>
                          <a:latin typeface="Times New Roman" panose="02020603050405020304" charset="0"/>
                          <a:ea typeface="微软雅黑" panose="020B0503020204020204" charset="-122"/>
                          <a:cs typeface="Times New Roman" panose="02020603050405020304" charset="0"/>
                        </a:rPr>
                        <a:t>主要危害</a:t>
                      </a:r>
                      <a:endParaRPr lang="zh-CN" sz="2600" b="1" kern="100">
                        <a:effectLst/>
                        <a:latin typeface="Times New Roman" panose="02020603050405020304" charset="0"/>
                        <a:ea typeface="微软雅黑" panose="020B0503020204020204" charset="-122"/>
                        <a:cs typeface="Times New Roman" panose="02020603050405020304"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1188720">
                <a:tc>
                  <a:txBody>
                    <a:bodyPr/>
                    <a:lstStyle/>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酸雨</a:t>
                      </a:r>
                      <a:r>
                        <a:rPr lang="en-US" sz="2600" kern="100" dirty="0">
                          <a:effectLst/>
                          <a:latin typeface="Times New Roman" panose="02020603050405020304" charset="0"/>
                          <a:ea typeface="微软雅黑" panose="020B0503020204020204" charset="-122"/>
                          <a:cs typeface="Courier New" panose="02070309020205020404" pitchFamily="49" charset="0"/>
                        </a:rPr>
                        <a:t>(</a:t>
                      </a:r>
                      <a:r>
                        <a:rPr lang="zh-CN" sz="2600" kern="100" dirty="0">
                          <a:effectLst/>
                          <a:latin typeface="Times New Roman" panose="02020603050405020304" charset="0"/>
                          <a:ea typeface="微软雅黑" panose="020B0503020204020204" charset="-122"/>
                          <a:cs typeface="Times New Roman" panose="02020603050405020304" charset="0"/>
                        </a:rPr>
                        <a:t>雨水</a:t>
                      </a:r>
                      <a:r>
                        <a:rPr lang="en-US" sz="2600" kern="100" dirty="0">
                          <a:effectLst/>
                          <a:latin typeface="Times New Roman" panose="02020603050405020304" charset="0"/>
                          <a:ea typeface="微软雅黑" panose="020B0503020204020204" charset="-122"/>
                          <a:cs typeface="Courier New" panose="02070309020205020404" pitchFamily="49" charset="0"/>
                        </a:rPr>
                        <a:t>pH&lt;5.6)</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250440" algn="l"/>
                        </a:tabLst>
                      </a:pPr>
                      <a:r>
                        <a:rPr lang="en-US" sz="2600" kern="100" dirty="0">
                          <a:effectLst/>
                          <a:latin typeface="Times New Roman" panose="02020603050405020304" charset="0"/>
                          <a:ea typeface="微软雅黑" panose="020B0503020204020204" charset="-122"/>
                          <a:cs typeface="Courier New" panose="02070309020205020404" pitchFamily="49" charset="0"/>
                        </a:rPr>
                        <a:t>SO</a:t>
                      </a:r>
                      <a:r>
                        <a:rPr lang="en-US" sz="2600" kern="100" baseline="-25000" dirty="0">
                          <a:effectLst/>
                          <a:latin typeface="Times New Roman" panose="02020603050405020304" charset="0"/>
                          <a:ea typeface="微软雅黑" panose="020B0503020204020204" charset="-122"/>
                          <a:cs typeface="Courier New" panose="02070309020205020404" pitchFamily="49" charset="0"/>
                        </a:rPr>
                        <a:t>2</a:t>
                      </a:r>
                      <a:r>
                        <a:rPr lang="zh-CN" sz="2600" kern="100" dirty="0">
                          <a:effectLst/>
                          <a:latin typeface="Times New Roman" panose="02020603050405020304" charset="0"/>
                          <a:ea typeface="微软雅黑" panose="020B0503020204020204" charset="-122"/>
                          <a:cs typeface="Times New Roman" panose="02020603050405020304" charset="0"/>
                        </a:rPr>
                        <a:t>及氮氧化物</a:t>
                      </a:r>
                      <a:r>
                        <a:rPr lang="en-US" sz="2600" kern="100" dirty="0">
                          <a:effectLst/>
                          <a:latin typeface="Times New Roman" panose="02020603050405020304" charset="0"/>
                          <a:ea typeface="微软雅黑" panose="020B0503020204020204" charset="-122"/>
                          <a:cs typeface="Courier New" panose="02070309020205020404" pitchFamily="49" charset="0"/>
                        </a:rPr>
                        <a:t>(</a:t>
                      </a:r>
                      <a:r>
                        <a:rPr lang="en-US" sz="2600" kern="100" dirty="0" err="1">
                          <a:effectLst/>
                          <a:latin typeface="Times New Roman" panose="02020603050405020304" charset="0"/>
                          <a:ea typeface="微软雅黑" panose="020B0503020204020204" charset="-122"/>
                          <a:cs typeface="Courier New" panose="02070309020205020404" pitchFamily="49" charset="0"/>
                        </a:rPr>
                        <a:t>NO</a:t>
                      </a:r>
                      <a:r>
                        <a:rPr lang="en-US" sz="2600" i="1" kern="100" baseline="-25000" dirty="0" err="1">
                          <a:effectLst/>
                          <a:latin typeface="Times New Roman" panose="02020603050405020304" charset="0"/>
                          <a:ea typeface="微软雅黑" panose="020B0503020204020204" charset="-122"/>
                          <a:cs typeface="Courier New" panose="02070309020205020404" pitchFamily="49" charset="0"/>
                        </a:rPr>
                        <a:t>x</a:t>
                      </a:r>
                      <a:r>
                        <a:rPr lang="en-US" sz="2600" kern="100" dirty="0">
                          <a:effectLst/>
                          <a:latin typeface="Times New Roman" panose="02020603050405020304" charset="0"/>
                          <a:ea typeface="微软雅黑" panose="020B0503020204020204" charset="-122"/>
                          <a:cs typeface="Courier New" panose="02070309020205020404" pitchFamily="49"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600" kern="100">
                          <a:effectLst/>
                          <a:latin typeface="Times New Roman" panose="02020603050405020304" charset="0"/>
                          <a:ea typeface="微软雅黑" panose="020B0503020204020204" charset="-122"/>
                          <a:cs typeface="Times New Roman" panose="02020603050405020304" charset="0"/>
                        </a:rPr>
                        <a:t>土壤酸化、水源污染、建筑物被腐蚀等</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250440" algn="l"/>
                        </a:tabLst>
                      </a:pPr>
                      <a:r>
                        <a:rPr lang="zh-CN" sz="2600" kern="100">
                          <a:effectLst/>
                          <a:latin typeface="Times New Roman" panose="02020603050405020304" charset="0"/>
                          <a:ea typeface="微软雅黑" panose="020B0503020204020204" charset="-122"/>
                          <a:cs typeface="Times New Roman" panose="02020603050405020304" charset="0"/>
                        </a:rPr>
                        <a:t>温室效应</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600" kern="100" dirty="0">
                          <a:effectLst/>
                          <a:latin typeface="Times New Roman" panose="02020603050405020304" charset="0"/>
                          <a:ea typeface="微软雅黑" panose="020B0503020204020204" charset="-122"/>
                          <a:cs typeface="Courier New" panose="02070309020205020404" pitchFamily="49" charset="0"/>
                        </a:rPr>
                        <a:t>CO</a:t>
                      </a:r>
                      <a:r>
                        <a:rPr lang="en-US" sz="2600" kern="100" baseline="-25000" dirty="0">
                          <a:effectLst/>
                          <a:latin typeface="Times New Roman" panose="02020603050405020304" charset="0"/>
                          <a:ea typeface="微软雅黑" panose="020B0503020204020204" charset="-122"/>
                          <a:cs typeface="Courier New" panose="02070309020205020404" pitchFamily="49" charset="0"/>
                        </a:rPr>
                        <a:t>2</a:t>
                      </a:r>
                      <a:r>
                        <a:rPr lang="zh-CN" sz="2600" kern="100" dirty="0">
                          <a:effectLst/>
                          <a:latin typeface="Times New Roman" panose="02020603050405020304" charset="0"/>
                          <a:ea typeface="微软雅黑" panose="020B0503020204020204" charset="-122"/>
                          <a:cs typeface="Times New Roman" panose="02020603050405020304" charset="0"/>
                        </a:rPr>
                        <a:t>、</a:t>
                      </a:r>
                      <a:r>
                        <a:rPr lang="en-US" sz="2600" kern="100" dirty="0">
                          <a:effectLst/>
                          <a:latin typeface="Times New Roman" panose="02020603050405020304" charset="0"/>
                          <a:ea typeface="微软雅黑" panose="020B0503020204020204" charset="-122"/>
                          <a:cs typeface="Courier New" panose="02070309020205020404" pitchFamily="49" charset="0"/>
                        </a:rPr>
                        <a:t>CH</a:t>
                      </a:r>
                      <a:r>
                        <a:rPr lang="en-US" sz="2600" kern="100" baseline="-25000" dirty="0">
                          <a:effectLst/>
                          <a:latin typeface="Times New Roman" panose="02020603050405020304" charset="0"/>
                          <a:ea typeface="微软雅黑" panose="020B0503020204020204" charset="-122"/>
                          <a:cs typeface="Courier New" panose="02070309020205020404" pitchFamily="49" charset="0"/>
                        </a:rPr>
                        <a:t>4</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250440" algn="l"/>
                        </a:tabLst>
                      </a:pPr>
                      <a:r>
                        <a:rPr lang="zh-CN" sz="2600" kern="100">
                          <a:effectLst/>
                          <a:latin typeface="Times New Roman" panose="02020603050405020304" charset="0"/>
                          <a:ea typeface="微软雅黑" panose="020B0503020204020204" charset="-122"/>
                          <a:cs typeface="Times New Roman" panose="02020603050405020304" charset="0"/>
                        </a:rPr>
                        <a:t>造成全球气候变暖，水位上升，陆地面积减小</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20">
                <a:tc>
                  <a:txBody>
                    <a:bodyPr/>
                    <a:lstStyle/>
                    <a:p>
                      <a:pPr algn="ctr">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臭氧空洞</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氟氯代烃、氮氧化物</a:t>
                      </a:r>
                      <a:r>
                        <a:rPr lang="en-US" sz="2600" kern="100" dirty="0">
                          <a:effectLst/>
                          <a:latin typeface="Times New Roman" panose="02020603050405020304" charset="0"/>
                          <a:ea typeface="微软雅黑" panose="020B0503020204020204" charset="-122"/>
                          <a:cs typeface="Courier New" panose="02070309020205020404" pitchFamily="49" charset="0"/>
                        </a:rPr>
                        <a:t>(</a:t>
                      </a:r>
                      <a:r>
                        <a:rPr lang="en-US" sz="2600" kern="100" dirty="0" err="1">
                          <a:effectLst/>
                          <a:latin typeface="Times New Roman" panose="02020603050405020304" charset="0"/>
                          <a:ea typeface="微软雅黑" panose="020B0503020204020204" charset="-122"/>
                          <a:cs typeface="Courier New" panose="02070309020205020404" pitchFamily="49" charset="0"/>
                        </a:rPr>
                        <a:t>NO</a:t>
                      </a:r>
                      <a:r>
                        <a:rPr lang="en-US" sz="2600" i="1" kern="100" baseline="-25000" dirty="0" err="1">
                          <a:effectLst/>
                          <a:latin typeface="Times New Roman" panose="02020603050405020304" charset="0"/>
                          <a:ea typeface="微软雅黑" panose="020B0503020204020204" charset="-122"/>
                          <a:cs typeface="Courier New" panose="02070309020205020404" pitchFamily="49" charset="0"/>
                        </a:rPr>
                        <a:t>x</a:t>
                      </a:r>
                      <a:r>
                        <a:rPr lang="en-US" sz="2600" kern="100" dirty="0">
                          <a:effectLst/>
                          <a:latin typeface="Times New Roman" panose="02020603050405020304" charset="0"/>
                          <a:ea typeface="微软雅黑" panose="020B0503020204020204" charset="-122"/>
                          <a:cs typeface="Courier New" panose="02070309020205020404" pitchFamily="49"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到达地球表面的紫外线明显增多，给人类健康及生态环境带来多方面危害</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20">
                <a:tc>
                  <a:txBody>
                    <a:bodyPr/>
                    <a:lstStyle/>
                    <a:p>
                      <a:pPr algn="ctr">
                        <a:lnSpc>
                          <a:spcPct val="150000"/>
                        </a:lnSpc>
                        <a:spcAft>
                          <a:spcPts val="0"/>
                        </a:spcAft>
                        <a:tabLst>
                          <a:tab pos="2250440" algn="l"/>
                        </a:tabLst>
                      </a:pPr>
                      <a:r>
                        <a:rPr lang="zh-CN" sz="2600" kern="100">
                          <a:effectLst/>
                          <a:latin typeface="Times New Roman" panose="02020603050405020304" charset="0"/>
                          <a:ea typeface="微软雅黑" panose="020B0503020204020204" charset="-122"/>
                          <a:cs typeface="Times New Roman" panose="02020603050405020304" charset="0"/>
                        </a:rPr>
                        <a:t>光化学烟雾</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碳氢化合物、氮氧化物</a:t>
                      </a:r>
                      <a:r>
                        <a:rPr lang="en-US" sz="2600" kern="100" dirty="0">
                          <a:effectLst/>
                          <a:latin typeface="Times New Roman" panose="02020603050405020304" charset="0"/>
                          <a:ea typeface="微软雅黑" panose="020B0503020204020204" charset="-122"/>
                          <a:cs typeface="Courier New" panose="02070309020205020404" pitchFamily="49" charset="0"/>
                        </a:rPr>
                        <a:t>(</a:t>
                      </a:r>
                      <a:r>
                        <a:rPr lang="en-US" sz="2600" kern="100" dirty="0" err="1">
                          <a:effectLst/>
                          <a:latin typeface="Times New Roman" panose="02020603050405020304" charset="0"/>
                          <a:ea typeface="微软雅黑" panose="020B0503020204020204" charset="-122"/>
                          <a:cs typeface="Courier New" panose="02070309020205020404" pitchFamily="49" charset="0"/>
                        </a:rPr>
                        <a:t>NO</a:t>
                      </a:r>
                      <a:r>
                        <a:rPr lang="en-US" sz="2600" i="1" kern="100" baseline="-25000" dirty="0" err="1">
                          <a:effectLst/>
                          <a:latin typeface="Times New Roman" panose="02020603050405020304" charset="0"/>
                          <a:ea typeface="微软雅黑" panose="020B0503020204020204" charset="-122"/>
                          <a:cs typeface="Courier New" panose="02070309020205020404" pitchFamily="49" charset="0"/>
                        </a:rPr>
                        <a:t>x</a:t>
                      </a:r>
                      <a:r>
                        <a:rPr lang="en-US" sz="2600" kern="100" dirty="0">
                          <a:effectLst/>
                          <a:latin typeface="Times New Roman" panose="02020603050405020304" charset="0"/>
                          <a:ea typeface="微软雅黑" panose="020B0503020204020204" charset="-122"/>
                          <a:cs typeface="Courier New" panose="02070309020205020404" pitchFamily="49"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刺激人体器官，特别是人的呼吸系统，使人生病甚至死亡</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【归纳和总结】</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49885" y="929640"/>
            <a:ext cx="11492865" cy="5625465"/>
          </a:xfrm>
          <a:prstGeom prst="rect">
            <a:avLst/>
          </a:prstGeom>
          <a:solidFill>
            <a:schemeClr val="bg1">
              <a:lumMod val="95000"/>
            </a:schemeClr>
          </a:solidFill>
          <a:ln>
            <a:solidFill>
              <a:srgbClr val="36B2E6"/>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solidFill>
                <a:prstClr val="black"/>
              </a:solidFill>
            </a:endParaRPr>
          </a:p>
        </p:txBody>
      </p:sp>
      <p:graphicFrame>
        <p:nvGraphicFramePr>
          <p:cNvPr id="2" name="表格 1"/>
          <p:cNvGraphicFramePr>
            <a:graphicFrameLocks noGrp="1"/>
          </p:cNvGraphicFramePr>
          <p:nvPr>
            <p:custDataLst>
              <p:tags r:id="rId1"/>
            </p:custDataLst>
          </p:nvPr>
        </p:nvGraphicFramePr>
        <p:xfrm>
          <a:off x="698901" y="2065214"/>
          <a:ext cx="10794365" cy="2377440"/>
        </p:xfrm>
        <a:graphic>
          <a:graphicData uri="http://schemas.openxmlformats.org/drawingml/2006/table">
            <a:tbl>
              <a:tblPr/>
              <a:tblGrid>
                <a:gridCol w="1723390"/>
                <a:gridCol w="2303780"/>
                <a:gridCol w="6767195"/>
              </a:tblGrid>
              <a:tr h="594360">
                <a:tc>
                  <a:txBody>
                    <a:bodyPr/>
                    <a:p>
                      <a:pPr algn="ctr">
                        <a:lnSpc>
                          <a:spcPct val="150000"/>
                        </a:lnSpc>
                        <a:spcAft>
                          <a:spcPts val="0"/>
                        </a:spcAft>
                        <a:tabLst>
                          <a:tab pos="2250440" algn="l"/>
                        </a:tabLst>
                      </a:pPr>
                      <a:r>
                        <a:rPr lang="zh-CN" sz="2600" b="1" kern="100" dirty="0">
                          <a:effectLst/>
                          <a:latin typeface="Times New Roman" panose="02020603050405020304" charset="0"/>
                          <a:ea typeface="微软雅黑" panose="020B0503020204020204" charset="-122"/>
                          <a:cs typeface="Times New Roman" panose="02020603050405020304" charset="0"/>
                        </a:rPr>
                        <a:t>环境问题</a:t>
                      </a:r>
                      <a:endParaRPr lang="zh-CN" sz="2600" b="1" kern="100" dirty="0">
                        <a:effectLst/>
                        <a:latin typeface="Times New Roman" panose="02020603050405020304" charset="0"/>
                        <a:ea typeface="微软雅黑" panose="020B0503020204020204" charset="-122"/>
                        <a:cs typeface="Times New Roman" panose="02020603050405020304"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p>
                      <a:pPr algn="ctr">
                        <a:lnSpc>
                          <a:spcPct val="150000"/>
                        </a:lnSpc>
                        <a:spcAft>
                          <a:spcPts val="0"/>
                        </a:spcAft>
                        <a:tabLst>
                          <a:tab pos="2250440" algn="l"/>
                        </a:tabLst>
                      </a:pPr>
                      <a:r>
                        <a:rPr lang="zh-CN" sz="2600" b="1" kern="100">
                          <a:effectLst/>
                          <a:latin typeface="Times New Roman" panose="02020603050405020304" charset="0"/>
                          <a:ea typeface="微软雅黑" panose="020B0503020204020204" charset="-122"/>
                          <a:cs typeface="Times New Roman" panose="02020603050405020304" charset="0"/>
                        </a:rPr>
                        <a:t>主要污染物</a:t>
                      </a:r>
                      <a:endParaRPr lang="zh-CN" sz="2600" b="1" kern="100">
                        <a:effectLst/>
                        <a:latin typeface="Times New Roman" panose="02020603050405020304" charset="0"/>
                        <a:ea typeface="微软雅黑" panose="020B0503020204020204" charset="-122"/>
                        <a:cs typeface="Times New Roman" panose="02020603050405020304"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p>
                      <a:pPr algn="ctr">
                        <a:lnSpc>
                          <a:spcPct val="150000"/>
                        </a:lnSpc>
                        <a:spcAft>
                          <a:spcPts val="0"/>
                        </a:spcAft>
                        <a:tabLst>
                          <a:tab pos="2250440" algn="l"/>
                        </a:tabLst>
                      </a:pPr>
                      <a:r>
                        <a:rPr lang="zh-CN" sz="2600" b="1" kern="100">
                          <a:effectLst/>
                          <a:latin typeface="Times New Roman" panose="02020603050405020304" charset="0"/>
                          <a:ea typeface="微软雅黑" panose="020B0503020204020204" charset="-122"/>
                          <a:cs typeface="Times New Roman" panose="02020603050405020304" charset="0"/>
                        </a:rPr>
                        <a:t>主要危害</a:t>
                      </a:r>
                      <a:endParaRPr lang="zh-CN" sz="2600" b="1" kern="100">
                        <a:effectLst/>
                        <a:latin typeface="Times New Roman" panose="02020603050405020304" charset="0"/>
                        <a:ea typeface="微软雅黑" panose="020B0503020204020204" charset="-122"/>
                        <a:cs typeface="Times New Roman" panose="02020603050405020304"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1188720">
                <a:tc>
                  <a:txBody>
                    <a:bodyPr/>
                    <a:p>
                      <a:pPr algn="ctr">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白色污染</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难降解的废弃塑料</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在土壤中影响农作物吸收养分和水分，导致农作物减产；易被动物当成食物吞入，导致动物死亡；混入生活垃圾中难处理、难降解</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赤潮</a:t>
                      </a:r>
                      <a:r>
                        <a:rPr lang="en-US" sz="2600" kern="100" dirty="0">
                          <a:effectLst/>
                          <a:latin typeface="Times New Roman" panose="02020603050405020304" charset="0"/>
                          <a:ea typeface="微软雅黑" panose="020B0503020204020204" charset="-122"/>
                          <a:cs typeface="Courier New" panose="02070309020205020404" pitchFamily="49" charset="0"/>
                        </a:rPr>
                        <a:t>(</a:t>
                      </a:r>
                      <a:r>
                        <a:rPr lang="zh-CN" sz="2600" kern="100" dirty="0">
                          <a:effectLst/>
                          <a:latin typeface="Times New Roman" panose="02020603050405020304" charset="0"/>
                          <a:ea typeface="微软雅黑" panose="020B0503020204020204" charset="-122"/>
                          <a:cs typeface="Times New Roman" panose="02020603050405020304" charset="0"/>
                        </a:rPr>
                        <a:t>海水中</a:t>
                      </a:r>
                      <a:r>
                        <a:rPr lang="en-US" sz="2600" kern="100" dirty="0">
                          <a:effectLst/>
                          <a:latin typeface="Times New Roman" panose="02020603050405020304" charset="0"/>
                          <a:ea typeface="微软雅黑" panose="020B0503020204020204" charset="-122"/>
                          <a:cs typeface="Courier New" panose="02070309020205020404" pitchFamily="49" charset="0"/>
                        </a:rPr>
                        <a:t>)</a:t>
                      </a:r>
                      <a:r>
                        <a:rPr lang="zh-CN" sz="2600" kern="100" dirty="0">
                          <a:effectLst/>
                          <a:latin typeface="Times New Roman" panose="02020603050405020304" charset="0"/>
                          <a:ea typeface="微软雅黑" panose="020B0503020204020204" charset="-122"/>
                          <a:cs typeface="Times New Roman" panose="02020603050405020304" charset="0"/>
                        </a:rPr>
                        <a:t>和水华</a:t>
                      </a:r>
                      <a:r>
                        <a:rPr lang="en-US" sz="2600" kern="100" dirty="0">
                          <a:effectLst/>
                          <a:latin typeface="Times New Roman" panose="02020603050405020304" charset="0"/>
                          <a:ea typeface="微软雅黑" panose="020B0503020204020204" charset="-122"/>
                          <a:cs typeface="Courier New" panose="02070309020205020404" pitchFamily="49" charset="0"/>
                        </a:rPr>
                        <a:t>(</a:t>
                      </a:r>
                      <a:r>
                        <a:rPr lang="zh-CN" sz="2600" kern="100" dirty="0">
                          <a:effectLst/>
                          <a:latin typeface="Times New Roman" panose="02020603050405020304" charset="0"/>
                          <a:ea typeface="微软雅黑" panose="020B0503020204020204" charset="-122"/>
                          <a:cs typeface="Times New Roman" panose="02020603050405020304" charset="0"/>
                        </a:rPr>
                        <a:t>淡水中</a:t>
                      </a:r>
                      <a:r>
                        <a:rPr lang="en-US" sz="2600" kern="100" dirty="0">
                          <a:effectLst/>
                          <a:latin typeface="Times New Roman" panose="02020603050405020304" charset="0"/>
                          <a:ea typeface="微软雅黑" panose="020B0503020204020204" charset="-122"/>
                          <a:cs typeface="Courier New" panose="02070309020205020404" pitchFamily="49"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71755" algn="l">
                        <a:lnSpc>
                          <a:spcPct val="150000"/>
                        </a:lnSpc>
                        <a:spcAft>
                          <a:spcPts val="0"/>
                        </a:spcAft>
                        <a:tabLst>
                          <a:tab pos="2250440" algn="l"/>
                        </a:tabLst>
                      </a:pPr>
                      <a:r>
                        <a:rPr lang="zh-CN" sz="2600" kern="100">
                          <a:effectLst/>
                          <a:latin typeface="Times New Roman" panose="02020603050405020304" charset="0"/>
                          <a:ea typeface="微软雅黑" panose="020B0503020204020204" charset="-122"/>
                          <a:cs typeface="Times New Roman" panose="02020603050405020304" charset="0"/>
                        </a:rPr>
                        <a:t>废水中含</a:t>
                      </a:r>
                      <a:r>
                        <a:rPr lang="en-US" sz="2600" kern="100">
                          <a:effectLst/>
                          <a:latin typeface="Times New Roman" panose="02020603050405020304" charset="0"/>
                          <a:ea typeface="微软雅黑" panose="020B0503020204020204" charset="-122"/>
                          <a:cs typeface="Courier New" panose="02070309020205020404" pitchFamily="49" charset="0"/>
                        </a:rPr>
                        <a:t>N</a:t>
                      </a:r>
                      <a:r>
                        <a:rPr lang="zh-CN" sz="2600" kern="100">
                          <a:effectLst/>
                          <a:latin typeface="Times New Roman" panose="02020603050405020304" charset="0"/>
                          <a:ea typeface="微软雅黑" panose="020B0503020204020204" charset="-122"/>
                          <a:cs typeface="Times New Roman" panose="02020603050405020304" charset="0"/>
                        </a:rPr>
                        <a:t>、</a:t>
                      </a:r>
                      <a:r>
                        <a:rPr lang="en-US" sz="2600" kern="100">
                          <a:effectLst/>
                          <a:latin typeface="Times New Roman" panose="02020603050405020304" charset="0"/>
                          <a:ea typeface="微软雅黑" panose="020B0503020204020204" charset="-122"/>
                          <a:cs typeface="Courier New" panose="02070309020205020404" pitchFamily="49" charset="0"/>
                        </a:rPr>
                        <a:t>P</a:t>
                      </a:r>
                      <a:r>
                        <a:rPr lang="zh-CN" sz="2600" kern="100">
                          <a:effectLst/>
                          <a:latin typeface="Times New Roman" panose="02020603050405020304" charset="0"/>
                          <a:ea typeface="微软雅黑" panose="020B0503020204020204" charset="-122"/>
                          <a:cs typeface="Times New Roman" panose="02020603050405020304" charset="0"/>
                        </a:rPr>
                        <a:t>等营养元素</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71755" algn="l">
                        <a:lnSpc>
                          <a:spcPct val="150000"/>
                        </a:lnSpc>
                        <a:spcAft>
                          <a:spcPts val="0"/>
                        </a:spcAft>
                        <a:tabLst>
                          <a:tab pos="2250440" algn="l"/>
                        </a:tabLst>
                      </a:pPr>
                      <a:r>
                        <a:rPr lang="zh-CN" sz="2600" kern="100" dirty="0">
                          <a:effectLst/>
                          <a:latin typeface="Times New Roman" panose="02020603050405020304" charset="0"/>
                          <a:ea typeface="微软雅黑" panose="020B0503020204020204" charset="-122"/>
                          <a:cs typeface="Times New Roman" panose="02020603050405020304" charset="0"/>
                        </a:rPr>
                        <a:t>水体富营养化，导致水中藻类疯长，消耗水中溶解的氧，使水质腐败变质、变臭，水生生物因缺氧而死亡</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4769" marR="1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矩形 15"/>
          <p:cNvSpPr/>
          <p:nvPr/>
        </p:nvSpPr>
        <p:spPr>
          <a:xfrm>
            <a:off x="447699" y="1425672"/>
            <a:ext cx="11296918" cy="520700"/>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a:lnSpc>
                <a:spcPct val="100000"/>
              </a:lnSpc>
              <a:tabLst>
                <a:tab pos="2250440" algn="l"/>
              </a:tabLst>
            </a:pPr>
            <a:r>
              <a:rPr lang="zh-CN" altLang="zh-CN" sz="2600" b="1" kern="100" dirty="0">
                <a:solidFill>
                  <a:prstClr val="black"/>
                </a:solidFill>
                <a:latin typeface="Times New Roman" panose="02020603050405020304" charset="0"/>
                <a:ea typeface="微软雅黑" panose="020B0503020204020204" charset="-122"/>
                <a:cs typeface="Times New Roman" panose="02020603050405020304" charset="0"/>
              </a:rPr>
              <a:t>六大环境问题及其危害</a:t>
            </a:r>
            <a:endParaRPr lang="zh-CN" altLang="zh-CN" sz="2600" b="1" kern="100" dirty="0">
              <a:solidFill>
                <a:prstClr val="black"/>
              </a:solidFill>
              <a:latin typeface="Times New Roman" panose="02020603050405020304" charset="0"/>
              <a:ea typeface="微软雅黑" panose="020B0503020204020204" charset="-122"/>
              <a:cs typeface="Times New Roman" panose="02020603050405020304" charset="0"/>
            </a:endParaRPr>
          </a:p>
        </p:txBody>
      </p:sp>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【归纳和总结】</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1160" y="1608455"/>
            <a:ext cx="6402070" cy="3121025"/>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Times New Roman" panose="02020603050405020304" charset="0"/>
              </a:rPr>
              <a:t>        </a:t>
            </a:r>
            <a:r>
              <a:rPr lang="zh-CN" altLang="zh-CN" sz="2600" kern="100" dirty="0">
                <a:latin typeface="Times New Roman" panose="02020603050405020304" charset="0"/>
                <a:ea typeface="微软雅黑" panose="020B0503020204020204" charset="-122"/>
                <a:cs typeface="Times New Roman" panose="02020603050405020304" charset="0"/>
              </a:rPr>
              <a:t>改变</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先污染后治理</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的观念和做法，</a:t>
            </a:r>
            <a:r>
              <a:rPr lang="zh-CN" altLang="zh-CN" sz="2600" kern="100" dirty="0" smtClean="0">
                <a:latin typeface="Times New Roman" panose="02020603050405020304" charset="0"/>
                <a:ea typeface="微软雅黑" panose="020B0503020204020204" charset="-122"/>
                <a:cs typeface="Times New Roman" panose="02020603050405020304" charset="0"/>
              </a:rPr>
              <a:t>利用</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减少或消除产品</a:t>
            </a:r>
            <a:r>
              <a:rPr lang="zh-CN" altLang="zh-CN" sz="2600" kern="100" dirty="0" smtClean="0">
                <a:latin typeface="Times New Roman" panose="02020603050405020304" charset="0"/>
                <a:ea typeface="微软雅黑" panose="020B0503020204020204" charset="-122"/>
                <a:cs typeface="Times New Roman" panose="02020603050405020304" charset="0"/>
              </a:rPr>
              <a:t>在</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中</a:t>
            </a:r>
            <a:r>
              <a:rPr lang="zh-CN" altLang="zh-CN" sz="2600" kern="100" dirty="0">
                <a:latin typeface="Times New Roman" panose="02020603050405020304" charset="0"/>
                <a:ea typeface="微软雅黑" panose="020B0503020204020204" charset="-122"/>
                <a:cs typeface="Times New Roman" panose="02020603050405020304" charset="0"/>
              </a:rPr>
              <a:t>涉及的有害化学物质，实现</a:t>
            </a:r>
            <a:r>
              <a:rPr lang="zh-CN" altLang="zh-CN" sz="2600" kern="100" dirty="0" smtClean="0">
                <a:latin typeface="Times New Roman" panose="02020603050405020304" charset="0"/>
                <a:ea typeface="微软雅黑" panose="020B0503020204020204" charset="-122"/>
                <a:cs typeface="Times New Roman" panose="02020603050405020304" charset="0"/>
              </a:rPr>
              <a:t>从</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减少</a:t>
            </a:r>
            <a:r>
              <a:rPr lang="zh-CN" altLang="zh-CN" sz="2600" kern="100" dirty="0">
                <a:latin typeface="Times New Roman" panose="02020603050405020304" charset="0"/>
                <a:ea typeface="微软雅黑" panose="020B0503020204020204" charset="-122"/>
                <a:cs typeface="Times New Roman" panose="02020603050405020304" charset="0"/>
              </a:rPr>
              <a:t>或消除环境污染。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509270" y="864870"/>
            <a:ext cx="2094230" cy="520700"/>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1. </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核心思想</a:t>
            </a:r>
            <a:endParaRPr lang="zh-CN" altLang="zh-CN" sz="2600" b="1" kern="100" dirty="0">
              <a:solidFill>
                <a:srgbClr val="0000FA"/>
              </a:solidFill>
              <a:effectLst/>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1284860" y="2307946"/>
            <a:ext cx="15036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化学原理</a:t>
            </a:r>
            <a:endPar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endParaRPr>
          </a:p>
        </p:txBody>
      </p:sp>
      <p:sp>
        <p:nvSpPr>
          <p:cNvPr id="13" name="矩形 12"/>
          <p:cNvSpPr/>
          <p:nvPr/>
        </p:nvSpPr>
        <p:spPr>
          <a:xfrm>
            <a:off x="3470014" y="2308272"/>
            <a:ext cx="15036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技术手段</a:t>
            </a:r>
            <a:endPar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endParaRPr>
          </a:p>
        </p:txBody>
      </p:sp>
      <p:sp>
        <p:nvSpPr>
          <p:cNvPr id="12" name="矩形 11"/>
          <p:cNvSpPr/>
          <p:nvPr/>
        </p:nvSpPr>
        <p:spPr>
          <a:xfrm>
            <a:off x="1990486" y="2923519"/>
            <a:ext cx="2164080" cy="491490"/>
          </a:xfrm>
          <a:prstGeom prst="rect">
            <a:avLst/>
          </a:prstGeom>
        </p:spPr>
        <p:txBody>
          <a:bodyPr wrap="none">
            <a:spAutoFit/>
          </a:bodyPr>
          <a:lstStyle/>
          <a:p>
            <a:r>
              <a:rPr lang="zh-CN" altLang="zh-CN" sz="2600" b="1" kern="100" dirty="0" smtClean="0">
                <a:solidFill>
                  <a:srgbClr val="FF0000"/>
                </a:solidFill>
                <a:latin typeface="Times New Roman" panose="02020603050405020304" charset="0"/>
                <a:ea typeface="微软雅黑" panose="020B0503020204020204" charset="-122"/>
                <a:cs typeface="Courier New" panose="02070309020205020404" pitchFamily="49" charset="0"/>
              </a:rPr>
              <a:t>生产</a:t>
            </a:r>
            <a:r>
              <a:rPr lang="en-US" altLang="zh-CN" sz="2600" b="1" kern="100" dirty="0" smtClean="0">
                <a:solidFill>
                  <a:srgbClr val="FF0000"/>
                </a:solidFill>
                <a:latin typeface="Times New Roman" panose="02020603050405020304" charset="0"/>
                <a:ea typeface="微软雅黑" panose="020B0503020204020204" charset="-122"/>
                <a:cs typeface="Courier New" panose="02070309020205020404" pitchFamily="49" charset="0"/>
              </a:rPr>
              <a:t>        </a:t>
            </a:r>
            <a:r>
              <a:rPr lang="zh-CN" altLang="zh-CN" sz="2600" b="1" kern="100" dirty="0" smtClean="0">
                <a:solidFill>
                  <a:srgbClr val="FF0000"/>
                </a:solidFill>
                <a:latin typeface="Times New Roman" panose="02020603050405020304" charset="0"/>
                <a:ea typeface="微软雅黑" panose="020B0503020204020204" charset="-122"/>
                <a:cs typeface="Courier New" panose="02070309020205020404" pitchFamily="49" charset="0"/>
              </a:rPr>
              <a:t>应用</a:t>
            </a:r>
            <a:endParaRPr lang="zh-CN" altLang="zh-CN" sz="2600" b="1" kern="100" dirty="0" smtClean="0">
              <a:solidFill>
                <a:srgbClr val="FF0000"/>
              </a:solidFill>
              <a:latin typeface="Times New Roman" panose="02020603050405020304" charset="0"/>
              <a:ea typeface="微软雅黑" panose="020B0503020204020204" charset="-122"/>
              <a:cs typeface="Courier New" panose="02070309020205020404" pitchFamily="49" charset="0"/>
            </a:endParaRPr>
          </a:p>
        </p:txBody>
      </p:sp>
      <p:sp>
        <p:nvSpPr>
          <p:cNvPr id="14" name="矩形 13"/>
          <p:cNvSpPr/>
          <p:nvPr/>
        </p:nvSpPr>
        <p:spPr>
          <a:xfrm>
            <a:off x="2984598" y="3491391"/>
            <a:ext cx="8432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源头</a:t>
            </a:r>
            <a:endPar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endParaRPr>
          </a:p>
        </p:txBody>
      </p:sp>
      <p:sp>
        <p:nvSpPr>
          <p:cNvPr id="15" name="矩形 14"/>
          <p:cNvSpPr/>
          <p:nvPr/>
        </p:nvSpPr>
        <p:spPr>
          <a:xfrm>
            <a:off x="2984745" y="5445772"/>
            <a:ext cx="15036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全部转化</a:t>
            </a:r>
            <a:endPar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endParaRPr>
          </a:p>
        </p:txBody>
      </p:sp>
      <p:sp>
        <p:nvSpPr>
          <p:cNvPr id="2" name="矩形 1"/>
          <p:cNvSpPr/>
          <p:nvPr/>
        </p:nvSpPr>
        <p:spPr>
          <a:xfrm>
            <a:off x="10292876" y="5477134"/>
            <a:ext cx="1008380" cy="491490"/>
          </a:xfrm>
          <a:prstGeom prst="rect">
            <a:avLst/>
          </a:prstGeom>
        </p:spPr>
        <p:txBody>
          <a:bodyPr wrap="none">
            <a:spAutoFit/>
          </a:bodyPr>
          <a:lstStyle/>
          <a:p>
            <a:r>
              <a:rPr lang="en-US"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100%</a:t>
            </a:r>
            <a:endParaRPr lang="en-US"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endParaRPr>
          </a:p>
        </p:txBody>
      </p:sp>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二、绿色化学</a:t>
            </a:r>
            <a:endParaRPr lang="zh-CN" altLang="en-US" sz="2800" b="1" dirty="0">
              <a:solidFill>
                <a:schemeClr val="tx1"/>
              </a:solidFill>
              <a:latin typeface="Times New Roman" panose="02020603050405020304" charset="0"/>
              <a:ea typeface="微软雅黑" panose="020B0503020204020204" charset="-122"/>
            </a:endParaRPr>
          </a:p>
        </p:txBody>
      </p:sp>
      <p:sp>
        <p:nvSpPr>
          <p:cNvPr id="3" name="矩形 2"/>
          <p:cNvSpPr/>
          <p:nvPr/>
        </p:nvSpPr>
        <p:spPr>
          <a:xfrm>
            <a:off x="509270" y="4918075"/>
            <a:ext cx="3597275" cy="520700"/>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2.“</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原子经济性反应</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endParaRPr lang="en-US" altLang="zh-CN" sz="2600" b="1" kern="100" dirty="0">
              <a:solidFill>
                <a:srgbClr val="0000FA"/>
              </a:solidFill>
              <a:effectLst/>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852170" y="5335905"/>
            <a:ext cx="10948670" cy="720725"/>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zh-CN" altLang="zh-CN" sz="2600" kern="100" dirty="0">
                <a:latin typeface="Times New Roman" panose="02020603050405020304" charset="0"/>
                <a:ea typeface="微软雅黑" panose="020B0503020204020204" charset="-122"/>
                <a:cs typeface="Times New Roman" panose="02020603050405020304" charset="0"/>
              </a:rPr>
              <a:t>反应物的</a:t>
            </a:r>
            <a:r>
              <a:rPr lang="zh-CN" altLang="zh-CN" sz="2600" kern="100" dirty="0" smtClean="0">
                <a:latin typeface="Times New Roman" panose="02020603050405020304" charset="0"/>
                <a:ea typeface="微软雅黑" panose="020B0503020204020204" charset="-122"/>
                <a:cs typeface="Times New Roman" panose="02020603050405020304" charset="0"/>
              </a:rPr>
              <a:t>原子</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为</a:t>
            </a:r>
            <a:r>
              <a:rPr lang="zh-CN" altLang="zh-CN" sz="2600" kern="100" dirty="0">
                <a:latin typeface="Times New Roman" panose="02020603050405020304" charset="0"/>
                <a:ea typeface="微软雅黑" panose="020B0503020204020204" charset="-122"/>
                <a:cs typeface="Times New Roman" panose="02020603050405020304" charset="0"/>
              </a:rPr>
              <a:t>期望的最终产物，这时原子利用率</a:t>
            </a:r>
            <a:r>
              <a:rPr lang="zh-CN" altLang="zh-CN" sz="2600" kern="100" dirty="0" smtClean="0">
                <a:latin typeface="Times New Roman" panose="02020603050405020304" charset="0"/>
                <a:ea typeface="微软雅黑" panose="020B0503020204020204" charset="-122"/>
                <a:cs typeface="Times New Roman" panose="02020603050405020304" charset="0"/>
              </a:rPr>
              <a:t>为</a:t>
            </a:r>
            <a:r>
              <a:rPr lang="en-US" altLang="zh-CN" sz="2600" u="sng" kern="100" dirty="0" smtClean="0">
                <a:latin typeface="Times New Roman" panose="02020603050405020304" charset="0"/>
                <a:ea typeface="微软雅黑" panose="020B0503020204020204" charset="-122"/>
                <a:cs typeface="Courier New" panose="02070309020205020404" pitchFamily="49"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图片 6"/>
          <p:cNvPicPr>
            <a:picLocks noChangeAspect="1"/>
          </p:cNvPicPr>
          <p:nvPr/>
        </p:nvPicPr>
        <p:blipFill>
          <a:blip r:embed="rId1"/>
          <a:stretch>
            <a:fillRect/>
          </a:stretch>
        </p:blipFill>
        <p:spPr>
          <a:xfrm>
            <a:off x="7314565" y="1776730"/>
            <a:ext cx="4162425" cy="27857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2" grpId="0"/>
      <p:bldP spid="14" grpId="0"/>
      <p:bldP spid="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1215" y="271995"/>
            <a:ext cx="11409887" cy="720725"/>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3. </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绿色化学示意图</a:t>
            </a:r>
            <a:endPar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391160" y="5140960"/>
            <a:ext cx="7219315" cy="1320800"/>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4. </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开发和利用自然资源遵循的三原则</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(3R</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原则</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endPar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250440" algn="l"/>
              </a:tabLst>
            </a:pP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10608" y="5832192"/>
            <a:ext cx="11734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减量化</a:t>
            </a:r>
            <a:endPar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endParaRPr>
          </a:p>
        </p:txBody>
      </p:sp>
      <p:sp>
        <p:nvSpPr>
          <p:cNvPr id="7" name="矩形 6"/>
          <p:cNvSpPr/>
          <p:nvPr/>
        </p:nvSpPr>
        <p:spPr>
          <a:xfrm>
            <a:off x="2217872" y="5819216"/>
            <a:ext cx="11734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再利用</a:t>
            </a:r>
            <a:endPar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endParaRPr>
          </a:p>
        </p:txBody>
      </p:sp>
      <p:sp>
        <p:nvSpPr>
          <p:cNvPr id="15" name="矩形 14"/>
          <p:cNvSpPr/>
          <p:nvPr/>
        </p:nvSpPr>
        <p:spPr>
          <a:xfrm>
            <a:off x="3759523" y="5822766"/>
            <a:ext cx="11734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再循环</a:t>
            </a:r>
            <a:endParaRPr lang="zh-CN"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endParaRPr>
          </a:p>
        </p:txBody>
      </p:sp>
      <p:pic>
        <p:nvPicPr>
          <p:cNvPr id="3" name="图片 2"/>
          <p:cNvPicPr>
            <a:picLocks noChangeAspect="1"/>
          </p:cNvPicPr>
          <p:nvPr/>
        </p:nvPicPr>
        <p:blipFill>
          <a:blip r:embed="rId1"/>
          <a:stretch>
            <a:fillRect/>
          </a:stretch>
        </p:blipFill>
        <p:spPr>
          <a:xfrm>
            <a:off x="1925320" y="860425"/>
            <a:ext cx="9239885" cy="4495800"/>
          </a:xfrm>
          <a:prstGeom prst="rect">
            <a:avLst/>
          </a:prstGeom>
        </p:spPr>
      </p:pic>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二、绿色化学</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【思考与讨论】</a:t>
            </a:r>
            <a:endParaRPr lang="zh-CN" altLang="en-US" sz="2800" b="1" dirty="0">
              <a:solidFill>
                <a:schemeClr val="tx1"/>
              </a:solidFill>
              <a:latin typeface="Times New Roman" panose="02020603050405020304" charset="0"/>
              <a:ea typeface="微软雅黑" panose="020B0503020204020204" charset="-122"/>
            </a:endParaRPr>
          </a:p>
        </p:txBody>
      </p:sp>
      <p:pic>
        <p:nvPicPr>
          <p:cNvPr id="4" name="图片 3"/>
          <p:cNvPicPr>
            <a:picLocks noChangeAspect="1"/>
          </p:cNvPicPr>
          <p:nvPr/>
        </p:nvPicPr>
        <p:blipFill>
          <a:blip r:embed="rId1">
            <a:lum bright="-6000" contrast="18000"/>
          </a:blip>
          <a:stretch>
            <a:fillRect/>
          </a:stretch>
        </p:blipFill>
        <p:spPr>
          <a:xfrm>
            <a:off x="409575" y="766445"/>
            <a:ext cx="11208385" cy="5879465"/>
          </a:xfrm>
          <a:prstGeom prst="rect">
            <a:avLst/>
          </a:prstGeom>
          <a:ln w="12700" cmpd="sng">
            <a:solidFill>
              <a:schemeClr val="accent1">
                <a:shade val="50000"/>
              </a:schemeClr>
            </a:solidFill>
            <a:prstDash val="sysDash"/>
          </a:ln>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558165" y="1266593"/>
            <a:ext cx="42605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002060"/>
                </a:solidFill>
                <a:effectLst/>
                <a:uLnTx/>
                <a:uFillTx/>
                <a:latin typeface="黑体" panose="02010609060101010101" pitchFamily="49" charset="-122"/>
                <a:ea typeface="黑体" panose="02010609060101010101" pitchFamily="49" charset="-122"/>
                <a:cs typeface="+mn-cs"/>
              </a:rPr>
              <a:t>小结：</a:t>
            </a:r>
            <a:endParaRPr kumimoji="0" lang="zh-CN" altLang="en-US" sz="3600" b="1" i="0" u="none" strike="noStrike" kern="1200" cap="none" spc="0" normalizeH="0" baseline="0" noProof="0">
              <a:ln>
                <a:noFill/>
              </a:ln>
              <a:solidFill>
                <a:srgbClr val="002060"/>
              </a:solidFill>
              <a:effectLst/>
              <a:uLnTx/>
              <a:uFillTx/>
              <a:latin typeface="黑体" panose="02010609060101010101" pitchFamily="49" charset="-122"/>
              <a:ea typeface="黑体" panose="02010609060101010101" pitchFamily="49" charset="-122"/>
              <a:cs typeface="+mn-cs"/>
            </a:endParaRPr>
          </a:p>
        </p:txBody>
      </p:sp>
      <p:sp>
        <p:nvSpPr>
          <p:cNvPr id="6" name="Text Box 2"/>
          <p:cNvSpPr txBox="1">
            <a:spLocks noChangeArrowheads="1"/>
          </p:cNvSpPr>
          <p:nvPr/>
        </p:nvSpPr>
        <p:spPr bwMode="auto">
          <a:xfrm>
            <a:off x="1889117" y="2087414"/>
            <a:ext cx="6562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b="1">
                <a:latin typeface="黑体" panose="02010609060101010101" pitchFamily="49" charset="-122"/>
                <a:ea typeface="黑体" panose="02010609060101010101" pitchFamily="49" charset="-122"/>
                <a:cs typeface="Times New Roman" panose="02020603050405020304" charset="0"/>
              </a:rPr>
              <a:t>一、环境污染与保护</a:t>
            </a:r>
            <a:endParaRPr lang="zh-CN" altLang="en-US" sz="4000" b="1">
              <a:latin typeface="黑体" panose="02010609060101010101" pitchFamily="49" charset="-122"/>
              <a:ea typeface="黑体" panose="02010609060101010101" pitchFamily="49" charset="-122"/>
              <a:cs typeface="Times New Roman" panose="02020603050405020304" charset="0"/>
            </a:endParaRPr>
          </a:p>
        </p:txBody>
      </p:sp>
      <p:sp>
        <p:nvSpPr>
          <p:cNvPr id="7" name="Rectangle 2"/>
          <p:cNvSpPr txBox="1">
            <a:spLocks noChangeArrowheads="1"/>
          </p:cNvSpPr>
          <p:nvPr/>
        </p:nvSpPr>
        <p:spPr>
          <a:xfrm>
            <a:off x="1889117" y="3527955"/>
            <a:ext cx="8030817" cy="777875"/>
          </a:xfrm>
          <a:prstGeom prst="rect">
            <a:avLst/>
          </a:prstGeom>
        </p:spPr>
        <p:txBody>
          <a:bodyPr vert="horz" lIns="91440" tIns="45720" rIns="91440" bIns="45720" rtlCol="0" anchor="ctr">
            <a:noAutofit/>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zh-CN" altLang="en-US" sz="4000" b="1">
                <a:latin typeface="黑体" panose="02010609060101010101" pitchFamily="49" charset="-122"/>
                <a:ea typeface="黑体" panose="02010609060101010101" pitchFamily="49" charset="-122"/>
                <a:cs typeface="Times New Roman" panose="02020603050405020304" charset="0"/>
              </a:rPr>
              <a:t>二、绿色化学理念（防治优于治理）</a:t>
            </a:r>
            <a:endParaRPr lang="zh-CN" altLang="en-US" sz="4000" b="1">
              <a:latin typeface="黑体" panose="02010609060101010101" pitchFamily="49" charset="-122"/>
              <a:ea typeface="黑体" panose="02010609060101010101" pitchFamily="49"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【科学</a:t>
            </a:r>
            <a:r>
              <a:rPr lang="en-US" altLang="zh-CN" sz="2800" b="1" dirty="0">
                <a:solidFill>
                  <a:schemeClr val="tx1"/>
                </a:solidFill>
                <a:latin typeface="Times New Roman" panose="02020603050405020304" charset="0"/>
                <a:ea typeface="微软雅黑" panose="020B0503020204020204" charset="-122"/>
              </a:rPr>
              <a:t>·</a:t>
            </a:r>
            <a:r>
              <a:rPr lang="zh-CN" altLang="en-US" sz="2800" b="1" dirty="0">
                <a:solidFill>
                  <a:schemeClr val="tx1"/>
                </a:solidFill>
                <a:latin typeface="Times New Roman" panose="02020603050405020304" charset="0"/>
                <a:ea typeface="微软雅黑" panose="020B0503020204020204" charset="-122"/>
              </a:rPr>
              <a:t>技术</a:t>
            </a:r>
            <a:r>
              <a:rPr lang="en-US" altLang="zh-CN" sz="2800" b="1" dirty="0">
                <a:solidFill>
                  <a:schemeClr val="tx1"/>
                </a:solidFill>
                <a:latin typeface="Times New Roman" panose="02020603050405020304" charset="0"/>
                <a:ea typeface="微软雅黑" panose="020B0503020204020204" charset="-122"/>
              </a:rPr>
              <a:t>·</a:t>
            </a:r>
            <a:r>
              <a:rPr lang="zh-CN" altLang="en-US" sz="2800" b="1" dirty="0">
                <a:solidFill>
                  <a:schemeClr val="tx1"/>
                </a:solidFill>
                <a:latin typeface="Times New Roman" panose="02020603050405020304" charset="0"/>
                <a:ea typeface="微软雅黑" panose="020B0503020204020204" charset="-122"/>
              </a:rPr>
              <a:t>社会</a:t>
            </a:r>
            <a:r>
              <a:rPr lang="zh-CN" altLang="en-US" sz="2800" b="1" dirty="0">
                <a:solidFill>
                  <a:schemeClr val="tx1"/>
                </a:solidFill>
                <a:latin typeface="Times New Roman" panose="02020603050405020304" charset="0"/>
                <a:ea typeface="微软雅黑" panose="020B0503020204020204" charset="-122"/>
              </a:rPr>
              <a:t>】</a:t>
            </a:r>
            <a:endParaRPr lang="zh-CN" altLang="en-US" sz="2800" b="1" dirty="0">
              <a:solidFill>
                <a:schemeClr val="tx1"/>
              </a:solidFill>
              <a:latin typeface="Times New Roman" panose="02020603050405020304" charset="0"/>
              <a:ea typeface="微软雅黑" panose="020B0503020204020204" charset="-122"/>
            </a:endParaRPr>
          </a:p>
        </p:txBody>
      </p:sp>
      <p:sp>
        <p:nvSpPr>
          <p:cNvPr id="4" name="文本框 3"/>
          <p:cNvSpPr txBox="1"/>
          <p:nvPr/>
        </p:nvSpPr>
        <p:spPr>
          <a:xfrm>
            <a:off x="304800" y="798195"/>
            <a:ext cx="11449050" cy="5723890"/>
          </a:xfrm>
          <a:prstGeom prst="rect">
            <a:avLst/>
          </a:prstGeom>
          <a:solidFill>
            <a:schemeClr val="tx2">
              <a:lumMod val="40000"/>
              <a:lumOff val="60000"/>
            </a:schemeClr>
          </a:solidFill>
          <a:ln w="28575" cmpd="sng">
            <a:solidFill>
              <a:schemeClr val="accent1">
                <a:shade val="50000"/>
              </a:schemeClr>
            </a:solidFill>
            <a:prstDash val="sysDot"/>
          </a:ln>
        </p:spPr>
        <p:txBody>
          <a:bodyPr wrap="square" rtlCol="0">
            <a:spAutoFit/>
          </a:bodyPr>
          <a:p>
            <a:pPr algn="ctr">
              <a:lnSpc>
                <a:spcPct val="150000"/>
              </a:lnSpc>
            </a:pPr>
            <a:r>
              <a:rPr lang="zh-CN" altLang="en-US" sz="2800" b="1">
                <a:latin typeface="Times New Roman" panose="02020603050405020304" charset="0"/>
                <a:ea typeface="微软雅黑" panose="020B0503020204020204" charset="-122"/>
                <a:cs typeface="Times New Roman" panose="02020603050405020304" charset="0"/>
              </a:rPr>
              <a:t>人工光合作用</a:t>
            </a:r>
            <a:endParaRPr lang="en-US" altLang="zh-CN" sz="2800" b="1">
              <a:latin typeface="Times New Roman" panose="02020603050405020304" charset="0"/>
              <a:ea typeface="微软雅黑" panose="020B0503020204020204" charset="-122"/>
              <a:cs typeface="Times New Roman" panose="02020603050405020304" charset="0"/>
            </a:endParaRPr>
          </a:p>
          <a:p>
            <a:pPr>
              <a:lnSpc>
                <a:spcPct val="150000"/>
              </a:lnSpc>
            </a:pPr>
            <a:r>
              <a:rPr lang="en-US" altLang="zh-CN" sz="2400">
                <a:latin typeface="Times New Roman" panose="02020603050405020304" charset="0"/>
                <a:ea typeface="微软雅黑" panose="020B0503020204020204" charset="-122"/>
                <a:cs typeface="Times New Roman" panose="02020603050405020304" charset="0"/>
              </a:rPr>
              <a:t>        </a:t>
            </a:r>
            <a:r>
              <a:rPr lang="zh-CN" altLang="en-US" sz="2400">
                <a:latin typeface="Times New Roman" panose="02020603050405020304" charset="0"/>
                <a:ea typeface="微软雅黑" panose="020B0503020204020204" charset="-122"/>
                <a:cs typeface="Times New Roman" panose="02020603050405020304" charset="0"/>
              </a:rPr>
              <a:t>据估计，绿色植物等通过光合作用，每年可合成约2×10t有机物，这种能力着实令人羡慕，也引发了人们模拟这一奇妙的物质和能量转化过程的兴趣。面对日渐枯竭的化石燃料，面对奥氧层被破坏、全球变暖、空气污染、酸雨等全球性和区域性环境问题，人们设想利用人工光合作用固定二氧化碳，制造燃料和基本化工原料，利用阳光发电，光解水制氢气，等等。人工光合作用研究的目标并不只是简单地模仿，而是希望“人工树叶”能够做得更好，以摆脱自然条件的限制，实现大规模工业化生产。目前，该领域已经取得了一些令人振奋的突破。尽管从实验室走向工业化生产还有很长的路，很多问题有待研究，如深入研究光合作用的机理，开发新型催化剂，研制高效安全的储氢材料，但人们探索和创新的脚步不会停歉。</a:t>
            </a:r>
            <a:endParaRPr lang="zh-CN" altLang="en-US" sz="2400">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【化学与职业】</a:t>
            </a:r>
            <a:endParaRPr lang="zh-CN" altLang="en-US" sz="2800" b="1" dirty="0">
              <a:solidFill>
                <a:schemeClr val="tx1"/>
              </a:solidFill>
              <a:latin typeface="Times New Roman" panose="02020603050405020304" charset="0"/>
              <a:ea typeface="微软雅黑" panose="020B0503020204020204" charset="-122"/>
            </a:endParaRPr>
          </a:p>
        </p:txBody>
      </p:sp>
      <p:sp>
        <p:nvSpPr>
          <p:cNvPr id="4" name="文本框 3"/>
          <p:cNvSpPr txBox="1"/>
          <p:nvPr/>
        </p:nvSpPr>
        <p:spPr>
          <a:xfrm>
            <a:off x="466725" y="760095"/>
            <a:ext cx="11258550" cy="5841365"/>
          </a:xfrm>
          <a:prstGeom prst="rect">
            <a:avLst/>
          </a:prstGeom>
          <a:solidFill>
            <a:schemeClr val="tx2">
              <a:lumMod val="40000"/>
              <a:lumOff val="60000"/>
            </a:schemeClr>
          </a:solidFill>
          <a:ln w="12700" cmpd="sng">
            <a:solidFill>
              <a:schemeClr val="accent1">
                <a:shade val="50000"/>
              </a:schemeClr>
            </a:solidFill>
            <a:prstDash val="sysDot"/>
          </a:ln>
        </p:spPr>
        <p:txBody>
          <a:bodyPr wrap="square" rtlCol="0">
            <a:spAutoFit/>
          </a:bodyPr>
          <a:p>
            <a:pPr algn="ctr">
              <a:lnSpc>
                <a:spcPct val="110000"/>
              </a:lnSpc>
            </a:pPr>
            <a:r>
              <a:rPr lang="zh-CN" altLang="en-US" sz="2800" b="1">
                <a:latin typeface="Times New Roman" panose="02020603050405020304" charset="0"/>
                <a:ea typeface="微软雅黑" panose="020B0503020204020204" charset="-122"/>
                <a:cs typeface="Times New Roman" panose="02020603050405020304" charset="0"/>
              </a:rPr>
              <a:t>环境保护工程师</a:t>
            </a:r>
            <a:endParaRPr lang="zh-CN" altLang="en-US" sz="2800" b="1">
              <a:latin typeface="Times New Roman" panose="02020603050405020304" charset="0"/>
              <a:ea typeface="微软雅黑" panose="020B0503020204020204" charset="-122"/>
              <a:cs typeface="Times New Roman" panose="02020603050405020304" charset="0"/>
            </a:endParaRPr>
          </a:p>
          <a:p>
            <a:pPr>
              <a:lnSpc>
                <a:spcPct val="110000"/>
              </a:lnSpc>
            </a:pPr>
            <a:r>
              <a:rPr lang="zh-CN" altLang="en-US" sz="2400">
                <a:latin typeface="Times New Roman" panose="02020603050405020304" charset="0"/>
                <a:ea typeface="微软雅黑" panose="020B0503020204020204" charset="-122"/>
                <a:cs typeface="Times New Roman" panose="02020603050405020304" charset="0"/>
              </a:rPr>
              <a:t>         大气、水和土壤与人们的生活息息相关，保护环境是我们的共同责任。环境保护工程师的主要工作是预防和治理环境污染，包括对环境问题的调查研究、分析监测、管理监督和对环境污染的控制与治理等。例如，应用光谱分析、滴定分析等化学分析方法对环境中的污染物进行分析和鉴定；研究大气中PM1o浓度、PM2s浓度和奥氧浓度；测定土壤和水样品的成分，检测其中的农药残留和废弃物污染等。这些数据、分析和研究，既可作为向公众发布环境信息、提供生活服务的基础，也可为政府决策提出相应的环境保护和环境治理方案，为制定政策提供参考。环境保护工程师在一些研究单位和企业从事着与环境保护相关的工作，如规划和建造污水处理厂、城市资源再生系统，规划、设计居民区的给排水系统，监控和治理各类生产中“三废”的排放等。</a:t>
            </a:r>
            <a:endParaRPr lang="zh-CN" altLang="en-US" sz="2400">
              <a:latin typeface="Times New Roman" panose="02020603050405020304" charset="0"/>
              <a:ea typeface="微软雅黑" panose="020B0503020204020204" charset="-122"/>
              <a:cs typeface="Times New Roman" panose="02020603050405020304" charset="0"/>
            </a:endParaRPr>
          </a:p>
          <a:p>
            <a:pPr>
              <a:lnSpc>
                <a:spcPct val="110000"/>
              </a:lnSpc>
            </a:pPr>
            <a:r>
              <a:rPr lang="zh-CN" altLang="en-US" sz="2400">
                <a:latin typeface="Times New Roman" panose="02020603050405020304" charset="0"/>
                <a:ea typeface="微软雅黑" panose="020B0503020204020204" charset="-122"/>
                <a:cs typeface="Times New Roman" panose="02020603050405020304" charset="0"/>
              </a:rPr>
              <a:t>         环境保护是一项关乎国计民生的事业，要想成为一名合格的环境保护工程师，必须要有高度的社会责任感，并具备分析化学、环境化学、环境微生物学、环境监测、环境质量评价和环境工程等相关的知识。</a:t>
            </a:r>
            <a:endParaRPr lang="zh-CN" altLang="en-US" sz="2400">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矩形 4"/>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a:t>
            </a:r>
            <a:r>
              <a:rPr lang="zh-CN" altLang="en-US" sz="2800" b="1" dirty="0">
                <a:solidFill>
                  <a:schemeClr val="tx1"/>
                </a:solidFill>
                <a:latin typeface="Times New Roman" panose="02020603050405020304" charset="0"/>
                <a:ea typeface="微软雅黑" panose="020B0503020204020204" charset="-122"/>
                <a:sym typeface="+mn-ea"/>
              </a:rPr>
              <a:t>学习目标与核心素养</a:t>
            </a:r>
            <a:r>
              <a:rPr lang="zh-CN" altLang="en-US" sz="2800" b="1" dirty="0">
                <a:solidFill>
                  <a:schemeClr val="tx1"/>
                </a:solidFill>
                <a:latin typeface="Times New Roman" panose="02020603050405020304" charset="0"/>
                <a:ea typeface="微软雅黑" panose="020B0503020204020204" charset="-122"/>
              </a:rPr>
              <a:t>】</a:t>
            </a:r>
            <a:endParaRPr lang="zh-CN" altLang="en-US" sz="2800" b="1" dirty="0">
              <a:solidFill>
                <a:schemeClr val="tx1"/>
              </a:solidFill>
              <a:latin typeface="Times New Roman" panose="02020603050405020304" charset="0"/>
              <a:ea typeface="微软雅黑" panose="020B0503020204020204" charset="-122"/>
            </a:endParaRPr>
          </a:p>
        </p:txBody>
      </p:sp>
      <p:pic>
        <p:nvPicPr>
          <p:cNvPr id="3" name="图片 2"/>
          <p:cNvPicPr>
            <a:picLocks noChangeAspect="1"/>
          </p:cNvPicPr>
          <p:nvPr/>
        </p:nvPicPr>
        <p:blipFill>
          <a:blip r:embed="rId1"/>
          <a:srcRect/>
          <a:stretch>
            <a:fillRect/>
          </a:stretch>
        </p:blipFill>
        <p:spPr>
          <a:xfrm>
            <a:off x="186055" y="1009650"/>
            <a:ext cx="11857990" cy="5257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
        <p:nvSpPr>
          <p:cNvPr id="20" name="矩形 19"/>
          <p:cNvSpPr/>
          <p:nvPr/>
        </p:nvSpPr>
        <p:spPr>
          <a:xfrm>
            <a:off x="389206" y="1197546"/>
            <a:ext cx="11412000" cy="372173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1.</a:t>
            </a:r>
            <a:r>
              <a:rPr lang="zh-CN" altLang="zh-CN" sz="2600" kern="100" dirty="0">
                <a:latin typeface="Times New Roman" panose="02020603050405020304" charset="0"/>
                <a:ea typeface="微软雅黑" panose="020B0503020204020204" charset="-122"/>
                <a:cs typeface="Times New Roman" panose="02020603050405020304" charset="0"/>
              </a:rPr>
              <a:t>空气是人类生存所必需的重要资源。为改善空气质量而启动的</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蓝天工程</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得到了全民的支持，下列措施不利于</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蓝天工程</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建设的是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推广使用燃煤脱硫技术，防治污染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B.</a:t>
            </a:r>
            <a:r>
              <a:rPr lang="zh-CN" altLang="zh-CN" sz="2600" kern="100" dirty="0">
                <a:latin typeface="Times New Roman" panose="02020603050405020304" charset="0"/>
                <a:ea typeface="微软雅黑" panose="020B0503020204020204" charset="-122"/>
                <a:cs typeface="Times New Roman" panose="02020603050405020304" charset="0"/>
              </a:rPr>
              <a:t>加大石油、煤炭的开采速度，增加化石燃料的供应量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实施绿化工程，防治扬尘污染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D.</a:t>
            </a:r>
            <a:r>
              <a:rPr lang="zh-CN" altLang="zh-CN" sz="2600" kern="100" dirty="0">
                <a:latin typeface="Times New Roman" panose="02020603050405020304" charset="0"/>
                <a:ea typeface="微软雅黑" panose="020B0503020204020204" charset="-122"/>
                <a:cs typeface="Times New Roman" panose="02020603050405020304" charset="0"/>
              </a:rPr>
              <a:t>利用和开发新能源汽车，消除机动车尾气污染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9195624" y="1984814"/>
            <a:ext cx="756000" cy="521970"/>
          </a:xfrm>
          <a:prstGeom prst="rect">
            <a:avLst/>
          </a:prstGeom>
          <a:noFill/>
        </p:spPr>
        <p:txBody>
          <a:bodyPr wrap="square" rtlCol="0">
            <a:spAutoFit/>
          </a:bodyPr>
          <a:lstStyle/>
          <a:p>
            <a:r>
              <a:rPr lang="en-US" altLang="zh-CN" sz="2800" b="1" dirty="0">
                <a:solidFill>
                  <a:srgbClr val="FF0000"/>
                </a:solidFill>
                <a:latin typeface="Times New Roman" panose="02020603050405020304" charset="0"/>
                <a:ea typeface="微软雅黑" panose="020B0503020204020204" charset="-122"/>
                <a:cs typeface="Times New Roman" panose="02020603050405020304" charset="0"/>
              </a:rPr>
              <a:t>B</a:t>
            </a:r>
            <a:endParaRPr lang="en-US" altLang="zh-CN" sz="2800" b="1"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389206" y="716474"/>
            <a:ext cx="11412000" cy="252095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2.</a:t>
            </a:r>
            <a:r>
              <a:rPr lang="zh-CN" altLang="zh-CN" sz="2600" kern="100" dirty="0">
                <a:latin typeface="Times New Roman" panose="02020603050405020304" charset="0"/>
                <a:ea typeface="微软雅黑" panose="020B0503020204020204" charset="-122"/>
                <a:cs typeface="Times New Roman" panose="02020603050405020304" charset="0"/>
              </a:rPr>
              <a:t>为了保护自然环境，提高人民的生活质量，必须重视处理</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白色污染</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。该</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白色污染</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指的是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冶炼厂的白色</a:t>
            </a:r>
            <a:r>
              <a:rPr lang="zh-CN" altLang="zh-CN" sz="2600" kern="100" dirty="0" smtClean="0">
                <a:latin typeface="Times New Roman" panose="02020603050405020304" charset="0"/>
                <a:ea typeface="微软雅黑" panose="020B0503020204020204" charset="-122"/>
                <a:cs typeface="Times New Roman" panose="02020603050405020304" charset="0"/>
              </a:rPr>
              <a:t>烟尘</a:t>
            </a:r>
            <a:r>
              <a:rPr lang="en-US" altLang="zh-CN" sz="2600" kern="100" dirty="0" smtClean="0">
                <a:latin typeface="Times New Roman" panose="02020603050405020304" charset="0"/>
                <a:ea typeface="微软雅黑" panose="020B0503020204020204" charset="-122"/>
                <a:cs typeface="Times New Roman" panose="02020603050405020304"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B</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zh-CN" altLang="zh-CN" sz="2600" kern="100" dirty="0">
                <a:latin typeface="Times New Roman" panose="02020603050405020304" charset="0"/>
                <a:ea typeface="微软雅黑" panose="020B0503020204020204" charset="-122"/>
                <a:cs typeface="Times New Roman" panose="02020603050405020304" charset="0"/>
              </a:rPr>
              <a:t>石灰窑的白色粉末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聚氯乙烯等塑料</a:t>
            </a:r>
            <a:r>
              <a:rPr lang="zh-CN" altLang="zh-CN" sz="2600" kern="100" dirty="0" smtClean="0">
                <a:latin typeface="Times New Roman" panose="02020603050405020304" charset="0"/>
                <a:ea typeface="微软雅黑" panose="020B0503020204020204" charset="-122"/>
                <a:cs typeface="Times New Roman" panose="02020603050405020304" charset="0"/>
              </a:rPr>
              <a:t>垃圾</a:t>
            </a:r>
            <a:r>
              <a:rPr lang="en-US" altLang="zh-CN" sz="2600" kern="100" dirty="0" smtClean="0">
                <a:latin typeface="Times New Roman" panose="02020603050405020304" charset="0"/>
                <a:ea typeface="微软雅黑" panose="020B0503020204020204" charset="-122"/>
                <a:cs typeface="Times New Roman" panose="02020603050405020304"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D</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zh-CN" altLang="zh-CN" sz="2600" kern="100" dirty="0">
                <a:latin typeface="Times New Roman" panose="02020603050405020304" charset="0"/>
                <a:ea typeface="微软雅黑" panose="020B0503020204020204" charset="-122"/>
                <a:cs typeface="Times New Roman" panose="02020603050405020304" charset="0"/>
              </a:rPr>
              <a:t>白色建筑材料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
        <p:nvSpPr>
          <p:cNvPr id="4" name="矩形 3"/>
          <p:cNvSpPr/>
          <p:nvPr/>
        </p:nvSpPr>
        <p:spPr>
          <a:xfrm>
            <a:off x="389841" y="3539142"/>
            <a:ext cx="11412000" cy="252095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3.</a:t>
            </a:r>
            <a:r>
              <a:rPr lang="zh-CN" altLang="zh-CN" sz="2600" kern="100" dirty="0">
                <a:latin typeface="Times New Roman" panose="02020603050405020304" charset="0"/>
                <a:ea typeface="微软雅黑" panose="020B0503020204020204" charset="-122"/>
                <a:cs typeface="Times New Roman" panose="02020603050405020304" charset="0"/>
              </a:rPr>
              <a:t>我国近海海域海水中一些元素含量普遍超标，富营养化十分严重，经常发生</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赤潮</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现象。下列生活用品中能引起</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赤潮</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肥皂</a:t>
            </a:r>
            <a:r>
              <a:rPr lang="en-US" altLang="zh-CN" sz="2600" kern="100" dirty="0">
                <a:latin typeface="Times New Roman" panose="02020603050405020304"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		B</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zh-CN" altLang="zh-CN" sz="2600" kern="100" dirty="0">
                <a:latin typeface="Times New Roman" panose="02020603050405020304" charset="0"/>
                <a:ea typeface="微软雅黑" panose="020B0503020204020204" charset="-122"/>
                <a:cs typeface="Times New Roman" panose="02020603050405020304" charset="0"/>
              </a:rPr>
              <a:t>含磷洗涤剂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加酶洗衣粉</a:t>
            </a:r>
            <a:r>
              <a:rPr lang="en-US" altLang="zh-CN" sz="2600" kern="100" dirty="0">
                <a:latin typeface="Times New Roman" panose="02020603050405020304"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		D</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zh-CN" altLang="zh-CN" sz="2600" kern="100" dirty="0">
                <a:latin typeface="Times New Roman" panose="02020603050405020304" charset="0"/>
                <a:ea typeface="微软雅黑" panose="020B0503020204020204" charset="-122"/>
                <a:cs typeface="Times New Roman" panose="02020603050405020304" charset="0"/>
              </a:rPr>
              <a:t>化妆品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3575874" y="1508564"/>
            <a:ext cx="756000" cy="521970"/>
          </a:xfrm>
          <a:prstGeom prst="rect">
            <a:avLst/>
          </a:prstGeom>
          <a:noFill/>
        </p:spPr>
        <p:txBody>
          <a:bodyPr wrap="square" rtlCol="0">
            <a:spAutoFit/>
          </a:bodyPr>
          <a:p>
            <a:r>
              <a:rPr lang="en-US" altLang="zh-CN" sz="2800" b="1" dirty="0">
                <a:solidFill>
                  <a:srgbClr val="FF0000"/>
                </a:solidFill>
                <a:latin typeface="Times New Roman" panose="02020603050405020304" charset="0"/>
                <a:ea typeface="微软雅黑" panose="020B0503020204020204" charset="-122"/>
                <a:cs typeface="Times New Roman" panose="02020603050405020304" charset="0"/>
              </a:rPr>
              <a:t>C</a:t>
            </a:r>
            <a:endParaRPr lang="en-US" altLang="zh-CN" sz="2800" b="1"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6" name="TextBox 9"/>
          <p:cNvSpPr txBox="1"/>
          <p:nvPr/>
        </p:nvSpPr>
        <p:spPr>
          <a:xfrm>
            <a:off x="8179624" y="4297484"/>
            <a:ext cx="756000" cy="521970"/>
          </a:xfrm>
          <a:prstGeom prst="rect">
            <a:avLst/>
          </a:prstGeom>
          <a:noFill/>
        </p:spPr>
        <p:txBody>
          <a:bodyPr wrap="square" rtlCol="0">
            <a:spAutoFit/>
          </a:bodyPr>
          <a:p>
            <a:r>
              <a:rPr lang="en-US" altLang="zh-CN" sz="2800" b="1" dirty="0">
                <a:solidFill>
                  <a:srgbClr val="FF0000"/>
                </a:solidFill>
                <a:latin typeface="Times New Roman" panose="02020603050405020304" charset="0"/>
                <a:ea typeface="微软雅黑" panose="020B0503020204020204" charset="-122"/>
                <a:cs typeface="Times New Roman" panose="02020603050405020304" charset="0"/>
              </a:rPr>
              <a:t>B</a:t>
            </a:r>
            <a:endParaRPr lang="en-US" altLang="zh-CN" sz="2800" b="1"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389206" y="529115"/>
            <a:ext cx="11412000" cy="312102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4.</a:t>
            </a:r>
            <a:r>
              <a:rPr lang="zh-CN" altLang="zh-CN" sz="2600" kern="100" dirty="0">
                <a:latin typeface="Times New Roman" panose="02020603050405020304" charset="0"/>
                <a:ea typeface="微软雅黑" panose="020B0503020204020204" charset="-122"/>
                <a:cs typeface="Times New Roman" panose="02020603050405020304" charset="0"/>
              </a:rPr>
              <a:t>下列有关环境问题的说法正确的是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燃煤中加入适量石灰石，可减少废气中</a:t>
            </a:r>
            <a:r>
              <a:rPr lang="en-US" altLang="zh-CN" sz="2600" kern="100" dirty="0">
                <a:latin typeface="Times New Roman" panose="02020603050405020304" charset="0"/>
                <a:ea typeface="微软雅黑" panose="020B0503020204020204" charset="-122"/>
                <a:cs typeface="Courier New" panose="02070309020205020404" pitchFamily="49" charset="0"/>
              </a:rPr>
              <a:t>SO</a:t>
            </a:r>
            <a:r>
              <a:rPr lang="en-US" altLang="zh-CN" sz="2600" kern="100" baseline="-25000" dirty="0">
                <a:latin typeface="Times New Roman" panose="02020603050405020304" charset="0"/>
                <a:ea typeface="微软雅黑" panose="020B0503020204020204" charset="-122"/>
                <a:cs typeface="Courier New" panose="02070309020205020404" pitchFamily="49" charset="0"/>
              </a:rPr>
              <a:t>2</a:t>
            </a:r>
            <a:r>
              <a:rPr lang="zh-CN" altLang="zh-CN" sz="2600" kern="100" dirty="0">
                <a:latin typeface="Times New Roman" panose="02020603050405020304" charset="0"/>
                <a:ea typeface="微软雅黑" panose="020B0503020204020204" charset="-122"/>
                <a:cs typeface="Times New Roman" panose="02020603050405020304" charset="0"/>
              </a:rPr>
              <a:t>的量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B.</a:t>
            </a:r>
            <a:r>
              <a:rPr lang="zh-CN" altLang="zh-CN" sz="2600" kern="100" dirty="0">
                <a:latin typeface="Times New Roman" panose="02020603050405020304" charset="0"/>
                <a:ea typeface="微软雅黑" panose="020B0503020204020204" charset="-122"/>
                <a:cs typeface="Times New Roman" panose="02020603050405020304" charset="0"/>
              </a:rPr>
              <a:t>臭氧的体积分数超过</a:t>
            </a:r>
            <a:r>
              <a:rPr lang="en-US" altLang="zh-CN" sz="2600" kern="100" dirty="0">
                <a:latin typeface="Times New Roman" panose="02020603050405020304" charset="0"/>
                <a:ea typeface="微软雅黑" panose="020B0503020204020204" charset="-122"/>
                <a:cs typeface="Courier New" panose="02070309020205020404" pitchFamily="49" charset="0"/>
              </a:rPr>
              <a:t>10</a:t>
            </a:r>
            <a:r>
              <a:rPr lang="zh-CN" altLang="zh-CN" sz="2600" kern="100" baseline="30000" dirty="0">
                <a:latin typeface="Times New Roman" panose="02020603050405020304" charset="0"/>
                <a:ea typeface="微软雅黑" panose="020B0503020204020204" charset="-122"/>
                <a:cs typeface="Times New Roman" panose="02020603050405020304" charset="0"/>
              </a:rPr>
              <a:t>－</a:t>
            </a:r>
            <a:r>
              <a:rPr lang="en-US" altLang="zh-CN" sz="2600" kern="100" baseline="30000" dirty="0">
                <a:latin typeface="Times New Roman" panose="02020603050405020304" charset="0"/>
                <a:ea typeface="微软雅黑" panose="020B0503020204020204" charset="-122"/>
                <a:cs typeface="Courier New" panose="02070309020205020404" pitchFamily="49" charset="0"/>
              </a:rPr>
              <a:t>4</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zh-CN" altLang="zh-CN" sz="2600" kern="100" dirty="0">
                <a:latin typeface="Times New Roman" panose="02020603050405020304" charset="0"/>
                <a:ea typeface="微软雅黑" panose="020B0503020204020204" charset="-122"/>
                <a:cs typeface="Times New Roman" panose="02020603050405020304" charset="0"/>
              </a:rPr>
              <a:t>的空气有利于人体健康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err="1">
                <a:latin typeface="Times New Roman" panose="02020603050405020304" charset="0"/>
                <a:ea typeface="微软雅黑" panose="020B0503020204020204" charset="-122"/>
                <a:cs typeface="Courier New" panose="02070309020205020404" pitchFamily="49" charset="0"/>
              </a:rPr>
              <a:t>C.pH</a:t>
            </a:r>
            <a:r>
              <a:rPr lang="zh-CN" altLang="zh-CN" sz="2600" kern="100" dirty="0">
                <a:latin typeface="Times New Roman" panose="02020603050405020304" charset="0"/>
                <a:ea typeface="微软雅黑" panose="020B0503020204020204" charset="-122"/>
                <a:cs typeface="Times New Roman" panose="02020603050405020304" charset="0"/>
              </a:rPr>
              <a:t>在</a:t>
            </a:r>
            <a:r>
              <a:rPr lang="en-US" altLang="zh-CN" sz="2600" kern="100" dirty="0">
                <a:latin typeface="Times New Roman" panose="02020603050405020304" charset="0"/>
                <a:ea typeface="微软雅黑" panose="020B0503020204020204" charset="-122"/>
                <a:cs typeface="Courier New" panose="02070309020205020404" pitchFamily="49" charset="0"/>
              </a:rPr>
              <a:t>5.6</a:t>
            </a:r>
            <a:r>
              <a:rPr lang="zh-CN" altLang="zh-CN" sz="2600" kern="100" dirty="0">
                <a:latin typeface="Times New Roman" panose="02020603050405020304" charset="0"/>
                <a:ea typeface="微软雅黑" panose="020B0503020204020204" charset="-122"/>
                <a:cs typeface="Times New Roman" panose="02020603050405020304" charset="0"/>
              </a:rPr>
              <a:t>～</a:t>
            </a:r>
            <a:r>
              <a:rPr lang="en-US" altLang="zh-CN" sz="2600" kern="100" dirty="0">
                <a:latin typeface="Times New Roman" panose="02020603050405020304" charset="0"/>
                <a:ea typeface="微软雅黑" panose="020B0503020204020204" charset="-122"/>
                <a:cs typeface="Courier New" panose="02070309020205020404" pitchFamily="49" charset="0"/>
              </a:rPr>
              <a:t>7.0</a:t>
            </a:r>
            <a:r>
              <a:rPr lang="zh-CN" altLang="zh-CN" sz="2600" kern="100" dirty="0">
                <a:latin typeface="Times New Roman" panose="02020603050405020304" charset="0"/>
                <a:ea typeface="微软雅黑" panose="020B0503020204020204" charset="-122"/>
                <a:cs typeface="Times New Roman" panose="02020603050405020304" charset="0"/>
              </a:rPr>
              <a:t>之间的降水通常称为酸雨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D.</a:t>
            </a:r>
            <a:r>
              <a:rPr lang="zh-CN" altLang="zh-CN" sz="2600" kern="100" dirty="0">
                <a:latin typeface="Times New Roman" panose="02020603050405020304" charset="0"/>
                <a:ea typeface="微软雅黑" panose="020B0503020204020204" charset="-122"/>
                <a:cs typeface="Times New Roman" panose="02020603050405020304" charset="0"/>
              </a:rPr>
              <a:t>含磷合成洗涤剂易于被细菌分解，故不会导致水体污染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
        <p:nvSpPr>
          <p:cNvPr id="4" name="矩形 3"/>
          <p:cNvSpPr/>
          <p:nvPr/>
        </p:nvSpPr>
        <p:spPr>
          <a:xfrm>
            <a:off x="389206" y="3580706"/>
            <a:ext cx="11412000" cy="312102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5.</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保护环境</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是我国的基本国策。下列做法不应该提倡的是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采取低碳、节俭的生活方式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B.</a:t>
            </a:r>
            <a:r>
              <a:rPr lang="zh-CN" altLang="zh-CN" sz="2600" kern="100" dirty="0">
                <a:latin typeface="Times New Roman" panose="02020603050405020304" charset="0"/>
                <a:ea typeface="微软雅黑" panose="020B0503020204020204" charset="-122"/>
                <a:cs typeface="Times New Roman" panose="02020603050405020304" charset="0"/>
              </a:rPr>
              <a:t>按照规定对生活废弃物进行分类放置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深入农村和社区宣传环保知识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D.</a:t>
            </a:r>
            <a:r>
              <a:rPr lang="zh-CN" altLang="zh-CN" sz="2600" kern="100" dirty="0">
                <a:latin typeface="Times New Roman" panose="02020603050405020304" charset="0"/>
                <a:ea typeface="微软雅黑" panose="020B0503020204020204" charset="-122"/>
                <a:cs typeface="Times New Roman" panose="02020603050405020304" charset="0"/>
              </a:rPr>
              <a:t>经常使用一次性筷子、纸杯、塑料袋等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TextBox 9"/>
          <p:cNvSpPr txBox="1"/>
          <p:nvPr/>
        </p:nvSpPr>
        <p:spPr>
          <a:xfrm>
            <a:off x="5842824" y="765614"/>
            <a:ext cx="756000" cy="521970"/>
          </a:xfrm>
          <a:prstGeom prst="rect">
            <a:avLst/>
          </a:prstGeom>
          <a:noFill/>
        </p:spPr>
        <p:txBody>
          <a:bodyPr wrap="square" rtlCol="0">
            <a:spAutoFit/>
          </a:bodyPr>
          <a:p>
            <a:r>
              <a:rPr lang="en-US" altLang="zh-CN" sz="2800" b="1" dirty="0">
                <a:solidFill>
                  <a:srgbClr val="FF0000"/>
                </a:solidFill>
                <a:latin typeface="Times New Roman" panose="02020603050405020304" charset="0"/>
                <a:ea typeface="微软雅黑" panose="020B0503020204020204" charset="-122"/>
                <a:cs typeface="Times New Roman" panose="02020603050405020304" charset="0"/>
              </a:rPr>
              <a:t>A</a:t>
            </a:r>
            <a:endParaRPr lang="en-US" altLang="zh-CN" sz="2800" b="1"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 name="TextBox 9"/>
          <p:cNvSpPr txBox="1"/>
          <p:nvPr/>
        </p:nvSpPr>
        <p:spPr>
          <a:xfrm>
            <a:off x="9443274" y="3813614"/>
            <a:ext cx="756000" cy="521970"/>
          </a:xfrm>
          <a:prstGeom prst="rect">
            <a:avLst/>
          </a:prstGeom>
          <a:noFill/>
        </p:spPr>
        <p:txBody>
          <a:bodyPr wrap="square" rtlCol="0">
            <a:spAutoFit/>
          </a:bodyPr>
          <a:p>
            <a:r>
              <a:rPr lang="en-US" altLang="zh-CN" sz="2800" b="1" dirty="0">
                <a:solidFill>
                  <a:srgbClr val="FF0000"/>
                </a:solidFill>
                <a:latin typeface="Times New Roman" panose="02020603050405020304" charset="0"/>
                <a:ea typeface="微软雅黑" panose="020B0503020204020204" charset="-122"/>
                <a:cs typeface="Times New Roman" panose="02020603050405020304" charset="0"/>
              </a:rPr>
              <a:t>D</a:t>
            </a:r>
            <a:endParaRPr lang="en-US" altLang="zh-CN" sz="2800" b="1"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08991" y="1413570"/>
            <a:ext cx="11572430" cy="4292600"/>
          </a:xfrm>
          <a:prstGeom prst="rect">
            <a:avLst/>
          </a:prstGeom>
        </p:spPr>
        <p:txBody>
          <a:bodyPr>
            <a:spAutoFit/>
          </a:bodyPr>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6.</a:t>
            </a:r>
            <a:r>
              <a:rPr lang="zh-CN" altLang="zh-CN" sz="2600" kern="100" dirty="0">
                <a:latin typeface="Times New Roman" panose="02020603050405020304" charset="0"/>
                <a:ea typeface="微软雅黑" panose="020B0503020204020204" charset="-122"/>
                <a:cs typeface="Times New Roman" panose="02020603050405020304" charset="0"/>
              </a:rPr>
              <a:t>在</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绿色化学工艺</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中，理想状态是反应物中的原子全部转化为期望的最终产物，即原子利用率为</a:t>
            </a:r>
            <a:r>
              <a:rPr lang="en-US" altLang="zh-CN" sz="2600" kern="100" dirty="0">
                <a:latin typeface="Times New Roman" panose="02020603050405020304" charset="0"/>
                <a:ea typeface="微软雅黑" panose="020B0503020204020204" charset="-122"/>
                <a:cs typeface="Courier New" panose="02070309020205020404" pitchFamily="49" charset="0"/>
              </a:rPr>
              <a:t>100%</a:t>
            </a:r>
            <a:r>
              <a:rPr lang="zh-CN" altLang="zh-CN" sz="2600" kern="100" dirty="0">
                <a:latin typeface="Times New Roman" panose="02020603050405020304" charset="0"/>
                <a:ea typeface="微软雅黑" panose="020B0503020204020204" charset="-122"/>
                <a:cs typeface="Times New Roman" panose="02020603050405020304" charset="0"/>
              </a:rPr>
              <a:t>。下列反应类型能体现</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原子经济性</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原则的是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宋体" panose="02010600030101010101" pitchFamily="2" charset="-122"/>
                <a:ea typeface="微软雅黑" panose="020B0503020204020204" charset="-122"/>
                <a:cs typeface="Times New Roman" panose="02020603050405020304" charset="0"/>
              </a:rPr>
              <a:t>①</a:t>
            </a:r>
            <a:r>
              <a:rPr lang="zh-CN" altLang="zh-CN" sz="2600" kern="100" dirty="0">
                <a:latin typeface="Times New Roman" panose="02020603050405020304" charset="0"/>
                <a:ea typeface="微软雅黑" panose="020B0503020204020204" charset="-122"/>
                <a:cs typeface="Times New Roman" panose="02020603050405020304" charset="0"/>
              </a:rPr>
              <a:t>置换反应　</a:t>
            </a:r>
            <a:r>
              <a:rPr lang="en-US" altLang="zh-CN" sz="2600" kern="100" dirty="0">
                <a:latin typeface="宋体" panose="02010600030101010101" pitchFamily="2" charset="-122"/>
                <a:ea typeface="微软雅黑" panose="020B0503020204020204" charset="-122"/>
                <a:cs typeface="Times New Roman" panose="02020603050405020304" charset="0"/>
              </a:rPr>
              <a:t>②</a:t>
            </a:r>
            <a:r>
              <a:rPr lang="zh-CN" altLang="zh-CN" sz="2600" kern="100" dirty="0">
                <a:latin typeface="Times New Roman" panose="02020603050405020304" charset="0"/>
                <a:ea typeface="微软雅黑" panose="020B0503020204020204" charset="-122"/>
                <a:cs typeface="Times New Roman" panose="02020603050405020304" charset="0"/>
              </a:rPr>
              <a:t>化合反应　</a:t>
            </a:r>
            <a:r>
              <a:rPr lang="en-US" altLang="zh-CN" sz="2600" kern="100" dirty="0">
                <a:latin typeface="宋体" panose="02010600030101010101" pitchFamily="2" charset="-122"/>
                <a:ea typeface="微软雅黑" panose="020B0503020204020204" charset="-122"/>
                <a:cs typeface="Times New Roman" panose="02020603050405020304" charset="0"/>
              </a:rPr>
              <a:t>③</a:t>
            </a:r>
            <a:r>
              <a:rPr lang="zh-CN" altLang="zh-CN" sz="2600" kern="100" dirty="0">
                <a:latin typeface="Times New Roman" panose="02020603050405020304" charset="0"/>
                <a:ea typeface="微软雅黑" panose="020B0503020204020204" charset="-122"/>
                <a:cs typeface="Times New Roman" panose="02020603050405020304" charset="0"/>
              </a:rPr>
              <a:t>分解反应　</a:t>
            </a:r>
            <a:r>
              <a:rPr lang="en-US" altLang="zh-CN" sz="2600" kern="100" dirty="0">
                <a:latin typeface="宋体" panose="02010600030101010101" pitchFamily="2" charset="-122"/>
                <a:ea typeface="微软雅黑" panose="020B0503020204020204" charset="-122"/>
                <a:cs typeface="Times New Roman" panose="02020603050405020304" charset="0"/>
              </a:rPr>
              <a:t>④</a:t>
            </a:r>
            <a:r>
              <a:rPr lang="zh-CN" altLang="zh-CN" sz="2600" kern="100" dirty="0">
                <a:latin typeface="Times New Roman" panose="02020603050405020304" charset="0"/>
                <a:ea typeface="微软雅黑" panose="020B0503020204020204" charset="-122"/>
                <a:cs typeface="Times New Roman" panose="02020603050405020304" charset="0"/>
              </a:rPr>
              <a:t>取代反应　</a:t>
            </a:r>
            <a:r>
              <a:rPr lang="en-US" altLang="zh-CN" sz="2600" kern="100" dirty="0">
                <a:latin typeface="宋体" panose="02010600030101010101" pitchFamily="2" charset="-122"/>
                <a:ea typeface="微软雅黑" panose="020B0503020204020204" charset="-122"/>
                <a:cs typeface="Times New Roman" panose="02020603050405020304" charset="0"/>
              </a:rPr>
              <a:t>⑤</a:t>
            </a:r>
            <a:r>
              <a:rPr lang="zh-CN" altLang="zh-CN" sz="2600" kern="100" dirty="0">
                <a:latin typeface="Times New Roman" panose="02020603050405020304" charset="0"/>
                <a:ea typeface="微软雅黑" panose="020B0503020204020204" charset="-122"/>
                <a:cs typeface="Times New Roman" panose="02020603050405020304" charset="0"/>
              </a:rPr>
              <a:t>加成反应　</a:t>
            </a:r>
            <a:r>
              <a:rPr lang="en-US" altLang="zh-CN" sz="2600" kern="100" dirty="0">
                <a:latin typeface="宋体" panose="02010600030101010101" pitchFamily="2" charset="-122"/>
                <a:ea typeface="微软雅黑" panose="020B0503020204020204" charset="-122"/>
                <a:cs typeface="Times New Roman" panose="02020603050405020304" charset="0"/>
              </a:rPr>
              <a:t>⑥</a:t>
            </a:r>
            <a:r>
              <a:rPr lang="zh-CN" altLang="zh-CN" sz="2600" kern="100" dirty="0">
                <a:latin typeface="Times New Roman" panose="02020603050405020304" charset="0"/>
                <a:ea typeface="微软雅黑" panose="020B0503020204020204" charset="-122"/>
                <a:cs typeface="Times New Roman" panose="02020603050405020304" charset="0"/>
              </a:rPr>
              <a:t>加聚反应　</a:t>
            </a:r>
            <a:r>
              <a:rPr lang="en-US" altLang="zh-CN" sz="2600" kern="100" dirty="0">
                <a:latin typeface="宋体" panose="02010600030101010101" pitchFamily="2" charset="-122"/>
                <a:ea typeface="微软雅黑" panose="020B0503020204020204" charset="-122"/>
                <a:cs typeface="Times New Roman" panose="02020603050405020304" charset="0"/>
              </a:rPr>
              <a:t>⑦</a:t>
            </a:r>
            <a:r>
              <a:rPr lang="zh-CN" altLang="zh-CN" sz="2600" kern="100" dirty="0">
                <a:latin typeface="Times New Roman" panose="02020603050405020304" charset="0"/>
                <a:ea typeface="微软雅黑" panose="020B0503020204020204" charset="-122"/>
                <a:cs typeface="Times New Roman" panose="02020603050405020304" charset="0"/>
              </a:rPr>
              <a:t>酯化反应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en-US" altLang="zh-CN" sz="2600" kern="100" dirty="0">
                <a:latin typeface="宋体" panose="02010600030101010101" pitchFamily="2" charset="-122"/>
                <a:ea typeface="微软雅黑" panose="020B0503020204020204" charset="-122"/>
                <a:cs typeface="Times New Roman" panose="02020603050405020304" charset="0"/>
              </a:rPr>
              <a:t>②⑤⑥</a:t>
            </a:r>
            <a:r>
              <a:rPr lang="en-US" altLang="zh-CN" sz="2600" kern="100" dirty="0">
                <a:latin typeface="Times New Roman" panose="02020603050405020304"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		B</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en-US" altLang="zh-CN" sz="2600" kern="100" dirty="0">
                <a:latin typeface="宋体" panose="02010600030101010101" pitchFamily="2" charset="-122"/>
                <a:ea typeface="微软雅黑" panose="020B0503020204020204" charset="-122"/>
                <a:cs typeface="Times New Roman" panose="02020603050405020304" charset="0"/>
              </a:rPr>
              <a:t>②④⑤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只有</a:t>
            </a:r>
            <a:r>
              <a:rPr lang="en-US" altLang="zh-CN" sz="2600" kern="100" dirty="0">
                <a:latin typeface="宋体" panose="02010600030101010101" pitchFamily="2" charset="-122"/>
                <a:ea typeface="微软雅黑" panose="020B0503020204020204" charset="-122"/>
                <a:cs typeface="Times New Roman" panose="02020603050405020304" charset="0"/>
              </a:rPr>
              <a:t>⑥</a:t>
            </a:r>
            <a:r>
              <a:rPr lang="en-US" altLang="zh-CN" sz="2600" kern="100" dirty="0">
                <a:latin typeface="Times New Roman" panose="02020603050405020304"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		D</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zh-CN" altLang="zh-CN" sz="2600" kern="100" dirty="0">
                <a:latin typeface="Times New Roman" panose="02020603050405020304" charset="0"/>
                <a:ea typeface="微软雅黑" panose="020B0503020204020204" charset="-122"/>
                <a:cs typeface="Times New Roman" panose="02020603050405020304" charset="0"/>
              </a:rPr>
              <a:t>只有</a:t>
            </a:r>
            <a:r>
              <a:rPr lang="en-US" altLang="zh-CN" sz="2600" kern="100" dirty="0">
                <a:latin typeface="宋体" panose="02010600030101010101" pitchFamily="2" charset="-122"/>
                <a:ea typeface="微软雅黑" panose="020B0503020204020204" charset="-122"/>
                <a:cs typeface="Times New Roman" panose="02020603050405020304" charset="0"/>
              </a:rPr>
              <a:t>⑥⑦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TextBox 9"/>
          <p:cNvSpPr txBox="1"/>
          <p:nvPr/>
        </p:nvSpPr>
        <p:spPr>
          <a:xfrm>
            <a:off x="585024" y="2784914"/>
            <a:ext cx="756000" cy="521970"/>
          </a:xfrm>
          <a:prstGeom prst="rect">
            <a:avLst/>
          </a:prstGeom>
          <a:noFill/>
        </p:spPr>
        <p:txBody>
          <a:bodyPr wrap="square" rtlCol="0">
            <a:spAutoFit/>
          </a:bodyPr>
          <a:p>
            <a:r>
              <a:rPr lang="en-US" altLang="zh-CN" sz="2800" b="1" dirty="0">
                <a:solidFill>
                  <a:srgbClr val="FF0000"/>
                </a:solidFill>
                <a:latin typeface="Times New Roman" panose="02020603050405020304" charset="0"/>
                <a:ea typeface="微软雅黑" panose="020B0503020204020204" charset="-122"/>
                <a:cs typeface="Times New Roman" panose="02020603050405020304" charset="0"/>
              </a:rPr>
              <a:t>A</a:t>
            </a:r>
            <a:endParaRPr lang="en-US" altLang="zh-CN" sz="2800" b="1"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389206" y="1206531"/>
            <a:ext cx="11412000" cy="312102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7.</a:t>
            </a:r>
            <a:r>
              <a:rPr lang="zh-CN" altLang="zh-CN" sz="2600" kern="100" dirty="0">
                <a:latin typeface="Times New Roman" panose="02020603050405020304" charset="0"/>
                <a:ea typeface="微软雅黑" panose="020B0503020204020204" charset="-122"/>
                <a:cs typeface="Times New Roman" panose="02020603050405020304" charset="0"/>
              </a:rPr>
              <a:t>下列反应最符合绿色化学原子经济性要求的是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乙烯聚合为聚乙烯高分子材料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B.</a:t>
            </a:r>
            <a:r>
              <a:rPr lang="zh-CN" altLang="zh-CN" sz="2600" kern="100" dirty="0">
                <a:latin typeface="Times New Roman" panose="02020603050405020304" charset="0"/>
                <a:ea typeface="微软雅黑" panose="020B0503020204020204" charset="-122"/>
                <a:cs typeface="Times New Roman" panose="02020603050405020304" charset="0"/>
              </a:rPr>
              <a:t>甲烷与氯气制备一氯甲烷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以铜和浓硝酸为原料生产硝酸铜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D.</a:t>
            </a:r>
            <a:r>
              <a:rPr lang="zh-CN" altLang="zh-CN" sz="2600" kern="100" dirty="0">
                <a:latin typeface="Times New Roman" panose="02020603050405020304" charset="0"/>
                <a:ea typeface="微软雅黑" panose="020B0503020204020204" charset="-122"/>
                <a:cs typeface="Times New Roman" panose="02020603050405020304" charset="0"/>
              </a:rPr>
              <a:t>用</a:t>
            </a:r>
            <a:r>
              <a:rPr lang="en-US" altLang="zh-CN" sz="2600" kern="100" dirty="0">
                <a:latin typeface="Times New Roman" panose="02020603050405020304" charset="0"/>
                <a:ea typeface="微软雅黑" panose="020B0503020204020204" charset="-122"/>
                <a:cs typeface="Courier New" panose="02070309020205020404" pitchFamily="49" charset="0"/>
              </a:rPr>
              <a:t>SiO</a:t>
            </a:r>
            <a:r>
              <a:rPr lang="en-US" altLang="zh-CN" sz="2600" kern="100" baseline="-25000" dirty="0">
                <a:latin typeface="Times New Roman" panose="02020603050405020304" charset="0"/>
                <a:ea typeface="微软雅黑" panose="020B0503020204020204" charset="-122"/>
                <a:cs typeface="Courier New" panose="02070309020205020404" pitchFamily="49" charset="0"/>
              </a:rPr>
              <a:t>2</a:t>
            </a:r>
            <a:r>
              <a:rPr lang="zh-CN" altLang="zh-CN" sz="2600" kern="100" dirty="0">
                <a:latin typeface="Times New Roman" panose="02020603050405020304" charset="0"/>
                <a:ea typeface="微软雅黑" panose="020B0503020204020204" charset="-122"/>
                <a:cs typeface="Times New Roman" panose="02020603050405020304" charset="0"/>
              </a:rPr>
              <a:t>制备高纯硅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TextBox 9"/>
          <p:cNvSpPr txBox="1"/>
          <p:nvPr/>
        </p:nvSpPr>
        <p:spPr>
          <a:xfrm>
            <a:off x="7443024" y="1432364"/>
            <a:ext cx="756000" cy="521970"/>
          </a:xfrm>
          <a:prstGeom prst="rect">
            <a:avLst/>
          </a:prstGeom>
          <a:noFill/>
        </p:spPr>
        <p:txBody>
          <a:bodyPr wrap="square" rtlCol="0">
            <a:spAutoFit/>
          </a:bodyPr>
          <a:p>
            <a:r>
              <a:rPr lang="en-US" altLang="zh-CN" sz="2800" b="1" dirty="0">
                <a:solidFill>
                  <a:srgbClr val="FF0000"/>
                </a:solidFill>
                <a:latin typeface="Times New Roman" panose="02020603050405020304" charset="0"/>
                <a:ea typeface="微软雅黑" panose="020B0503020204020204" charset="-122"/>
                <a:cs typeface="Times New Roman" panose="02020603050405020304" charset="0"/>
              </a:rPr>
              <a:t>A</a:t>
            </a:r>
            <a:endParaRPr lang="en-US" altLang="zh-CN" sz="2800" b="1"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对象 3"/>
          <p:cNvGraphicFramePr>
            <a:graphicFrameLocks noChangeAspect="1"/>
          </p:cNvGraphicFramePr>
          <p:nvPr/>
        </p:nvGraphicFramePr>
        <p:xfrm>
          <a:off x="478582" y="2654870"/>
          <a:ext cx="8821738" cy="3151188"/>
        </p:xfrm>
        <a:graphic>
          <a:graphicData uri="http://schemas.openxmlformats.org/presentationml/2006/ole">
            <mc:AlternateContent xmlns:mc="http://schemas.openxmlformats.org/markup-compatibility/2006">
              <mc:Choice xmlns:v="urn:schemas-microsoft-com:vml" Requires="v">
                <p:oleObj spid="_x0000_s253961" name="文档" r:id="rId1" imgW="8822690" imgH="3153410" progId="Word.Document.12">
                  <p:embed/>
                </p:oleObj>
              </mc:Choice>
              <mc:Fallback>
                <p:oleObj name="文档" r:id="rId1" imgW="8822690" imgH="3153410" progId="Word.Document.12">
                  <p:embed/>
                  <p:pic>
                    <p:nvPicPr>
                      <p:cNvPr id="0" name="图片 253960"/>
                      <p:cNvPicPr/>
                      <p:nvPr/>
                    </p:nvPicPr>
                    <p:blipFill>
                      <a:blip r:embed="rId2"/>
                      <a:stretch>
                        <a:fillRect/>
                      </a:stretch>
                    </p:blipFill>
                    <p:spPr>
                      <a:xfrm>
                        <a:off x="478582" y="2654870"/>
                        <a:ext cx="8821738" cy="3151188"/>
                      </a:xfrm>
                      <a:prstGeom prst="rect">
                        <a:avLst/>
                      </a:prstGeom>
                    </p:spPr>
                  </p:pic>
                </p:oleObj>
              </mc:Fallback>
            </mc:AlternateContent>
          </a:graphicData>
        </a:graphic>
      </p:graphicFrame>
      <p:sp>
        <p:nvSpPr>
          <p:cNvPr id="13" name="矩形 12"/>
          <p:cNvSpPr/>
          <p:nvPr/>
        </p:nvSpPr>
        <p:spPr>
          <a:xfrm>
            <a:off x="332146" y="765498"/>
            <a:ext cx="11526120" cy="19208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8.</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绿色化学</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要求从经济、环保和技术上设计可行的化学反应。据此，由单质镁制硝酸镁的下列</a:t>
            </a:r>
            <a:r>
              <a:rPr lang="en-US" altLang="zh-CN" sz="2600" kern="100" dirty="0">
                <a:latin typeface="Times New Roman" panose="02020603050405020304" charset="0"/>
                <a:ea typeface="微软雅黑" panose="020B0503020204020204" charset="-122"/>
                <a:cs typeface="Courier New" panose="02070309020205020404" pitchFamily="49" charset="0"/>
              </a:rPr>
              <a:t>4</a:t>
            </a:r>
            <a:r>
              <a:rPr lang="zh-CN" altLang="zh-CN" sz="2600" kern="100" dirty="0">
                <a:latin typeface="Times New Roman" panose="02020603050405020304" charset="0"/>
                <a:ea typeface="微软雅黑" panose="020B0503020204020204" charset="-122"/>
                <a:cs typeface="Times New Roman" panose="02020603050405020304" charset="0"/>
              </a:rPr>
              <a:t>个方案中，你认为可行而且符合</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绿色化学</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要求的方案是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en-US" altLang="zh-CN" sz="2600" kern="100" dirty="0">
              <a:effectLst/>
              <a:latin typeface="Times New Roman" panose="02020603050405020304" charset="0"/>
              <a:ea typeface="微软雅黑" panose="020B0503020204020204" charset="-122"/>
              <a:cs typeface="Times New Roman" panose="02020603050405020304" charset="0"/>
            </a:endParaRPr>
          </a:p>
        </p:txBody>
      </p:sp>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TextBox 9"/>
          <p:cNvSpPr txBox="1"/>
          <p:nvPr/>
        </p:nvSpPr>
        <p:spPr>
          <a:xfrm>
            <a:off x="1251774" y="2132769"/>
            <a:ext cx="756000" cy="521970"/>
          </a:xfrm>
          <a:prstGeom prst="rect">
            <a:avLst/>
          </a:prstGeom>
          <a:noFill/>
        </p:spPr>
        <p:txBody>
          <a:bodyPr wrap="square" rtlCol="0">
            <a:spAutoFit/>
          </a:bodyPr>
          <a:p>
            <a:r>
              <a:rPr lang="en-US" altLang="zh-CN" sz="2800" b="1" dirty="0">
                <a:solidFill>
                  <a:srgbClr val="FF0000"/>
                </a:solidFill>
                <a:latin typeface="Times New Roman" panose="02020603050405020304" charset="0"/>
                <a:ea typeface="微软雅黑" panose="020B0503020204020204" charset="-122"/>
                <a:cs typeface="Times New Roman" panose="02020603050405020304" charset="0"/>
              </a:rPr>
              <a:t>C</a:t>
            </a:r>
            <a:endParaRPr lang="en-US" altLang="zh-CN" sz="2800" b="1"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a:t>
            </a:r>
            <a:r>
              <a:rPr lang="zh-CN" altLang="en-US" sz="2800" b="1" dirty="0">
                <a:solidFill>
                  <a:schemeClr val="tx1"/>
                </a:solidFill>
                <a:latin typeface="Times New Roman" panose="02020603050405020304" charset="0"/>
                <a:ea typeface="微软雅黑" panose="020B0503020204020204" charset="-122"/>
                <a:sym typeface="+mn-ea"/>
              </a:rPr>
              <a:t>学习目标与核心素养</a:t>
            </a:r>
            <a:r>
              <a:rPr lang="zh-CN" altLang="en-US" sz="2800" b="1" dirty="0">
                <a:solidFill>
                  <a:schemeClr val="tx1"/>
                </a:solidFill>
                <a:latin typeface="Times New Roman" panose="02020603050405020304" charset="0"/>
                <a:ea typeface="微软雅黑" panose="020B0503020204020204" charset="-122"/>
              </a:rPr>
              <a:t>】</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矩形 4"/>
          <p:cNvSpPr/>
          <p:nvPr/>
        </p:nvSpPr>
        <p:spPr>
          <a:xfrm>
            <a:off x="501650" y="769620"/>
            <a:ext cx="11188700" cy="2270125"/>
          </a:xfrm>
          <a:prstGeom prst="rect">
            <a:avLst/>
          </a:prstGeom>
          <a:solidFill>
            <a:schemeClr val="tx2">
              <a:lumMod val="20000"/>
              <a:lumOff val="80000"/>
            </a:schemeClr>
          </a:solidFill>
        </p:spPr>
        <p:txBody>
          <a:bodyPr wrap="square">
            <a:spAutoFit/>
          </a:bodyPr>
          <a:lstStyle/>
          <a:p>
            <a:pPr lvl="0">
              <a:lnSpc>
                <a:spcPct val="140000"/>
              </a:lnSpc>
            </a:pPr>
            <a:r>
              <a:rPr lang="zh-CN" altLang="en-US" sz="2400" b="1" kern="100" dirty="0">
                <a:solidFill>
                  <a:srgbClr val="0000FF"/>
                </a:solidFill>
                <a:latin typeface="Times New Roman" panose="02020603050405020304" charset="0"/>
                <a:ea typeface="微软雅黑" panose="020B0503020204020204" charset="-122"/>
                <a:cs typeface="Times New Roman" panose="02020603050405020304" charset="0"/>
              </a:rPr>
              <a:t>学习目标</a:t>
            </a:r>
            <a:endParaRPr lang="zh-CN" altLang="zh-CN" sz="2400" b="1" kern="100" dirty="0">
              <a:solidFill>
                <a:srgbClr val="0000FF"/>
              </a:solidFill>
              <a:latin typeface="Times New Roman" panose="02020603050405020304" charset="0"/>
              <a:ea typeface="微软雅黑" panose="020B0503020204020204" charset="-122"/>
              <a:cs typeface="Times New Roman" panose="02020603050405020304" charset="0"/>
            </a:endParaRPr>
          </a:p>
          <a:p>
            <a:pPr algn="just">
              <a:lnSpc>
                <a:spcPct val="150000"/>
              </a:lnSpc>
              <a:spcAft>
                <a:spcPts val="0"/>
              </a:spcAft>
              <a:tabLst>
                <a:tab pos="2250440" algn="l"/>
              </a:tabLst>
            </a:pPr>
            <a:r>
              <a:rPr lang="en-US" altLang="zh-CN" sz="2400" kern="100" dirty="0">
                <a:latin typeface="Times New Roman" panose="02020603050405020304" charset="0"/>
                <a:ea typeface="微软雅黑" panose="020B0503020204020204" charset="-122"/>
                <a:cs typeface="Courier New" panose="02070309020205020404" pitchFamily="49" charset="0"/>
                <a:sym typeface="+mn-ea"/>
              </a:rPr>
              <a:t>1</a:t>
            </a:r>
            <a:r>
              <a:rPr lang="zh-CN" altLang="en-US" sz="2400" kern="100" dirty="0">
                <a:latin typeface="Times New Roman" panose="02020603050405020304" charset="0"/>
                <a:ea typeface="微软雅黑" panose="020B0503020204020204" charset="-122"/>
                <a:cs typeface="Courier New" panose="02070309020205020404" pitchFamily="49" charset="0"/>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解环境污染的主要因素、危害及防治的方法</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a:t>
            </a:r>
            <a:endParaRPr lang="zh-CN" altLang="zh-CN" sz="2400" kern="100" dirty="0" smtClean="0">
              <a:latin typeface="Times New Roman" panose="02020603050405020304" charset="0"/>
              <a:ea typeface="微软雅黑" panose="020B0503020204020204" charset="-122"/>
              <a:cs typeface="Times New Roman" panose="02020603050405020304" charset="0"/>
              <a:sym typeface="+mn-ea"/>
            </a:endParaRPr>
          </a:p>
          <a:p>
            <a:pPr algn="just">
              <a:lnSpc>
                <a:spcPct val="150000"/>
              </a:lnSpc>
              <a:spcAft>
                <a:spcPts val="0"/>
              </a:spcAft>
              <a:tabLst>
                <a:tab pos="2250440" algn="l"/>
              </a:tabLst>
            </a:pPr>
            <a:r>
              <a:rPr lang="en-US" altLang="zh-CN" sz="2400" kern="100" dirty="0">
                <a:latin typeface="Times New Roman" panose="02020603050405020304" charset="0"/>
                <a:ea typeface="微软雅黑" panose="020B0503020204020204" charset="-122"/>
                <a:cs typeface="Courier New" panose="02070309020205020404" pitchFamily="49" charset="0"/>
                <a:sym typeface="+mn-ea"/>
              </a:rPr>
              <a:t>2</a:t>
            </a:r>
            <a:r>
              <a:rPr lang="zh-CN" altLang="en-US" sz="2400" kern="100" dirty="0">
                <a:latin typeface="Times New Roman" panose="02020603050405020304" charset="0"/>
                <a:ea typeface="微软雅黑" panose="020B0503020204020204" charset="-122"/>
                <a:cs typeface="Courier New" panose="02070309020205020404" pitchFamily="49" charset="0"/>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了解绿色化学、原子经济性反应的内涵，知道它们在对利用资源、保护</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环境</a:t>
            </a:r>
            <a:endParaRPr lang="en-US" altLang="zh-CN" sz="2400" kern="100" dirty="0" smtClean="0">
              <a:latin typeface="Times New Roman" panose="02020603050405020304" charset="0"/>
              <a:ea typeface="微软雅黑" panose="020B0503020204020204" charset="-122"/>
              <a:cs typeface="Times New Roman" panose="02020603050405020304" charset="0"/>
            </a:endParaRPr>
          </a:p>
          <a:p>
            <a:pPr algn="just">
              <a:lnSpc>
                <a:spcPct val="150000"/>
              </a:lnSpc>
              <a:spcAft>
                <a:spcPts val="0"/>
              </a:spcAft>
              <a:tabLst>
                <a:tab pos="2250440" algn="l"/>
              </a:tabLst>
            </a:pPr>
            <a:r>
              <a:rPr lang="en-US" altLang="zh-CN" sz="2400" kern="100" dirty="0">
                <a:latin typeface="Times New Roman" panose="02020603050405020304" charset="0"/>
                <a:ea typeface="微软雅黑" panose="020B0503020204020204" charset="-122"/>
                <a:cs typeface="Times New Roman" panose="02020603050405020304" charset="0"/>
                <a:sym typeface="+mn-ea"/>
              </a:rPr>
              <a:t> </a:t>
            </a:r>
            <a:r>
              <a:rPr lang="en-US" altLang="zh-CN" sz="2400" kern="100" dirty="0" smtClean="0">
                <a:latin typeface="Times New Roman" panose="02020603050405020304" charset="0"/>
                <a:ea typeface="微软雅黑" panose="020B0503020204020204" charset="-122"/>
                <a:cs typeface="Times New Roman" panose="02020603050405020304" charset="0"/>
                <a:sym typeface="+mn-ea"/>
              </a:rPr>
              <a:t>  </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中</a:t>
            </a:r>
            <a:r>
              <a:rPr lang="zh-CN" altLang="zh-CN" sz="2400" kern="100" dirty="0">
                <a:latin typeface="Times New Roman" panose="02020603050405020304" charset="0"/>
                <a:ea typeface="微软雅黑" panose="020B0503020204020204" charset="-122"/>
                <a:cs typeface="Times New Roman" panose="02020603050405020304" charset="0"/>
                <a:sym typeface="+mn-ea"/>
              </a:rPr>
              <a:t>的重要意义，加强环境保护意识并培养绿色化学的理念</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a:t>
            </a:r>
            <a:endParaRPr lang="zh-CN" altLang="zh-CN" sz="2400" b="1" kern="100" dirty="0">
              <a:effectLst/>
              <a:latin typeface="Times New Roman" panose="02020603050405020304" charset="0"/>
              <a:ea typeface="微软雅黑" panose="020B0503020204020204" charset="-122"/>
              <a:cs typeface="Times New Roman" panose="02020603050405020304" charset="0"/>
            </a:endParaRPr>
          </a:p>
        </p:txBody>
      </p:sp>
      <p:sp>
        <p:nvSpPr>
          <p:cNvPr id="36" name="矩形 35"/>
          <p:cNvSpPr/>
          <p:nvPr/>
        </p:nvSpPr>
        <p:spPr>
          <a:xfrm>
            <a:off x="501650" y="3202305"/>
            <a:ext cx="11188700" cy="2306955"/>
          </a:xfrm>
          <a:prstGeom prst="rect">
            <a:avLst/>
          </a:prstGeom>
          <a:solidFill>
            <a:schemeClr val="tx2">
              <a:lumMod val="20000"/>
              <a:lumOff val="80000"/>
            </a:schemeClr>
          </a:solidFill>
        </p:spPr>
        <p:txBody>
          <a:bodyPr wrap="square">
            <a:spAutoFit/>
          </a:bodyPr>
          <a:lstStyle/>
          <a:p>
            <a:pPr algn="just">
              <a:lnSpc>
                <a:spcPct val="150000"/>
              </a:lnSpc>
              <a:spcAft>
                <a:spcPts val="0"/>
              </a:spcAft>
              <a:tabLst>
                <a:tab pos="2933700" algn="l"/>
              </a:tabLst>
            </a:pPr>
            <a:r>
              <a:rPr lang="en-US" altLang="zh-CN" sz="2400" b="1" kern="100" dirty="0">
                <a:solidFill>
                  <a:srgbClr val="0000FF"/>
                </a:solidFill>
                <a:latin typeface="Times New Roman" panose="02020603050405020304" charset="0"/>
                <a:ea typeface="微软雅黑" panose="020B0503020204020204" charset="-122"/>
                <a:cs typeface="Times New Roman" panose="02020603050405020304" charset="0"/>
                <a:sym typeface="+mn-ea"/>
              </a:rPr>
              <a:t> </a:t>
            </a:r>
            <a:r>
              <a:rPr lang="zh-CN" altLang="en-US" sz="2400" b="1" kern="100" dirty="0">
                <a:solidFill>
                  <a:srgbClr val="0000FF"/>
                </a:solidFill>
                <a:latin typeface="Times New Roman" panose="02020603050405020304" charset="0"/>
                <a:ea typeface="微软雅黑" panose="020B0503020204020204" charset="-122"/>
                <a:cs typeface="Times New Roman" panose="02020603050405020304" charset="0"/>
                <a:sym typeface="+mn-ea"/>
              </a:rPr>
              <a:t>核心素养</a:t>
            </a:r>
            <a:endParaRPr lang="en-US" altLang="zh-CN" sz="2400" b="1" kern="100" dirty="0" smtClean="0">
              <a:latin typeface="Times New Roman" panose="02020603050405020304" charset="0"/>
              <a:ea typeface="微软雅黑" panose="020B0503020204020204" charset="-122"/>
              <a:cs typeface="Times New Roman" panose="02020603050405020304" charset="0"/>
            </a:endParaRPr>
          </a:p>
          <a:p>
            <a:pPr algn="just">
              <a:lnSpc>
                <a:spcPct val="150000"/>
              </a:lnSpc>
              <a:spcAft>
                <a:spcPts val="0"/>
              </a:spcAft>
              <a:tabLst>
                <a:tab pos="2250440" algn="l"/>
              </a:tabLst>
            </a:pPr>
            <a:r>
              <a:rPr lang="en-US" altLang="zh-CN" sz="2400" kern="100" dirty="0">
                <a:latin typeface="Times New Roman" panose="02020603050405020304" charset="0"/>
                <a:ea typeface="微软雅黑" panose="020B0503020204020204" charset="-122"/>
                <a:cs typeface="Courier New" panose="02070309020205020404" pitchFamily="49" charset="0"/>
                <a:sym typeface="+mn-ea"/>
              </a:rPr>
              <a:t>1</a:t>
            </a:r>
            <a:r>
              <a:rPr lang="zh-CN" altLang="en-US" sz="2400" kern="100" dirty="0">
                <a:latin typeface="Times New Roman" panose="02020603050405020304" charset="0"/>
                <a:ea typeface="微软雅黑" panose="020B0503020204020204" charset="-122"/>
                <a:cs typeface="Courier New" panose="02070309020205020404" pitchFamily="49" charset="0"/>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科学态度</a:t>
            </a:r>
            <a:r>
              <a:rPr lang="zh-CN" altLang="zh-CN" sz="2400" kern="100" dirty="0">
                <a:latin typeface="Times New Roman" panose="02020603050405020304" charset="0"/>
                <a:ea typeface="微软雅黑" panose="020B0503020204020204" charset="-122"/>
                <a:cs typeface="Times New Roman" panose="02020603050405020304" charset="0"/>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知道它们在对利用资源、保护</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环境中</a:t>
            </a:r>
            <a:r>
              <a:rPr lang="zh-CN" altLang="zh-CN" sz="2400" kern="100" dirty="0">
                <a:latin typeface="Times New Roman" panose="02020603050405020304" charset="0"/>
                <a:ea typeface="微软雅黑" panose="020B0503020204020204" charset="-122"/>
                <a:cs typeface="Times New Roman" panose="02020603050405020304" charset="0"/>
                <a:sym typeface="+mn-ea"/>
              </a:rPr>
              <a:t>的重要意义，加强环境保护意识并培养绿色化学的理念。</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400" kern="100" dirty="0">
                <a:latin typeface="Times New Roman" panose="02020603050405020304" charset="0"/>
                <a:ea typeface="微软雅黑" panose="020B0503020204020204" charset="-122"/>
                <a:cs typeface="Courier New" panose="02070309020205020404" pitchFamily="49" charset="0"/>
                <a:sym typeface="+mn-ea"/>
              </a:rPr>
              <a:t>2</a:t>
            </a:r>
            <a:r>
              <a:rPr lang="zh-CN" altLang="en-US" sz="2400" kern="100" dirty="0">
                <a:latin typeface="Times New Roman" panose="02020603050405020304" charset="0"/>
                <a:ea typeface="微软雅黑" panose="020B0503020204020204" charset="-122"/>
                <a:cs typeface="Courier New" panose="02070309020205020404" pitchFamily="49" charset="0"/>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社会责任</a:t>
            </a:r>
            <a:r>
              <a:rPr lang="zh-CN" altLang="zh-CN" sz="2400" kern="100" dirty="0">
                <a:latin typeface="Times New Roman" panose="02020603050405020304" charset="0"/>
                <a:ea typeface="微软雅黑" panose="020B0503020204020204" charset="-122"/>
                <a:cs typeface="Times New Roman" panose="02020603050405020304" charset="0"/>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认识化学对环境保护的</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重要意义</a:t>
            </a:r>
            <a:r>
              <a:rPr lang="zh-CN" altLang="zh-CN" sz="2400" kern="100" dirty="0">
                <a:latin typeface="Times New Roman" panose="02020603050405020304" charset="0"/>
                <a:ea typeface="微软雅黑" panose="020B0503020204020204" charset="-122"/>
                <a:cs typeface="Times New Roman" panose="02020603050405020304" charset="0"/>
                <a:sym typeface="+mn-ea"/>
              </a:rPr>
              <a:t>，培养保护环境的意识</a:t>
            </a:r>
            <a:r>
              <a:rPr lang="zh-CN" altLang="zh-CN" sz="2400" kern="100" dirty="0">
                <a:latin typeface="Times New Roman" panose="02020603050405020304" charset="0"/>
                <a:ea typeface="微软雅黑" panose="020B0503020204020204" charset="-122"/>
                <a:cs typeface="Times New Roman" panose="02020603050405020304" charset="0"/>
                <a:sym typeface="+mn-ea"/>
              </a:rPr>
              <a:t>。</a:t>
            </a:r>
            <a:endParaRPr lang="zh-CN" sz="2400" dirty="0">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463560" y="1837697"/>
            <a:ext cx="11264880" cy="440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a:spLocks noChangeAspect="1"/>
          </p:cNvSpPr>
          <p:nvPr>
            <p:custDataLst>
              <p:tags r:id="rId2"/>
            </p:custDataLst>
          </p:nvPr>
        </p:nvSpPr>
        <p:spPr>
          <a:xfrm>
            <a:off x="8965109" y="2007268"/>
            <a:ext cx="2609733" cy="1957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a:spLocks noChangeAspect="1"/>
          </p:cNvSpPr>
          <p:nvPr>
            <p:custDataLst>
              <p:tags r:id="rId3"/>
            </p:custDataLst>
          </p:nvPr>
        </p:nvSpPr>
        <p:spPr>
          <a:xfrm>
            <a:off x="8965109" y="4118356"/>
            <a:ext cx="2609733" cy="1957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custDataLst>
              <p:tags r:id="rId4"/>
            </p:custDataLst>
          </p:nvPr>
        </p:nvPicPr>
        <p:blipFill>
          <a:blip r:embed="rId5"/>
          <a:srcRect l="5600" r="5600"/>
          <a:stretch>
            <a:fillRect/>
          </a:stretch>
        </p:blipFill>
        <p:spPr>
          <a:xfrm>
            <a:off x="8965107" y="2007268"/>
            <a:ext cx="2608260" cy="1956192"/>
          </a:xfrm>
          <a:custGeom>
            <a:avLst/>
            <a:gdLst>
              <a:gd name="connsiteX0" fmla="*/ 0 w 3548926"/>
              <a:gd name="connsiteY0" fmla="*/ 0 h 2661694"/>
              <a:gd name="connsiteX1" fmla="*/ 3548926 w 3548926"/>
              <a:gd name="connsiteY1" fmla="*/ 0 h 2661694"/>
              <a:gd name="connsiteX2" fmla="*/ 3548926 w 3548926"/>
              <a:gd name="connsiteY2" fmla="*/ 2661694 h 2661694"/>
              <a:gd name="connsiteX3" fmla="*/ 0 w 3548926"/>
              <a:gd name="connsiteY3" fmla="*/ 2661694 h 2661694"/>
            </a:gdLst>
            <a:ahLst/>
            <a:cxnLst>
              <a:cxn ang="0">
                <a:pos x="connsiteX0" y="connsiteY0"/>
              </a:cxn>
              <a:cxn ang="0">
                <a:pos x="connsiteX1" y="connsiteY1"/>
              </a:cxn>
              <a:cxn ang="0">
                <a:pos x="connsiteX2" y="connsiteY2"/>
              </a:cxn>
              <a:cxn ang="0">
                <a:pos x="connsiteX3" y="connsiteY3"/>
              </a:cxn>
            </a:cxnLst>
            <a:rect l="l" t="t" r="r" b="b"/>
            <a:pathLst>
              <a:path w="3548926" h="2661694">
                <a:moveTo>
                  <a:pt x="0" y="0"/>
                </a:moveTo>
                <a:lnTo>
                  <a:pt x="3548926" y="0"/>
                </a:lnTo>
                <a:lnTo>
                  <a:pt x="3548926" y="2661694"/>
                </a:lnTo>
                <a:lnTo>
                  <a:pt x="0" y="2661694"/>
                </a:lnTo>
                <a:close/>
              </a:path>
            </a:pathLst>
          </a:custGeom>
        </p:spPr>
      </p:pic>
      <p:sp>
        <p:nvSpPr>
          <p:cNvPr id="16" name="矩形 15"/>
          <p:cNvSpPr>
            <a:spLocks noChangeAspect="1"/>
          </p:cNvSpPr>
          <p:nvPr>
            <p:custDataLst>
              <p:tags r:id="rId6"/>
            </p:custDataLst>
          </p:nvPr>
        </p:nvSpPr>
        <p:spPr>
          <a:xfrm>
            <a:off x="6199264" y="2007268"/>
            <a:ext cx="2609733" cy="1957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a:spLocks noChangeAspect="1"/>
          </p:cNvSpPr>
          <p:nvPr>
            <p:custDataLst>
              <p:tags r:id="rId7"/>
            </p:custDataLst>
          </p:nvPr>
        </p:nvSpPr>
        <p:spPr>
          <a:xfrm>
            <a:off x="6199264" y="4118356"/>
            <a:ext cx="2609733" cy="1957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4" name="图片 23"/>
          <p:cNvPicPr>
            <a:picLocks noChangeAspect="1"/>
          </p:cNvPicPr>
          <p:nvPr>
            <p:custDataLst>
              <p:tags r:id="rId8"/>
            </p:custDataLst>
          </p:nvPr>
        </p:nvPicPr>
        <p:blipFill>
          <a:blip r:embed="rId9"/>
          <a:srcRect l="7381" r="7381"/>
          <a:stretch>
            <a:fillRect/>
          </a:stretch>
        </p:blipFill>
        <p:spPr>
          <a:xfrm>
            <a:off x="6197787" y="2007268"/>
            <a:ext cx="2608259" cy="1956192"/>
          </a:xfrm>
          <a:custGeom>
            <a:avLst/>
            <a:gdLst>
              <a:gd name="connsiteX0" fmla="*/ 0 w 3548925"/>
              <a:gd name="connsiteY0" fmla="*/ 0 h 2661694"/>
              <a:gd name="connsiteX1" fmla="*/ 3548925 w 3548925"/>
              <a:gd name="connsiteY1" fmla="*/ 0 h 2661694"/>
              <a:gd name="connsiteX2" fmla="*/ 3548925 w 3548925"/>
              <a:gd name="connsiteY2" fmla="*/ 2661694 h 2661694"/>
              <a:gd name="connsiteX3" fmla="*/ 0 w 3548925"/>
              <a:gd name="connsiteY3" fmla="*/ 2661694 h 2661694"/>
            </a:gdLst>
            <a:ahLst/>
            <a:cxnLst>
              <a:cxn ang="0">
                <a:pos x="connsiteX0" y="connsiteY0"/>
              </a:cxn>
              <a:cxn ang="0">
                <a:pos x="connsiteX1" y="connsiteY1"/>
              </a:cxn>
              <a:cxn ang="0">
                <a:pos x="connsiteX2" y="connsiteY2"/>
              </a:cxn>
              <a:cxn ang="0">
                <a:pos x="connsiteX3" y="connsiteY3"/>
              </a:cxn>
            </a:cxnLst>
            <a:rect l="l" t="t" r="r" b="b"/>
            <a:pathLst>
              <a:path w="3548925" h="2661694">
                <a:moveTo>
                  <a:pt x="0" y="0"/>
                </a:moveTo>
                <a:lnTo>
                  <a:pt x="3548925" y="0"/>
                </a:lnTo>
                <a:lnTo>
                  <a:pt x="3548925" y="2661694"/>
                </a:lnTo>
                <a:lnTo>
                  <a:pt x="0" y="2661694"/>
                </a:lnTo>
                <a:close/>
              </a:path>
            </a:pathLst>
          </a:custGeom>
        </p:spPr>
      </p:pic>
      <p:pic>
        <p:nvPicPr>
          <p:cNvPr id="22" name="图片 21"/>
          <p:cNvPicPr>
            <a:picLocks noChangeAspect="1"/>
          </p:cNvPicPr>
          <p:nvPr>
            <p:custDataLst>
              <p:tags r:id="rId10"/>
            </p:custDataLst>
          </p:nvPr>
        </p:nvPicPr>
        <p:blipFill>
          <a:blip r:embed="rId11"/>
          <a:srcRect l="42" r="42"/>
          <a:stretch>
            <a:fillRect/>
          </a:stretch>
        </p:blipFill>
        <p:spPr>
          <a:xfrm>
            <a:off x="6197787" y="4119461"/>
            <a:ext cx="2608256" cy="1956192"/>
          </a:xfrm>
          <a:custGeom>
            <a:avLst/>
            <a:gdLst>
              <a:gd name="connsiteX0" fmla="*/ 0 w 2635250"/>
              <a:gd name="connsiteY0" fmla="*/ 0 h 1976438"/>
              <a:gd name="connsiteX1" fmla="*/ 2635250 w 2635250"/>
              <a:gd name="connsiteY1" fmla="*/ 0 h 1976438"/>
              <a:gd name="connsiteX2" fmla="*/ 2635250 w 2635250"/>
              <a:gd name="connsiteY2" fmla="*/ 1976438 h 1976438"/>
              <a:gd name="connsiteX3" fmla="*/ 0 w 2635250"/>
              <a:gd name="connsiteY3" fmla="*/ 1976438 h 1976438"/>
            </a:gdLst>
            <a:ahLst/>
            <a:cxnLst>
              <a:cxn ang="0">
                <a:pos x="connsiteX0" y="connsiteY0"/>
              </a:cxn>
              <a:cxn ang="0">
                <a:pos x="connsiteX1" y="connsiteY1"/>
              </a:cxn>
              <a:cxn ang="0">
                <a:pos x="connsiteX2" y="connsiteY2"/>
              </a:cxn>
              <a:cxn ang="0">
                <a:pos x="connsiteX3" y="connsiteY3"/>
              </a:cxn>
            </a:cxnLst>
            <a:rect l="l" t="t" r="r" b="b"/>
            <a:pathLst>
              <a:path w="2635250" h="1976438">
                <a:moveTo>
                  <a:pt x="0" y="0"/>
                </a:moveTo>
                <a:lnTo>
                  <a:pt x="2635250" y="0"/>
                </a:lnTo>
                <a:lnTo>
                  <a:pt x="2635250" y="1976438"/>
                </a:lnTo>
                <a:lnTo>
                  <a:pt x="0" y="1976438"/>
                </a:lnTo>
                <a:close/>
              </a:path>
            </a:pathLst>
          </a:custGeom>
        </p:spPr>
      </p:pic>
      <p:sp>
        <p:nvSpPr>
          <p:cNvPr id="28" name="矩形 27"/>
          <p:cNvSpPr>
            <a:spLocks noChangeAspect="1"/>
          </p:cNvSpPr>
          <p:nvPr>
            <p:custDataLst>
              <p:tags r:id="rId12"/>
            </p:custDataLst>
          </p:nvPr>
        </p:nvSpPr>
        <p:spPr>
          <a:xfrm>
            <a:off x="617220" y="2007235"/>
            <a:ext cx="5424805" cy="40684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1" name="图片 30"/>
          <p:cNvPicPr>
            <a:picLocks noChangeAspect="1"/>
          </p:cNvPicPr>
          <p:nvPr>
            <p:custDataLst>
              <p:tags r:id="rId13"/>
            </p:custDataLst>
          </p:nvPr>
        </p:nvPicPr>
        <p:blipFill>
          <a:blip r:embed="rId14"/>
          <a:srcRect t="5675" b="5675"/>
          <a:stretch>
            <a:fillRect/>
          </a:stretch>
        </p:blipFill>
        <p:spPr>
          <a:xfrm>
            <a:off x="529590" y="2007235"/>
            <a:ext cx="5424805" cy="4068445"/>
          </a:xfrm>
          <a:custGeom>
            <a:avLst/>
            <a:gdLst>
              <a:gd name="connsiteX0" fmla="*/ 0 w 5147343"/>
              <a:gd name="connsiteY0" fmla="*/ 0 h 3860506"/>
              <a:gd name="connsiteX1" fmla="*/ 5147343 w 5147343"/>
              <a:gd name="connsiteY1" fmla="*/ 0 h 3860506"/>
              <a:gd name="connsiteX2" fmla="*/ 5147343 w 5147343"/>
              <a:gd name="connsiteY2" fmla="*/ 3860506 h 3860506"/>
              <a:gd name="connsiteX3" fmla="*/ 0 w 5147343"/>
              <a:gd name="connsiteY3" fmla="*/ 3860506 h 3860506"/>
            </a:gdLst>
            <a:ahLst/>
            <a:cxnLst>
              <a:cxn ang="0">
                <a:pos x="connsiteX0" y="connsiteY0"/>
              </a:cxn>
              <a:cxn ang="0">
                <a:pos x="connsiteX1" y="connsiteY1"/>
              </a:cxn>
              <a:cxn ang="0">
                <a:pos x="connsiteX2" y="connsiteY2"/>
              </a:cxn>
              <a:cxn ang="0">
                <a:pos x="connsiteX3" y="connsiteY3"/>
              </a:cxn>
            </a:cxnLst>
            <a:rect l="l" t="t" r="r" b="b"/>
            <a:pathLst>
              <a:path w="5147343" h="3860506">
                <a:moveTo>
                  <a:pt x="0" y="0"/>
                </a:moveTo>
                <a:lnTo>
                  <a:pt x="5147343" y="0"/>
                </a:lnTo>
                <a:lnTo>
                  <a:pt x="5147343" y="3860506"/>
                </a:lnTo>
                <a:lnTo>
                  <a:pt x="0" y="3860506"/>
                </a:lnTo>
                <a:close/>
              </a:path>
            </a:pathLst>
          </a:custGeom>
        </p:spPr>
      </p:pic>
      <p:pic>
        <p:nvPicPr>
          <p:cNvPr id="37" name="图片 36"/>
          <p:cNvPicPr>
            <a:picLocks noChangeAspect="1"/>
          </p:cNvPicPr>
          <p:nvPr>
            <p:custDataLst>
              <p:tags r:id="rId15"/>
            </p:custDataLst>
          </p:nvPr>
        </p:nvPicPr>
        <p:blipFill>
          <a:blip r:embed="rId16"/>
          <a:srcRect l="5377" r="5377"/>
          <a:stretch>
            <a:fillRect/>
          </a:stretch>
        </p:blipFill>
        <p:spPr>
          <a:xfrm>
            <a:off x="8964371" y="4117251"/>
            <a:ext cx="2609733" cy="1957298"/>
          </a:xfrm>
          <a:custGeom>
            <a:avLst/>
            <a:gdLst>
              <a:gd name="connsiteX0" fmla="*/ 0 w 2609733"/>
              <a:gd name="connsiteY0" fmla="*/ 0 h 1957299"/>
              <a:gd name="connsiteX1" fmla="*/ 2609733 w 2609733"/>
              <a:gd name="connsiteY1" fmla="*/ 0 h 1957299"/>
              <a:gd name="connsiteX2" fmla="*/ 2609733 w 2609733"/>
              <a:gd name="connsiteY2" fmla="*/ 1957299 h 1957299"/>
              <a:gd name="connsiteX3" fmla="*/ 0 w 2609733"/>
              <a:gd name="connsiteY3" fmla="*/ 1957299 h 1957299"/>
            </a:gdLst>
            <a:ahLst/>
            <a:cxnLst>
              <a:cxn ang="0">
                <a:pos x="connsiteX0" y="connsiteY0"/>
              </a:cxn>
              <a:cxn ang="0">
                <a:pos x="connsiteX1" y="connsiteY1"/>
              </a:cxn>
              <a:cxn ang="0">
                <a:pos x="connsiteX2" y="connsiteY2"/>
              </a:cxn>
              <a:cxn ang="0">
                <a:pos x="connsiteX3" y="connsiteY3"/>
              </a:cxn>
            </a:cxnLst>
            <a:rect l="l" t="t" r="r" b="b"/>
            <a:pathLst>
              <a:path w="2609733" h="1957299">
                <a:moveTo>
                  <a:pt x="0" y="0"/>
                </a:moveTo>
                <a:lnTo>
                  <a:pt x="2609733" y="0"/>
                </a:lnTo>
                <a:lnTo>
                  <a:pt x="2609733" y="1957299"/>
                </a:lnTo>
                <a:lnTo>
                  <a:pt x="0" y="1957299"/>
                </a:lnTo>
                <a:close/>
              </a:path>
            </a:pathLst>
          </a:custGeom>
        </p:spPr>
      </p:pic>
      <p:sp>
        <p:nvSpPr>
          <p:cNvPr id="5" name="文本框 4"/>
          <p:cNvSpPr txBox="1"/>
          <p:nvPr/>
        </p:nvSpPr>
        <p:spPr>
          <a:xfrm>
            <a:off x="529590" y="1133475"/>
            <a:ext cx="11029950" cy="521970"/>
          </a:xfrm>
          <a:prstGeom prst="rect">
            <a:avLst/>
          </a:prstGeom>
          <a:solidFill>
            <a:schemeClr val="tx2">
              <a:lumMod val="60000"/>
              <a:lumOff val="40000"/>
            </a:schemeClr>
          </a:solidFill>
        </p:spPr>
        <p:txBody>
          <a:bodyPr wrap="square" rtlCol="0">
            <a:spAutoFit/>
          </a:bodyPr>
          <a:p>
            <a:pPr algn="ctr"/>
            <a:r>
              <a:rPr lang="zh-CN" altLang="en-US" sz="2800">
                <a:latin typeface="微软雅黑" panose="020B0503020204020204" charset="-122"/>
                <a:ea typeface="微软雅黑" panose="020B0503020204020204" charset="-122"/>
              </a:rPr>
              <a:t>和习大大一起守护绿水青山</a:t>
            </a:r>
            <a:endParaRPr lang="zh-CN" altLang="en-US" sz="2800">
              <a:latin typeface="微软雅黑" panose="020B0503020204020204" charset="-122"/>
              <a:ea typeface="微软雅黑" panose="020B0503020204020204" charset="-122"/>
            </a:endParaRPr>
          </a:p>
        </p:txBody>
      </p:sp>
      <p:sp>
        <p:nvSpPr>
          <p:cNvPr id="6" name="矩形 5"/>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【引入】</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rotWithShape="1">
          <a:blip r:embed="rId2"/>
          <a:srcRect l="9457" r="9457"/>
          <a:stretch>
            <a:fillRect/>
          </a:stretch>
        </p:blipFill>
        <p:spPr>
          <a:xfrm>
            <a:off x="774698" y="3731742"/>
            <a:ext cx="3479507" cy="2254511"/>
          </a:xfrm>
          <a:prstGeom prst="rect">
            <a:avLst/>
          </a:prstGeom>
        </p:spPr>
      </p:pic>
      <p:pic>
        <p:nvPicPr>
          <p:cNvPr id="9" name="图片 8"/>
          <p:cNvPicPr>
            <a:picLocks noChangeAspect="1"/>
          </p:cNvPicPr>
          <p:nvPr>
            <p:custDataLst>
              <p:tags r:id="rId3"/>
            </p:custDataLst>
          </p:nvPr>
        </p:nvPicPr>
        <p:blipFill rotWithShape="1">
          <a:blip r:embed="rId4"/>
          <a:srcRect l="7817" r="7817"/>
          <a:stretch>
            <a:fillRect/>
          </a:stretch>
        </p:blipFill>
        <p:spPr>
          <a:xfrm>
            <a:off x="4368745" y="3731742"/>
            <a:ext cx="3476904" cy="2254511"/>
          </a:xfrm>
          <a:prstGeom prst="rect">
            <a:avLst/>
          </a:prstGeom>
        </p:spPr>
      </p:pic>
      <p:pic>
        <p:nvPicPr>
          <p:cNvPr id="10" name="图片 9"/>
          <p:cNvPicPr>
            <a:picLocks noChangeAspect="1"/>
          </p:cNvPicPr>
          <p:nvPr>
            <p:custDataLst>
              <p:tags r:id="rId5"/>
            </p:custDataLst>
          </p:nvPr>
        </p:nvPicPr>
        <p:blipFill rotWithShape="1">
          <a:blip r:embed="rId6"/>
          <a:srcRect t="1081" b="1081"/>
          <a:stretch>
            <a:fillRect/>
          </a:stretch>
        </p:blipFill>
        <p:spPr>
          <a:xfrm>
            <a:off x="7960188" y="3731741"/>
            <a:ext cx="3457113" cy="2252633"/>
          </a:xfrm>
          <a:prstGeom prst="rect">
            <a:avLst/>
          </a:prstGeom>
        </p:spPr>
      </p:pic>
      <p:sp>
        <p:nvSpPr>
          <p:cNvPr id="2" name="Rectangle 5"/>
          <p:cNvSpPr>
            <a:spLocks noChangeArrowheads="1"/>
          </p:cNvSpPr>
          <p:nvPr>
            <p:custDataLst>
              <p:tags r:id="rId7"/>
            </p:custDataLst>
          </p:nvPr>
        </p:nvSpPr>
        <p:spPr bwMode="auto">
          <a:xfrm>
            <a:off x="762000" y="905485"/>
            <a:ext cx="10668000" cy="2568799"/>
          </a:xfrm>
          <a:prstGeom prst="rect">
            <a:avLst/>
          </a:prstGeom>
          <a:solidFill>
            <a:srgbClr val="40669A"/>
          </a:solidFill>
          <a:ln>
            <a:noFill/>
          </a:ln>
          <a:effectLst/>
        </p:spPr>
        <p:txBody>
          <a:bodyPr anchor="ctr"/>
          <a:lstStyle>
            <a:lvl1pPr>
              <a:spcBef>
                <a:spcPct val="20000"/>
              </a:spcBef>
              <a:buChar char="•"/>
              <a:defRPr sz="3200">
                <a:solidFill>
                  <a:sysClr val="windowText" lastClr="000000"/>
                </a:solidFill>
                <a:latin typeface="Arial" panose="020B0604020202020204" pitchFamily="34" charset="0"/>
                <a:ea typeface="黑体" panose="02010609060101010101" pitchFamily="49" charset="-122"/>
              </a:defRPr>
            </a:lvl1pPr>
            <a:lvl2pPr marL="742950" indent="-285750">
              <a:spcBef>
                <a:spcPct val="20000"/>
              </a:spcBef>
              <a:buChar char="–"/>
              <a:defRPr sz="2800">
                <a:solidFill>
                  <a:sysClr val="windowText" lastClr="000000"/>
                </a:solidFill>
                <a:latin typeface="Arial" panose="020B0604020202020204" pitchFamily="34" charset="0"/>
                <a:ea typeface="黑体" panose="02010609060101010101" pitchFamily="49" charset="-122"/>
              </a:defRPr>
            </a:lvl2pPr>
            <a:lvl3pPr marL="1143000" indent="-228600">
              <a:spcBef>
                <a:spcPct val="20000"/>
              </a:spcBef>
              <a:buChar char="•"/>
              <a:defRPr sz="2400">
                <a:solidFill>
                  <a:sysClr val="windowText" lastClr="000000"/>
                </a:solidFill>
                <a:latin typeface="Arial" panose="020B0604020202020204" pitchFamily="34" charset="0"/>
                <a:ea typeface="黑体" panose="02010609060101010101" pitchFamily="49" charset="-122"/>
              </a:defRPr>
            </a:lvl3pPr>
            <a:lvl4pPr marL="1600200" indent="-228600">
              <a:spcBef>
                <a:spcPct val="20000"/>
              </a:spcBef>
              <a:buChar char="–"/>
              <a:defRPr sz="2000">
                <a:solidFill>
                  <a:sysClr val="windowText" lastClr="000000"/>
                </a:solidFill>
                <a:latin typeface="Arial" panose="020B0604020202020204" pitchFamily="34" charset="0"/>
                <a:ea typeface="黑体" panose="02010609060101010101" pitchFamily="49" charset="-122"/>
              </a:defRPr>
            </a:lvl4pPr>
            <a:lvl5pPr marL="2057400" indent="-228600">
              <a:spcBef>
                <a:spcPct val="20000"/>
              </a:spcBef>
              <a:buChar char="»"/>
              <a:defRPr sz="2000">
                <a:solidFill>
                  <a:sysClr val="windowText" lastClr="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pitchFamily="49" charset="-122"/>
              </a:defRPr>
            </a:lvl9pPr>
          </a:lstStyle>
          <a:p>
            <a:pPr eaLnBrk="1" hangingPunct="1">
              <a:spcBef>
                <a:spcPct val="0"/>
              </a:spcBef>
              <a:buFontTx/>
              <a:buNone/>
            </a:pPr>
            <a:endParaRPr lang="zh-CN" altLang="zh-CN" sz="1800">
              <a:ea typeface="微软雅黑" panose="020B0503020204020204" charset="-122"/>
              <a:sym typeface="Arial" panose="020B0604020202020204" pitchFamily="34" charset="0"/>
            </a:endParaRPr>
          </a:p>
        </p:txBody>
      </p:sp>
      <p:sp>
        <p:nvSpPr>
          <p:cNvPr id="12" name="Text Box 7"/>
          <p:cNvSpPr txBox="1">
            <a:spLocks noChangeArrowheads="1"/>
          </p:cNvSpPr>
          <p:nvPr>
            <p:custDataLst>
              <p:tags r:id="rId8"/>
            </p:custDataLst>
          </p:nvPr>
        </p:nvSpPr>
        <p:spPr bwMode="auto">
          <a:xfrm>
            <a:off x="1040130" y="1152525"/>
            <a:ext cx="9725660" cy="2083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spcBef>
                <a:spcPct val="20000"/>
              </a:spcBef>
              <a:buChar char="•"/>
              <a:defRPr sz="3200">
                <a:solidFill>
                  <a:sysClr val="windowText" lastClr="000000"/>
                </a:solidFill>
                <a:latin typeface="Arial" panose="020B0604020202020204" pitchFamily="34" charset="0"/>
                <a:ea typeface="黑体" panose="02010609060101010101" pitchFamily="49" charset="-122"/>
              </a:defRPr>
            </a:lvl1pPr>
            <a:lvl2pPr marL="742950" indent="-285750">
              <a:spcBef>
                <a:spcPct val="20000"/>
              </a:spcBef>
              <a:buChar char="–"/>
              <a:defRPr sz="2800">
                <a:solidFill>
                  <a:sysClr val="windowText" lastClr="000000"/>
                </a:solidFill>
                <a:latin typeface="Arial" panose="020B0604020202020204" pitchFamily="34" charset="0"/>
                <a:ea typeface="黑体" panose="02010609060101010101" pitchFamily="49" charset="-122"/>
              </a:defRPr>
            </a:lvl2pPr>
            <a:lvl3pPr marL="1143000" indent="-228600">
              <a:spcBef>
                <a:spcPct val="20000"/>
              </a:spcBef>
              <a:buChar char="•"/>
              <a:defRPr sz="2400">
                <a:solidFill>
                  <a:sysClr val="windowText" lastClr="000000"/>
                </a:solidFill>
                <a:latin typeface="Arial" panose="020B0604020202020204" pitchFamily="34" charset="0"/>
                <a:ea typeface="黑体" panose="02010609060101010101" pitchFamily="49" charset="-122"/>
              </a:defRPr>
            </a:lvl3pPr>
            <a:lvl4pPr marL="1600200" indent="-228600">
              <a:spcBef>
                <a:spcPct val="20000"/>
              </a:spcBef>
              <a:buChar char="–"/>
              <a:defRPr sz="2000">
                <a:solidFill>
                  <a:sysClr val="windowText" lastClr="000000"/>
                </a:solidFill>
                <a:latin typeface="Arial" panose="020B0604020202020204" pitchFamily="34" charset="0"/>
                <a:ea typeface="黑体" panose="02010609060101010101" pitchFamily="49" charset="-122"/>
              </a:defRPr>
            </a:lvl4pPr>
            <a:lvl5pPr marL="2057400" indent="-228600">
              <a:spcBef>
                <a:spcPct val="20000"/>
              </a:spcBef>
              <a:buChar char="»"/>
              <a:defRPr sz="2000">
                <a:solidFill>
                  <a:sysClr val="windowText" lastClr="000000"/>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pitchFamily="49" charset="-122"/>
              </a:defRPr>
            </a:lvl9pPr>
          </a:lstStyle>
          <a:p>
            <a:pPr marL="0" lvl="0" indent="0" algn="l">
              <a:lnSpc>
                <a:spcPct val="130000"/>
              </a:lnSpc>
              <a:spcBef>
                <a:spcPts val="1000"/>
              </a:spcBef>
              <a:spcAft>
                <a:spcPts val="800"/>
              </a:spcAft>
              <a:buClr>
                <a:sysClr val="window" lastClr="FFFFFF"/>
              </a:buClr>
              <a:buSzPct val="100000"/>
              <a:buNone/>
            </a:pPr>
            <a:r>
              <a:rPr lang="en-US" altLang="zh-CN" sz="2400" spc="150">
                <a:solidFill>
                  <a:sysClr val="window" lastClr="FFFFFF"/>
                </a:solidFill>
                <a:ea typeface="微软雅黑" panose="020B0503020204020204" charset="-122"/>
              </a:rPr>
              <a:t>      </a:t>
            </a:r>
            <a:r>
              <a:rPr lang="zh-CN" altLang="en-US" sz="2400" spc="150">
                <a:solidFill>
                  <a:sysClr val="window" lastClr="FFFFFF"/>
                </a:solidFill>
                <a:ea typeface="微软雅黑" panose="020B0503020204020204" charset="-122"/>
              </a:rPr>
              <a:t>人类和其他生物生存的生物圈与大气圈、水圈和岩石圈不断地进行着物质和能量的交换，共同构成了地球生态系统。通常所说的环境问题，主要是指由于人类不合理地开发和利用自然资源而造成的生态环境破坏，以及工农业生产和人类生活所造成的环境污染。</a:t>
            </a:r>
            <a:endParaRPr lang="zh-CN" altLang="en-US" sz="2400" spc="150">
              <a:solidFill>
                <a:sysClr val="window" lastClr="FFFFFF"/>
              </a:solidFill>
              <a:ea typeface="微软雅黑" panose="020B0503020204020204" charset="-122"/>
            </a:endParaRPr>
          </a:p>
        </p:txBody>
      </p:sp>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【引入】</a:t>
            </a:r>
            <a:endParaRPr lang="zh-CN" altLang="en-US" sz="2800" b="1" dirty="0">
              <a:solidFill>
                <a:schemeClr val="tx1"/>
              </a:solidFill>
              <a:latin typeface="Times New Roman" panose="02020603050405020304" charset="0"/>
              <a:ea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84480" y="923925"/>
            <a:ext cx="3711575" cy="491490"/>
          </a:xfrm>
          <a:prstGeom prst="rect">
            <a:avLst/>
          </a:prstGeom>
        </p:spPr>
        <p:txBody>
          <a:bodyPr wrap="square">
            <a:spAutoFit/>
          </a:bodyPr>
          <a:lstStyle/>
          <a:p>
            <a:pPr algn="just">
              <a:lnSpc>
                <a:spcPct val="10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1. </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环境质量监测的意义</a:t>
            </a:r>
            <a:endParaRPr lang="zh-CN" altLang="zh-CN" sz="2600" b="1" kern="100" dirty="0">
              <a:solidFill>
                <a:srgbClr val="0000FA"/>
              </a:solidFill>
              <a:effectLst/>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2811089" y="1857892"/>
            <a:ext cx="15036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存在形态</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3" name="矩形 2"/>
          <p:cNvSpPr/>
          <p:nvPr/>
        </p:nvSpPr>
        <p:spPr>
          <a:xfrm>
            <a:off x="4586010" y="1857891"/>
            <a:ext cx="8432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含量</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4" name="矩形 3"/>
          <p:cNvSpPr/>
          <p:nvPr/>
        </p:nvSpPr>
        <p:spPr>
          <a:xfrm>
            <a:off x="8382877" y="1857121"/>
            <a:ext cx="8432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控制</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7" name="矩形 16"/>
          <p:cNvSpPr/>
          <p:nvPr/>
        </p:nvSpPr>
        <p:spPr>
          <a:xfrm>
            <a:off x="9606787" y="1869503"/>
            <a:ext cx="8432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消除</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8" name="矩形 17"/>
          <p:cNvSpPr/>
          <p:nvPr/>
        </p:nvSpPr>
        <p:spPr>
          <a:xfrm>
            <a:off x="3665676" y="2445460"/>
            <a:ext cx="21640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环境质量评价</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9" name="矩形 18"/>
          <p:cNvSpPr/>
          <p:nvPr/>
        </p:nvSpPr>
        <p:spPr>
          <a:xfrm>
            <a:off x="6401397" y="2450647"/>
            <a:ext cx="15036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污染治理</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5" name="矩形 4"/>
          <p:cNvSpPr/>
          <p:nvPr/>
        </p:nvSpPr>
        <p:spPr>
          <a:xfrm>
            <a:off x="906110" y="5212874"/>
            <a:ext cx="8432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废气</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6" name="矩形 5"/>
          <p:cNvSpPr/>
          <p:nvPr/>
        </p:nvSpPr>
        <p:spPr>
          <a:xfrm>
            <a:off x="2089165" y="5212873"/>
            <a:ext cx="8432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废水</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 name="矩形 6"/>
          <p:cNvSpPr/>
          <p:nvPr/>
        </p:nvSpPr>
        <p:spPr>
          <a:xfrm>
            <a:off x="3281935" y="5194021"/>
            <a:ext cx="8432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废渣</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一、化学与环境保护</a:t>
            </a:r>
            <a:endParaRPr lang="zh-CN" altLang="en-US" sz="2800" b="1" dirty="0">
              <a:solidFill>
                <a:schemeClr val="tx1"/>
              </a:solidFill>
              <a:latin typeface="Times New Roman" panose="02020603050405020304" charset="0"/>
              <a:ea typeface="微软雅黑" panose="020B0503020204020204" charset="-122"/>
            </a:endParaRPr>
          </a:p>
        </p:txBody>
      </p:sp>
      <p:sp>
        <p:nvSpPr>
          <p:cNvPr id="9" name="矩形 8"/>
          <p:cNvSpPr/>
          <p:nvPr/>
        </p:nvSpPr>
        <p:spPr>
          <a:xfrm>
            <a:off x="461010" y="4537075"/>
            <a:ext cx="6064885" cy="1291590"/>
          </a:xfrm>
          <a:prstGeom prst="rect">
            <a:avLst/>
          </a:prstGeom>
        </p:spPr>
        <p:txBody>
          <a:bodyPr wrap="square">
            <a:spAutoFit/>
          </a:bodyPr>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(1)</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三废</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污染：是指工业生产中产生</a:t>
            </a:r>
            <a:r>
              <a:rPr lang="zh-CN" altLang="zh-CN" sz="2600" kern="100" dirty="0" smtClean="0">
                <a:latin typeface="Times New Roman" panose="02020603050405020304" charset="0"/>
                <a:ea typeface="微软雅黑" panose="020B0503020204020204" charset="-122"/>
                <a:cs typeface="Times New Roman" panose="02020603050405020304" charset="0"/>
              </a:rPr>
              <a:t>的</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对</a:t>
            </a:r>
            <a:r>
              <a:rPr lang="zh-CN" altLang="zh-CN" sz="2600" kern="100" dirty="0">
                <a:latin typeface="Times New Roman" panose="02020603050405020304" charset="0"/>
                <a:ea typeface="微软雅黑" panose="020B0503020204020204" charset="-122"/>
                <a:cs typeface="Times New Roman" panose="02020603050405020304" charset="0"/>
              </a:rPr>
              <a:t>环境的污染。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60802" y="1743340"/>
            <a:ext cx="11498831" cy="1291590"/>
          </a:xfrm>
          <a:prstGeom prst="rect">
            <a:avLst/>
          </a:prstGeom>
        </p:spPr>
        <p:txBody>
          <a:bodyPr wrap="square">
            <a:spAutoFit/>
          </a:bodyPr>
          <a:p>
            <a:pPr algn="just">
              <a:lnSpc>
                <a:spcPct val="150000"/>
              </a:lnSpc>
              <a:spcAft>
                <a:spcPts val="0"/>
              </a:spcAft>
              <a:tabLst>
                <a:tab pos="2250440" algn="l"/>
              </a:tabLst>
            </a:pPr>
            <a:r>
              <a:rPr lang="zh-CN" altLang="zh-CN" sz="2600" kern="100" dirty="0">
                <a:latin typeface="Times New Roman" panose="02020603050405020304" charset="0"/>
                <a:ea typeface="微软雅黑" panose="020B0503020204020204" charset="-122"/>
                <a:cs typeface="Times New Roman" panose="02020603050405020304" charset="0"/>
              </a:rPr>
              <a:t>通过对污染物</a:t>
            </a:r>
            <a:r>
              <a:rPr lang="zh-CN" altLang="zh-CN" sz="2600" kern="100" dirty="0" smtClean="0">
                <a:latin typeface="Times New Roman" panose="02020603050405020304" charset="0"/>
                <a:ea typeface="微软雅黑" panose="020B0503020204020204" charset="-122"/>
                <a:cs typeface="Times New Roman" panose="02020603050405020304" charset="0"/>
              </a:rPr>
              <a:t>的</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进行</a:t>
            </a:r>
            <a:r>
              <a:rPr lang="zh-CN" altLang="zh-CN" sz="2600" kern="100" dirty="0">
                <a:latin typeface="Times New Roman" panose="02020603050405020304" charset="0"/>
                <a:ea typeface="微软雅黑" panose="020B0503020204020204" charset="-122"/>
                <a:cs typeface="Times New Roman" panose="02020603050405020304" charset="0"/>
              </a:rPr>
              <a:t>分析和测定，</a:t>
            </a:r>
            <a:r>
              <a:rPr lang="zh-CN" altLang="zh-CN" sz="2600" kern="100" dirty="0" smtClean="0">
                <a:latin typeface="Times New Roman" panose="02020603050405020304" charset="0"/>
                <a:ea typeface="微软雅黑" panose="020B0503020204020204" charset="-122"/>
                <a:cs typeface="Times New Roman" panose="02020603050405020304" charset="0"/>
              </a:rPr>
              <a:t>为</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污染</a:t>
            </a:r>
            <a:r>
              <a:rPr lang="zh-CN" altLang="zh-CN" sz="2600" kern="100" dirty="0">
                <a:latin typeface="Times New Roman" panose="02020603050405020304" charset="0"/>
                <a:ea typeface="微软雅黑" panose="020B0503020204020204" charset="-122"/>
                <a:cs typeface="Times New Roman" panose="02020603050405020304" charset="0"/>
              </a:rPr>
              <a:t>提供可靠的数据，是</a:t>
            </a:r>
            <a:r>
              <a:rPr lang="zh-CN" altLang="zh-CN" sz="2600" kern="100" dirty="0" smtClean="0">
                <a:latin typeface="Times New Roman" panose="02020603050405020304" charset="0"/>
                <a:ea typeface="微软雅黑" panose="020B0503020204020204" charset="-122"/>
                <a:cs typeface="Times New Roman" panose="02020603050405020304" charset="0"/>
              </a:rPr>
              <a:t>进行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的</a:t>
            </a:r>
            <a:r>
              <a:rPr lang="zh-CN" altLang="zh-CN" sz="2600" kern="100" dirty="0">
                <a:latin typeface="Times New Roman" panose="02020603050405020304" charset="0"/>
                <a:ea typeface="微软雅黑" panose="020B0503020204020204" charset="-122"/>
                <a:cs typeface="Times New Roman" panose="02020603050405020304" charset="0"/>
              </a:rPr>
              <a:t>基础。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284480" y="3547110"/>
            <a:ext cx="3711575" cy="491490"/>
          </a:xfrm>
          <a:prstGeom prst="rect">
            <a:avLst/>
          </a:prstGeom>
        </p:spPr>
        <p:txBody>
          <a:bodyPr wrap="square">
            <a:spAutoFit/>
          </a:bodyPr>
          <a:p>
            <a:pPr algn="just">
              <a:lnSpc>
                <a:spcPct val="10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2. </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化学与</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三废</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污染</a:t>
            </a:r>
            <a:endParaRPr lang="zh-CN" altLang="zh-CN" sz="2600" b="1" kern="100" dirty="0">
              <a:solidFill>
                <a:srgbClr val="0000FA"/>
              </a:solidFill>
              <a:effectLst/>
              <a:latin typeface="微软雅黑" panose="020B0503020204020204" charset="-122"/>
              <a:ea typeface="微软雅黑" panose="020B0503020204020204" charset="-122"/>
              <a:cs typeface="微软雅黑" panose="020B0503020204020204" charset="-122"/>
            </a:endParaRPr>
          </a:p>
        </p:txBody>
      </p:sp>
      <p:pic>
        <p:nvPicPr>
          <p:cNvPr id="12" name="图片 11"/>
          <p:cNvPicPr>
            <a:picLocks noChangeAspect="1"/>
          </p:cNvPicPr>
          <p:nvPr/>
        </p:nvPicPr>
        <p:blipFill>
          <a:blip r:embed="rId1"/>
          <a:stretch>
            <a:fillRect/>
          </a:stretch>
        </p:blipFill>
        <p:spPr>
          <a:xfrm>
            <a:off x="7675880" y="3547110"/>
            <a:ext cx="4055110" cy="27006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P spid="18" grpId="0"/>
      <p:bldP spid="19" grpId="0"/>
      <p:bldP spid="5" grpId="0"/>
      <p:bldP spid="6" grpId="0"/>
      <p:bldP spid="7" grpId="0"/>
      <p:bldP spid="10" grpId="0"/>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一、化学与环境保护</a:t>
            </a:r>
            <a:endParaRPr lang="zh-CN" altLang="en-US" sz="2800" b="1" dirty="0">
              <a:solidFill>
                <a:schemeClr val="tx1"/>
              </a:solidFill>
              <a:latin typeface="Times New Roman" panose="02020603050405020304" charset="0"/>
              <a:ea typeface="微软雅黑" panose="020B0503020204020204" charset="-122"/>
            </a:endParaRPr>
          </a:p>
        </p:txBody>
      </p:sp>
      <p:sp>
        <p:nvSpPr>
          <p:cNvPr id="30" name="矩形 29"/>
          <p:cNvSpPr/>
          <p:nvPr/>
        </p:nvSpPr>
        <p:spPr>
          <a:xfrm>
            <a:off x="530225" y="1496060"/>
            <a:ext cx="4567555" cy="491490"/>
          </a:xfrm>
          <a:prstGeom prst="rect">
            <a:avLst/>
          </a:prstGeom>
        </p:spPr>
        <p:txBody>
          <a:bodyPr wrap="square">
            <a:spAutoFit/>
          </a:bodyPr>
          <a:p>
            <a:pPr algn="just">
              <a:lnSpc>
                <a:spcPct val="10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(2) </a:t>
            </a:r>
            <a:r>
              <a:rPr lang="zh-CN" altLang="zh-CN" sz="2600" kern="100" dirty="0">
                <a:latin typeface="Times New Roman" panose="02020603050405020304" charset="0"/>
                <a:ea typeface="微软雅黑" panose="020B0503020204020204" charset="-122"/>
                <a:cs typeface="Times New Roman" panose="02020603050405020304" charset="0"/>
              </a:rPr>
              <a:t>大气污染物与次生污染物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284480" y="803910"/>
            <a:ext cx="3711575" cy="491490"/>
          </a:xfrm>
          <a:prstGeom prst="rect">
            <a:avLst/>
          </a:prstGeom>
        </p:spPr>
        <p:txBody>
          <a:bodyPr wrap="square">
            <a:spAutoFit/>
          </a:bodyPr>
          <a:p>
            <a:pPr algn="just">
              <a:lnSpc>
                <a:spcPct val="10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2. </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化学与</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三废</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污染</a:t>
            </a:r>
            <a:endParaRPr lang="zh-CN" altLang="zh-CN" sz="2600" b="1" kern="100" dirty="0">
              <a:solidFill>
                <a:srgbClr val="0000FA"/>
              </a:solidFill>
              <a:effectLst/>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811530" y="2486025"/>
            <a:ext cx="5909310" cy="3638550"/>
          </a:xfrm>
          <a:prstGeom prst="rect">
            <a:avLst/>
          </a:prstGeom>
        </p:spPr>
      </p:pic>
      <p:pic>
        <p:nvPicPr>
          <p:cNvPr id="3" name="图片 2"/>
          <p:cNvPicPr>
            <a:picLocks noChangeAspect="1"/>
          </p:cNvPicPr>
          <p:nvPr/>
        </p:nvPicPr>
        <p:blipFill>
          <a:blip r:embed="rId2"/>
          <a:stretch>
            <a:fillRect/>
          </a:stretch>
        </p:blipFill>
        <p:spPr>
          <a:xfrm>
            <a:off x="7834630" y="803910"/>
            <a:ext cx="3399155" cy="57264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6264" y="1658222"/>
            <a:ext cx="4589988" cy="841374"/>
            <a:chOff x="910" y="3174"/>
            <a:chExt cx="2892" cy="530"/>
          </a:xfrm>
        </p:grpSpPr>
        <p:sp>
          <p:nvSpPr>
            <p:cNvPr id="1034" name="Text Box 3"/>
            <p:cNvSpPr txBox="1">
              <a:spLocks noChangeArrowheads="1"/>
            </p:cNvSpPr>
            <p:nvPr/>
          </p:nvSpPr>
          <p:spPr bwMode="auto">
            <a:xfrm>
              <a:off x="2078" y="3174"/>
              <a:ext cx="7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zh-CN" altLang="en-US" sz="2400" b="1">
                  <a:latin typeface="Times New Roman" panose="02020603050405020304" charset="0"/>
                  <a:ea typeface="黑体" panose="02010609060101010101" pitchFamily="49" charset="-122"/>
                  <a:cs typeface="Times New Roman" panose="02020603050405020304" charset="0"/>
                </a:rPr>
                <a:t>催化剂</a:t>
              </a:r>
              <a:endParaRPr lang="zh-CN" altLang="en-US" sz="2400" b="1">
                <a:latin typeface="Times New Roman" panose="02020603050405020304" charset="0"/>
                <a:ea typeface="黑体" panose="02010609060101010101" pitchFamily="49" charset="-122"/>
                <a:cs typeface="Times New Roman" panose="02020603050405020304" charset="0"/>
              </a:endParaRPr>
            </a:p>
          </p:txBody>
        </p:sp>
        <p:graphicFrame>
          <p:nvGraphicFramePr>
            <p:cNvPr id="1026" name="Object 4"/>
            <p:cNvGraphicFramePr>
              <a:graphicFrameLocks noChangeAspect="1"/>
            </p:cNvGraphicFramePr>
            <p:nvPr/>
          </p:nvGraphicFramePr>
          <p:xfrm>
            <a:off x="910" y="3329"/>
            <a:ext cx="2892" cy="375"/>
          </p:xfrm>
          <a:graphic>
            <a:graphicData uri="http://schemas.openxmlformats.org/presentationml/2006/ole">
              <mc:AlternateContent xmlns:mc="http://schemas.openxmlformats.org/markup-compatibility/2006">
                <mc:Choice xmlns:v="urn:schemas-microsoft-com:vml" Requires="v">
                  <p:oleObj spid="_x0000_s1038" name="Equation" r:id="rId1" imgW="42062400" imgH="5486400" progId="Equation.DSMT4">
                    <p:embed/>
                  </p:oleObj>
                </mc:Choice>
                <mc:Fallback>
                  <p:oleObj name="Equation" r:id="rId1" imgW="42062400" imgH="5486400" progId="Equation.DSMT4">
                    <p:embed/>
                    <p:pic>
                      <p:nvPicPr>
                        <p:cNvPr id="0" name="OLE substitute image"/>
                        <p:cNvPicPr/>
                        <p:nvPr/>
                      </p:nvPicPr>
                      <p:blipFill>
                        <a:blip r:embed="rId2"/>
                        <a:stretch>
                          <a:fillRect/>
                        </a:stretch>
                      </p:blipFill>
                      <p:spPr>
                        <a:xfrm>
                          <a:off x="910" y="3329"/>
                          <a:ext cx="2892" cy="375"/>
                        </a:xfrm>
                        <a:prstGeom prst="rect">
                          <a:avLst/>
                        </a:prstGeom>
                        <a:noFill/>
                        <a:ln>
                          <a:noFill/>
                        </a:ln>
                      </p:spPr>
                    </p:pic>
                  </p:oleObj>
                </mc:Fallback>
              </mc:AlternateContent>
            </a:graphicData>
          </a:graphic>
        </p:graphicFrame>
      </p:grpSp>
      <p:grpSp>
        <p:nvGrpSpPr>
          <p:cNvPr id="3" name="Group 5"/>
          <p:cNvGrpSpPr/>
          <p:nvPr/>
        </p:nvGrpSpPr>
        <p:grpSpPr>
          <a:xfrm>
            <a:off x="316264" y="3178032"/>
            <a:ext cx="5386074" cy="823913"/>
            <a:chOff x="325" y="2783"/>
            <a:chExt cx="3251" cy="519"/>
          </a:xfrm>
        </p:grpSpPr>
        <p:sp>
          <p:nvSpPr>
            <p:cNvPr id="1033" name="Rectangle 6"/>
            <p:cNvSpPr>
              <a:spLocks noChangeArrowheads="1"/>
            </p:cNvSpPr>
            <p:nvPr/>
          </p:nvSpPr>
          <p:spPr bwMode="auto">
            <a:xfrm>
              <a:off x="1579" y="2783"/>
              <a:ext cx="11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latin typeface="Times New Roman" panose="02020603050405020304" charset="0"/>
                  <a:ea typeface="黑体" panose="02010609060101010101" pitchFamily="49" charset="-122"/>
                  <a:cs typeface="Times New Roman" panose="02020603050405020304" charset="0"/>
                </a:rPr>
                <a:t>催化剂</a:t>
              </a:r>
              <a:endParaRPr lang="zh-CN" altLang="en-US" sz="2800" b="1">
                <a:latin typeface="Times New Roman" panose="02020603050405020304" charset="0"/>
                <a:ea typeface="黑体" panose="02010609060101010101" pitchFamily="49" charset="-122"/>
                <a:cs typeface="Times New Roman" panose="02020603050405020304" charset="0"/>
              </a:endParaRPr>
            </a:p>
          </p:txBody>
        </p:sp>
        <p:graphicFrame>
          <p:nvGraphicFramePr>
            <p:cNvPr id="1027" name="Object 5"/>
            <p:cNvGraphicFramePr>
              <a:graphicFrameLocks noChangeAspect="1"/>
            </p:cNvGraphicFramePr>
            <p:nvPr/>
          </p:nvGraphicFramePr>
          <p:xfrm>
            <a:off x="325" y="2911"/>
            <a:ext cx="3251" cy="391"/>
          </p:xfrm>
          <a:graphic>
            <a:graphicData uri="http://schemas.openxmlformats.org/presentationml/2006/ole">
              <mc:AlternateContent xmlns:mc="http://schemas.openxmlformats.org/markup-compatibility/2006">
                <mc:Choice xmlns:v="urn:schemas-microsoft-com:vml" Requires="v">
                  <p:oleObj spid="_x0000_s1039" name="Equation" r:id="rId3" imgW="52425600" imgH="5486400" progId="Equation.DSMT4">
                    <p:embed/>
                  </p:oleObj>
                </mc:Choice>
                <mc:Fallback>
                  <p:oleObj name="Equation" r:id="rId3" imgW="52425600" imgH="5486400" progId="Equation.DSMT4">
                    <p:embed/>
                    <p:pic>
                      <p:nvPicPr>
                        <p:cNvPr id="0" name="OLE substitute image"/>
                        <p:cNvPicPr/>
                        <p:nvPr/>
                      </p:nvPicPr>
                      <p:blipFill>
                        <a:blip r:embed="rId4"/>
                        <a:stretch>
                          <a:fillRect/>
                        </a:stretch>
                      </p:blipFill>
                      <p:spPr>
                        <a:xfrm>
                          <a:off x="325" y="2911"/>
                          <a:ext cx="3251" cy="391"/>
                        </a:xfrm>
                        <a:prstGeom prst="rect">
                          <a:avLst/>
                        </a:prstGeom>
                        <a:noFill/>
                        <a:ln>
                          <a:noFill/>
                        </a:ln>
                      </p:spPr>
                    </p:pic>
                  </p:oleObj>
                </mc:Fallback>
              </mc:AlternateContent>
            </a:graphicData>
          </a:graphic>
        </p:graphicFrame>
      </p:grpSp>
      <p:sp>
        <p:nvSpPr>
          <p:cNvPr id="1030" name="Text Box 9"/>
          <p:cNvSpPr txBox="1">
            <a:spLocks noChangeArrowheads="1"/>
          </p:cNvSpPr>
          <p:nvPr/>
        </p:nvSpPr>
        <p:spPr bwMode="auto">
          <a:xfrm>
            <a:off x="2393821" y="4321519"/>
            <a:ext cx="2055337"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zh-CN" altLang="en-US" sz="2400" b="1">
                <a:latin typeface="Times New Roman" panose="02020603050405020304" charset="0"/>
                <a:ea typeface="黑体" panose="02010609060101010101" pitchFamily="49" charset="-122"/>
                <a:cs typeface="Times New Roman" panose="02020603050405020304" charset="0"/>
              </a:rPr>
              <a:t>催化剂</a:t>
            </a:r>
            <a:endParaRPr lang="zh-CN" altLang="en-US" sz="2400" b="1">
              <a:latin typeface="Times New Roman" panose="02020603050405020304" charset="0"/>
              <a:ea typeface="黑体" panose="02010609060101010101" pitchFamily="49" charset="-122"/>
              <a:cs typeface="Times New Roman" panose="02020603050405020304" charset="0"/>
            </a:endParaRPr>
          </a:p>
        </p:txBody>
      </p:sp>
      <p:sp>
        <p:nvSpPr>
          <p:cNvPr id="1031" name="Text Box 11"/>
          <p:cNvSpPr txBox="1">
            <a:spLocks noChangeArrowheads="1"/>
          </p:cNvSpPr>
          <p:nvPr/>
        </p:nvSpPr>
        <p:spPr bwMode="auto">
          <a:xfrm>
            <a:off x="261936" y="792470"/>
            <a:ext cx="7415084"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zh-CN" altLang="en-US" sz="2800" b="1">
                <a:latin typeface="Times New Roman" panose="02020603050405020304" charset="0"/>
                <a:ea typeface="黑体" panose="02010609060101010101" pitchFamily="49" charset="-122"/>
                <a:cs typeface="Times New Roman" panose="02020603050405020304" charset="0"/>
              </a:rPr>
              <a:t>汽车尾气催化转化原理：</a:t>
            </a:r>
            <a:endParaRPr lang="zh-CN" altLang="en-US" sz="2800" b="1">
              <a:latin typeface="Times New Roman" panose="02020603050405020304" charset="0"/>
              <a:ea typeface="黑体" panose="02010609060101010101" pitchFamily="49" charset="-122"/>
              <a:cs typeface="Times New Roman" panose="02020603050405020304" charset="0"/>
            </a:endParaRPr>
          </a:p>
        </p:txBody>
      </p:sp>
      <p:sp>
        <p:nvSpPr>
          <p:cNvPr id="1032" name="文本框 1"/>
          <p:cNvSpPr txBox="1">
            <a:spLocks noChangeArrowheads="1"/>
          </p:cNvSpPr>
          <p:nvPr/>
        </p:nvSpPr>
        <p:spPr bwMode="auto">
          <a:xfrm>
            <a:off x="373871" y="5244471"/>
            <a:ext cx="6399319"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a:latin typeface="Times New Roman" panose="02020603050405020304" charset="0"/>
                <a:ea typeface="黑体" panose="02010609060101010101" pitchFamily="49" charset="-122"/>
                <a:cs typeface="Times New Roman" panose="02020603050405020304" charset="0"/>
              </a:rPr>
              <a:t>2CO+O</a:t>
            </a:r>
            <a:r>
              <a:rPr lang="en-US" altLang="zh-CN" sz="2800" b="1" baseline="-25000">
                <a:latin typeface="Times New Roman" panose="02020603050405020304" charset="0"/>
                <a:ea typeface="黑体" panose="02010609060101010101" pitchFamily="49" charset="-122"/>
                <a:cs typeface="Times New Roman" panose="02020603050405020304" charset="0"/>
              </a:rPr>
              <a:t>2 </a:t>
            </a:r>
            <a:r>
              <a:rPr lang="en-US" altLang="zh-CN" sz="2800" b="1">
                <a:latin typeface="Times New Roman" panose="02020603050405020304" charset="0"/>
                <a:ea typeface="黑体" panose="02010609060101010101" pitchFamily="49" charset="-122"/>
                <a:cs typeface="Times New Roman" panose="02020603050405020304" charset="0"/>
              </a:rPr>
              <a:t>=== CO</a:t>
            </a:r>
            <a:r>
              <a:rPr lang="en-US" altLang="zh-CN" sz="2800" b="1" baseline="-25000">
                <a:latin typeface="Times New Roman" panose="02020603050405020304" charset="0"/>
                <a:ea typeface="黑体" panose="02010609060101010101" pitchFamily="49" charset="-122"/>
                <a:cs typeface="Times New Roman" panose="02020603050405020304" charset="0"/>
              </a:rPr>
              <a:t>2</a:t>
            </a:r>
            <a:endParaRPr lang="en-US" altLang="zh-CN" sz="2800" b="1" baseline="-25000">
              <a:latin typeface="Times New Roman" panose="02020603050405020304" charset="0"/>
              <a:ea typeface="黑体" panose="02010609060101010101" pitchFamily="49" charset="-122"/>
              <a:cs typeface="Times New Roman" panose="02020603050405020304" charset="0"/>
            </a:endParaRPr>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42965" y="471805"/>
            <a:ext cx="5707380" cy="323024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68390" y="4034155"/>
            <a:ext cx="5666105" cy="2764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一、化学与环境保护</a:t>
            </a:r>
            <a:endParaRPr lang="zh-CN" altLang="en-US" sz="2800" b="1" dirty="0">
              <a:solidFill>
                <a:schemeClr val="tx1"/>
              </a:solidFill>
              <a:latin typeface="Times New Roman" panose="02020603050405020304" charset="0"/>
              <a:ea typeface="微软雅黑" panose="020B0503020204020204" charset="-122"/>
            </a:endParaRPr>
          </a:p>
        </p:txBody>
      </p:sp>
      <p:sp>
        <p:nvSpPr>
          <p:cNvPr id="11" name="矩形 10"/>
          <p:cNvSpPr/>
          <p:nvPr/>
        </p:nvSpPr>
        <p:spPr>
          <a:xfrm>
            <a:off x="284480" y="803910"/>
            <a:ext cx="3711575" cy="491490"/>
          </a:xfrm>
          <a:prstGeom prst="rect">
            <a:avLst/>
          </a:prstGeom>
        </p:spPr>
        <p:txBody>
          <a:bodyPr wrap="square">
            <a:spAutoFit/>
          </a:bodyPr>
          <a:p>
            <a:pPr algn="just">
              <a:lnSpc>
                <a:spcPct val="100000"/>
              </a:lnSpc>
              <a:spcAft>
                <a:spcPts val="0"/>
              </a:spcAft>
              <a:tabLst>
                <a:tab pos="2250440" algn="l"/>
              </a:tabLst>
            </a:pP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2. </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化学与</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三废</a:t>
            </a:r>
            <a:r>
              <a:rPr lang="en-US" altLang="zh-CN" sz="2600" b="1" kern="100" dirty="0">
                <a:solidFill>
                  <a:srgbClr val="0000FA"/>
                </a:solidFill>
                <a:latin typeface="微软雅黑" panose="020B0503020204020204" charset="-122"/>
                <a:ea typeface="微软雅黑" panose="020B0503020204020204" charset="-122"/>
                <a:cs typeface="微软雅黑" panose="020B0503020204020204" charset="-122"/>
              </a:rPr>
              <a:t>”</a:t>
            </a:r>
            <a:r>
              <a:rPr lang="zh-CN" altLang="zh-CN" sz="2600" b="1" kern="100" dirty="0">
                <a:solidFill>
                  <a:srgbClr val="0000FA"/>
                </a:solidFill>
                <a:latin typeface="微软雅黑" panose="020B0503020204020204" charset="-122"/>
                <a:ea typeface="微软雅黑" panose="020B0503020204020204" charset="-122"/>
                <a:cs typeface="微软雅黑" panose="020B0503020204020204" charset="-122"/>
              </a:rPr>
              <a:t>污染</a:t>
            </a:r>
            <a:endParaRPr lang="zh-CN" altLang="zh-CN" sz="2600" b="1" kern="100" dirty="0">
              <a:solidFill>
                <a:srgbClr val="0000FA"/>
              </a:solidFill>
              <a:effectLst/>
              <a:latin typeface="微软雅黑" panose="020B0503020204020204" charset="-122"/>
              <a:ea typeface="微软雅黑" panose="020B0503020204020204" charset="-122"/>
              <a:cs typeface="微软雅黑" panose="020B0503020204020204" charset="-122"/>
            </a:endParaRPr>
          </a:p>
        </p:txBody>
      </p:sp>
      <p:sp>
        <p:nvSpPr>
          <p:cNvPr id="12" name="矩形 11"/>
          <p:cNvSpPr/>
          <p:nvPr/>
        </p:nvSpPr>
        <p:spPr>
          <a:xfrm>
            <a:off x="513135" y="1465749"/>
            <a:ext cx="11409887" cy="1920875"/>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(3) </a:t>
            </a:r>
            <a:r>
              <a:rPr lang="zh-CN" altLang="zh-CN" sz="2600" kern="100" dirty="0">
                <a:latin typeface="Times New Roman" panose="02020603050405020304" charset="0"/>
                <a:ea typeface="微软雅黑" panose="020B0503020204020204" charset="-122"/>
                <a:cs typeface="Times New Roman" panose="02020603050405020304" charset="0"/>
              </a:rPr>
              <a:t>化学与</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污水</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处理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宋体" panose="02010600030101010101" pitchFamily="2" charset="-122"/>
                <a:ea typeface="微软雅黑" panose="020B0503020204020204" charset="-122"/>
                <a:cs typeface="Times New Roman" panose="02020603050405020304" charset="0"/>
              </a:rPr>
              <a:t>   ① </a:t>
            </a:r>
            <a:r>
              <a:rPr lang="zh-CN" altLang="zh-CN" sz="2600" kern="100" dirty="0">
                <a:latin typeface="Times New Roman" panose="02020603050405020304" charset="0"/>
                <a:ea typeface="微软雅黑" panose="020B0503020204020204" charset="-122"/>
                <a:cs typeface="Times New Roman" panose="02020603050405020304" charset="0"/>
              </a:rPr>
              <a:t>污水处理常用方法</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zh-CN" altLang="zh-CN" sz="2600" kern="100" dirty="0">
                <a:latin typeface="Times New Roman" panose="02020603050405020304" charset="0"/>
                <a:ea typeface="微软雅黑" panose="020B0503020204020204" charset="-122"/>
                <a:cs typeface="Times New Roman" panose="02020603050405020304" charset="0"/>
              </a:rPr>
              <a:t>生物法等。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600" kern="100" dirty="0">
                <a:latin typeface="宋体" panose="02010600030101010101" pitchFamily="2" charset="-122"/>
                <a:ea typeface="微软雅黑" panose="020B0503020204020204" charset="-122"/>
                <a:cs typeface="Times New Roman" panose="02020603050405020304" charset="0"/>
              </a:rPr>
              <a:t>   ② </a:t>
            </a:r>
            <a:r>
              <a:rPr lang="zh-CN" altLang="zh-CN" sz="2600" kern="100" dirty="0">
                <a:latin typeface="Times New Roman" panose="02020603050405020304" charset="0"/>
                <a:ea typeface="微软雅黑" panose="020B0503020204020204" charset="-122"/>
                <a:cs typeface="Times New Roman" panose="02020603050405020304" charset="0"/>
              </a:rPr>
              <a:t>污水的</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三级</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处理</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543988" y="2152473"/>
            <a:ext cx="11734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物理法</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4" name="矩形 3"/>
          <p:cNvSpPr/>
          <p:nvPr/>
        </p:nvSpPr>
        <p:spPr>
          <a:xfrm>
            <a:off x="6098107" y="2143048"/>
            <a:ext cx="1173480" cy="491490"/>
          </a:xfrm>
          <a:prstGeom prst="rect">
            <a:avLst/>
          </a:prstGeom>
        </p:spPr>
        <p:txBody>
          <a:bodyPr wrap="none">
            <a:spAutoFit/>
          </a:body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化学法</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pic>
        <p:nvPicPr>
          <p:cNvPr id="241697" name="Picture 33" descr="S25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480" y="3448685"/>
            <a:ext cx="7633970" cy="2621915"/>
          </a:xfrm>
          <a:prstGeom prst="rect">
            <a:avLst/>
          </a:prstGeom>
          <a:noFill/>
          <a:ln w="12700" cmpd="sng">
            <a:solidFill>
              <a:schemeClr val="accent1">
                <a:shade val="50000"/>
              </a:schemeClr>
            </a:solid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2"/>
          <a:stretch>
            <a:fillRect/>
          </a:stretch>
        </p:blipFill>
        <p:spPr>
          <a:xfrm>
            <a:off x="8150860" y="3448685"/>
            <a:ext cx="3771900" cy="26219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down)">
                                      <p:cBhvr>
                                        <p:cTn id="21" dur="500"/>
                                        <p:tgtEl>
                                          <p:spTgt spid="12">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1697"/>
                                        </p:tgtEl>
                                        <p:attrNameLst>
                                          <p:attrName>style.visibility</p:attrName>
                                        </p:attrNameLst>
                                      </p:cBhvr>
                                      <p:to>
                                        <p:strVal val="visible"/>
                                      </p:to>
                                    </p:set>
                                    <p:animEffect transition="in" filter="wipe(down)">
                                      <p:cBhvr>
                                        <p:cTn id="29" dur="500"/>
                                        <p:tgtEl>
                                          <p:spTgt spid="24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i*1_1"/>
  <p:tag name="KSO_WM_TEMPLATE_CATEGORY" val="diagram"/>
  <p:tag name="KSO_WM_TEMPLATE_INDEX" val="20200843"/>
  <p:tag name="KSO_WM_UNIT_LAYERLEVEL" val="1_1"/>
  <p:tag name="KSO_WM_TAG_VERSION" val="1.0"/>
  <p:tag name="KSO_WM_BEAUTIFY_FLAG" val="#wm#"/>
  <p:tag name="KSO_WM_DIAGRAM_GROUP_CODE" val="l1-1"/>
  <p:tag name="KSO_WM_UNIT_TYPE" val="l_i"/>
  <p:tag name="KSO_WM_UNIT_INDEX" val="1_1"/>
  <p:tag name="KSO_WM_UNIT_FILL_FORE_SCHEMECOLOR_INDEX" val="14"/>
  <p:tag name="KSO_WM_UNIT_FILL_TYPE" val="1"/>
  <p:tag name="KSO_WM_UNIT_TEXT_FILL_FORE_SCHEMECOLOR_INDEX" val="2"/>
  <p:tag name="KSO_WM_UNIT_TEXT_FILL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d*1_1_1"/>
  <p:tag name="KSO_WM_TEMPLATE_CATEGORY" val="diagram"/>
  <p:tag name="KSO_WM_TEMPLATE_INDEX" val="20200843"/>
  <p:tag name="KSO_WM_UNIT_LAYERLEVEL" val="1_1_1"/>
  <p:tag name="KSO_WM_TAG_VERSION" val="1.0"/>
  <p:tag name="KSO_WM_BEAUTIFY_FLAG" val="#wm#"/>
  <p:tag name="KSO_WM_UNIT_VALUE" val="1129*1506"/>
  <p:tag name="KSO_WM_DIAGRAM_GROUP_CODE" val="l1-1"/>
  <p:tag name="KSO_WM_UNIT_TYPE" val="l_h_d"/>
  <p:tag name="KSO_WM_UNIT_INDEX" val="1_1_1"/>
  <p:tag name="REFSHAPE" val="478775996"/>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d*1_5_1"/>
  <p:tag name="KSO_WM_TEMPLATE_CATEGORY" val="diagram"/>
  <p:tag name="KSO_WM_TEMPLATE_INDEX" val="20200843"/>
  <p:tag name="KSO_WM_UNIT_LAYERLEVEL" val="1_1_1"/>
  <p:tag name="KSO_WM_TAG_VERSION" val="1.0"/>
  <p:tag name="KSO_WM_BEAUTIFY_FLAG" val="#wm#"/>
  <p:tag name="KSO_WM_UNIT_VALUE" val="543*724"/>
  <p:tag name="KSO_WM_DIAGRAM_GROUP_CODE" val="l1-1"/>
  <p:tag name="KSO_WM_UNIT_TYPE" val="l_h_d"/>
  <p:tag name="KSO_WM_UNIT_INDEX" val="1_5_1"/>
  <p:tag name="REFSHAPE" val="444298164"/>
  <p:tag name="KSO_WM_UNIT_USESOURCEFORMAT_APPLY" val="1"/>
</p:tagLst>
</file>

<file path=ppt/tags/tag12.xml><?xml version="1.0" encoding="utf-8"?>
<p:tagLst xmlns:p="http://schemas.openxmlformats.org/presentationml/2006/main">
  <p:tag name="KSO_WM_UNIT_VALUE" val="626*966"/>
  <p:tag name="KSO_WM_UNIT_HIGHLIGHT" val="0"/>
  <p:tag name="KSO_WM_UNIT_COMPATIBLE" val="0"/>
  <p:tag name="KSO_WM_UNIT_DIAGRAM_ISNUMVISUAL" val="0"/>
  <p:tag name="KSO_WM_UNIT_DIAGRAM_ISREFERUNIT" val="0"/>
  <p:tag name="KSO_WM_UNIT_TYPE" val="d"/>
  <p:tag name="KSO_WM_UNIT_INDEX" val="1"/>
  <p:tag name="KSO_WM_UNIT_ID" val="diagram20182582_1*d*1"/>
  <p:tag name="KSO_WM_TEMPLATE_CATEGORY" val="diagram"/>
  <p:tag name="KSO_WM_TEMPLATE_INDEX" val="20182582"/>
  <p:tag name="KSO_WM_UNIT_SUPPORT_UNIT_TYPE" val="[&quot;d&quot;]"/>
  <p:tag name="KSO_WM_UNIT_LAYERLEVEL" val="1"/>
  <p:tag name="KSO_WM_TAG_VERSION" val="1.0"/>
  <p:tag name="KSO_WM_BEAUTIFY_FLAG" val="#wm#"/>
  <p:tag name="REFSHAPE" val="478781300"/>
</p:tagLst>
</file>

<file path=ppt/tags/tag13.xml><?xml version="1.0" encoding="utf-8"?>
<p:tagLst xmlns:p="http://schemas.openxmlformats.org/presentationml/2006/main">
  <p:tag name="KSO_WM_UNIT_VALUE" val="626*965"/>
  <p:tag name="KSO_WM_UNIT_HIGHLIGHT" val="0"/>
  <p:tag name="KSO_WM_UNIT_COMPATIBLE" val="0"/>
  <p:tag name="KSO_WM_UNIT_DIAGRAM_ISNUMVISUAL" val="0"/>
  <p:tag name="KSO_WM_UNIT_DIAGRAM_ISREFERUNIT" val="0"/>
  <p:tag name="KSO_WM_UNIT_TYPE" val="d"/>
  <p:tag name="KSO_WM_UNIT_INDEX" val="2"/>
  <p:tag name="KSO_WM_UNIT_ID" val="diagram20182582_1*d*2"/>
  <p:tag name="KSO_WM_TEMPLATE_CATEGORY" val="diagram"/>
  <p:tag name="KSO_WM_TEMPLATE_INDEX" val="20182582"/>
  <p:tag name="KSO_WM_UNIT_SUPPORT_UNIT_TYPE" val="[&quot;d&quot;]"/>
  <p:tag name="KSO_WM_UNIT_LAYERLEVEL" val="1"/>
  <p:tag name="KSO_WM_TAG_VERSION" val="1.0"/>
  <p:tag name="KSO_WM_BEAUTIFY_FLAG" val="#wm#"/>
  <p:tag name="REFSHAPE" val="478775316"/>
</p:tagLst>
</file>

<file path=ppt/tags/tag14.xml><?xml version="1.0" encoding="utf-8"?>
<p:tagLst xmlns:p="http://schemas.openxmlformats.org/presentationml/2006/main">
  <p:tag name="KSO_WM_UNIT_VALUE" val="625*960"/>
  <p:tag name="KSO_WM_UNIT_HIGHLIGHT" val="0"/>
  <p:tag name="KSO_WM_UNIT_COMPATIBLE" val="0"/>
  <p:tag name="KSO_WM_UNIT_DIAGRAM_ISNUMVISUAL" val="0"/>
  <p:tag name="KSO_WM_UNIT_DIAGRAM_ISREFERUNIT" val="0"/>
  <p:tag name="KSO_WM_UNIT_TYPE" val="d"/>
  <p:tag name="KSO_WM_UNIT_INDEX" val="3"/>
  <p:tag name="KSO_WM_UNIT_ID" val="diagram20182582_1*d*3"/>
  <p:tag name="KSO_WM_TEMPLATE_CATEGORY" val="diagram"/>
  <p:tag name="KSO_WM_TEMPLATE_INDEX" val="20182582"/>
  <p:tag name="KSO_WM_UNIT_SUPPORT_UNIT_TYPE" val="[&quot;d&quot;]"/>
  <p:tag name="KSO_WM_UNIT_LAYERLEVEL" val="1"/>
  <p:tag name="KSO_WM_TAG_VERSION" val="1.0"/>
  <p:tag name="KSO_WM_BEAUTIFY_FLAG" val="#wm#"/>
  <p:tag name="REFSHAPE" val="47877450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82582_1*i*1"/>
  <p:tag name="KSO_WM_TEMPLATE_CATEGORY" val="diagram"/>
  <p:tag name="KSO_WM_TEMPLATE_INDEX" val="20182582"/>
  <p:tag name="KSO_WM_UNIT_LAYERLEVEL" val="1"/>
  <p:tag name="KSO_WM_TAG_VERSION" val="1.0"/>
  <p:tag name="KSO_WM_BEAUTIFY_FLAG" val="#wm#"/>
</p:tagLst>
</file>

<file path=ppt/tags/tag16.xml><?xml version="1.0" encoding="utf-8"?>
<p:tagLst xmlns:p="http://schemas.openxmlformats.org/presentationml/2006/main">
  <p:tag name="KSO_WM_UNIT_NOCLEAR" val="0"/>
  <p:tag name="KSO_WM_UNIT_VALUE" val="225"/>
  <p:tag name="KSO_WM_UNIT_HIGHLIGHT" val="0"/>
  <p:tag name="KSO_WM_UNIT_COMPATIBLE" val="0"/>
  <p:tag name="KSO_WM_UNIT_DIAGRAM_ISNUMVISUAL" val="0"/>
  <p:tag name="KSO_WM_UNIT_DIAGRAM_ISREFERUNIT" val="0"/>
  <p:tag name="KSO_WM_UNIT_TYPE" val="f"/>
  <p:tag name="KSO_WM_UNIT_INDEX" val="1"/>
  <p:tag name="KSO_WM_UNIT_ID" val="diagram20182582_1*f*1"/>
  <p:tag name="KSO_WM_TEMPLATE_CATEGORY" val="diagram"/>
  <p:tag name="KSO_WM_TEMPLATE_INDEX" val="20182582"/>
  <p:tag name="KSO_WM_UNIT_LAYERLEVEL" val="1"/>
  <p:tag name="KSO_WM_TAG_VERSION" val="1.0"/>
  <p:tag name="KSO_WM_BEAUTIFY_FLAG" val="#wm#"/>
  <p:tag name="KSO_WM_UNIT_PRESET_TEXT" val="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
  <p:tag name="KSO_WM_UNIT_SUBTYPE" val="a"/>
</p:tagLst>
</file>

<file path=ppt/tags/tag17.xml><?xml version="1.0" encoding="utf-8"?>
<p:tagLst xmlns:p="http://schemas.openxmlformats.org/presentationml/2006/main">
  <p:tag name="KSO_WM_SLIDE_ID" val="diagram20182582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840*399"/>
  <p:tag name="KSO_WM_SLIDE_POSITION" val="60*71"/>
  <p:tag name="KSO_WM_TAG_VERSION" val="1.0"/>
  <p:tag name="KSO_WM_BEAUTIFY_FLAG" val="#wm#"/>
  <p:tag name="KSO_WM_TEMPLATE_CATEGORY" val="diagram"/>
  <p:tag name="KSO_WM_TEMPLATE_INDEX" val="20182582"/>
  <p:tag name="KSO_WM_SLIDE_LAYOUT" val="a_d_f"/>
  <p:tag name="KSO_WM_SLIDE_LAYOUT_CNT" val="1_3_1"/>
</p:tagLst>
</file>

<file path=ppt/tags/tag18.xml><?xml version="1.0" encoding="utf-8"?>
<p:tagLst xmlns:p="http://schemas.openxmlformats.org/presentationml/2006/main">
  <p:tag name="KSO_WM_UNIT_TABLE_BEAUTIFY" val="smartTable{e263559e-6653-41b8-ab92-1ed783c1b2ed}"/>
</p:tagLst>
</file>

<file path=ppt/tags/tag19.xml><?xml version="1.0" encoding="utf-8"?>
<p:tagLst xmlns:p="http://schemas.openxmlformats.org/presentationml/2006/main">
  <p:tag name="KSO_WM_UNIT_TABLE_BEAUTIFY" val="smartTable{0c148e4d-ff9d-46f7-8fa2-3d8d1ab1eab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i*1_3_1"/>
  <p:tag name="KSO_WM_TEMPLATE_CATEGORY" val="diagram"/>
  <p:tag name="KSO_WM_TEMPLATE_INDEX" val="20200843"/>
  <p:tag name="KSO_WM_UNIT_LAYERLEVEL" val="1_1_1"/>
  <p:tag name="KSO_WM_TAG_VERSION" val="1.0"/>
  <p:tag name="KSO_WM_BEAUTIFY_FLAG" val="#wm#"/>
  <p:tag name="KSO_WM_DIAGRAM_GROUP_CODE" val="l1-1"/>
  <p:tag name="KSO_WM_UNIT_TYPE" val="l_h_i"/>
  <p:tag name="KSO_WM_UNIT_INDEX" val="1_3_1"/>
  <p:tag name="KSO_WM_UNIT_FILL_FORE_SCHEMECOLOR_INDEX" val="14"/>
  <p:tag name="KSO_WM_UNIT_FILL_TYPE" val="1"/>
  <p:tag name="KSO_WM_UNIT_TEXT_FILL_FORE_SCHEMECOLOR_INDEX" val="2"/>
  <p:tag name="KSO_WM_UNIT_TEXT_FILL_TYPE" val="1"/>
  <p:tag name="KSO_WM_UNIT_USESOURCEFORMAT_APPLY" val="1"/>
</p:tagLst>
</file>

<file path=ppt/tags/tag20.xml><?xml version="1.0" encoding="utf-8"?>
<p:tagLst xmlns:p="http://schemas.openxmlformats.org/presentationml/2006/main">
  <p:tag name="ISPRING_PRESENTATION_TITLE" val="毕业活动策划"/>
  <p:tag name="KSO_WM_DOC_GUID" val="{42bd8650-b790-4050-be52-eb8cba04ccd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i*1_5_1"/>
  <p:tag name="KSO_WM_TEMPLATE_CATEGORY" val="diagram"/>
  <p:tag name="KSO_WM_TEMPLATE_INDEX" val="20200843"/>
  <p:tag name="KSO_WM_UNIT_LAYERLEVEL" val="1_1_1"/>
  <p:tag name="KSO_WM_TAG_VERSION" val="1.0"/>
  <p:tag name="KSO_WM_BEAUTIFY_FLAG" val="#wm#"/>
  <p:tag name="KSO_WM_DIAGRAM_GROUP_CODE" val="l1-1"/>
  <p:tag name="KSO_WM_UNIT_TYPE" val="l_h_i"/>
  <p:tag name="KSO_WM_UNIT_INDEX" val="1_5_1"/>
  <p:tag name="KSO_WM_UNIT_FILL_FORE_SCHEMECOLOR_INDEX" val="14"/>
  <p:tag name="KSO_WM_UNIT_FILL_TYPE" val="1"/>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d*1_3_1"/>
  <p:tag name="KSO_WM_TEMPLATE_CATEGORY" val="diagram"/>
  <p:tag name="KSO_WM_TEMPLATE_INDEX" val="20200843"/>
  <p:tag name="KSO_WM_UNIT_LAYERLEVEL" val="1_1_1"/>
  <p:tag name="KSO_WM_TAG_VERSION" val="1.0"/>
  <p:tag name="KSO_WM_BEAUTIFY_FLAG" val="#wm#"/>
  <p:tag name="KSO_WM_UNIT_VALUE" val="543*724"/>
  <p:tag name="KSO_WM_DIAGRAM_GROUP_CODE" val="l1-1"/>
  <p:tag name="KSO_WM_UNIT_TYPE" val="l_h_d"/>
  <p:tag name="KSO_WM_UNIT_INDEX" val="1_3_1"/>
  <p:tag name="REFSHAPE" val="478774228"/>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i*1_2_1"/>
  <p:tag name="KSO_WM_TEMPLATE_CATEGORY" val="diagram"/>
  <p:tag name="KSO_WM_TEMPLATE_INDEX" val="20200843"/>
  <p:tag name="KSO_WM_UNIT_LAYERLEVEL" val="1_1_1"/>
  <p:tag name="KSO_WM_TAG_VERSION" val="1.0"/>
  <p:tag name="KSO_WM_BEAUTIFY_FLAG" val="#wm#"/>
  <p:tag name="KSO_WM_DIAGRAM_GROUP_CODE" val="l1-1"/>
  <p:tag name="KSO_WM_UNIT_TYPE" val="l_h_i"/>
  <p:tag name="KSO_WM_UNIT_INDEX" val="1_2_1"/>
  <p:tag name="KSO_WM_UNIT_FILL_FORE_SCHEMECOLOR_INDEX" val="14"/>
  <p:tag name="KSO_WM_UNIT_FILL_TYPE" val="1"/>
  <p:tag name="KSO_WM_UNIT_TEXT_FILL_FORE_SCHEMECOLOR_INDEX" val="2"/>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i*1_4_1"/>
  <p:tag name="KSO_WM_TEMPLATE_CATEGORY" val="diagram"/>
  <p:tag name="KSO_WM_TEMPLATE_INDEX" val="20200843"/>
  <p:tag name="KSO_WM_UNIT_LAYERLEVEL" val="1_1_1"/>
  <p:tag name="KSO_WM_TAG_VERSION" val="1.0"/>
  <p:tag name="KSO_WM_BEAUTIFY_FLAG" val="#wm#"/>
  <p:tag name="KSO_WM_DIAGRAM_GROUP_CODE" val="l1-1"/>
  <p:tag name="KSO_WM_UNIT_TYPE" val="l_h_i"/>
  <p:tag name="KSO_WM_UNIT_INDEX" val="1_4_1"/>
  <p:tag name="KSO_WM_UNIT_FILL_FORE_SCHEMECOLOR_INDEX" val="14"/>
  <p:tag name="KSO_WM_UNIT_FILL_TYPE" val="1"/>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d*1_2_1"/>
  <p:tag name="KSO_WM_TEMPLATE_CATEGORY" val="diagram"/>
  <p:tag name="KSO_WM_TEMPLATE_INDEX" val="20200843"/>
  <p:tag name="KSO_WM_UNIT_LAYERLEVEL" val="1_1_1"/>
  <p:tag name="KSO_WM_TAG_VERSION" val="1.0"/>
  <p:tag name="KSO_WM_BEAUTIFY_FLAG" val="#wm#"/>
  <p:tag name="KSO_WM_UNIT_VALUE" val="543*724"/>
  <p:tag name="KSO_WM_DIAGRAM_GROUP_CODE" val="l1-1"/>
  <p:tag name="KSO_WM_UNIT_TYPE" val="l_h_d"/>
  <p:tag name="KSO_WM_UNIT_INDEX" val="1_2_1"/>
  <p:tag name="REFSHAPE" val="478779124"/>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d*1_4_1"/>
  <p:tag name="KSO_WM_TEMPLATE_CATEGORY" val="diagram"/>
  <p:tag name="KSO_WM_TEMPLATE_INDEX" val="20200843"/>
  <p:tag name="KSO_WM_UNIT_LAYERLEVEL" val="1_1_1"/>
  <p:tag name="KSO_WM_TAG_VERSION" val="1.0"/>
  <p:tag name="KSO_WM_BEAUTIFY_FLAG" val="#wm#"/>
  <p:tag name="KSO_WM_UNIT_VALUE" val="543*724"/>
  <p:tag name="KSO_WM_DIAGRAM_GROUP_CODE" val="l1-1"/>
  <p:tag name="KSO_WM_UNIT_TYPE" val="l_h_d"/>
  <p:tag name="KSO_WM_UNIT_INDEX" val="1_4_1"/>
  <p:tag name="REFSHAPE" val="478777764"/>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43_5*l_h_i*1_1_1"/>
  <p:tag name="KSO_WM_TEMPLATE_CATEGORY" val="diagram"/>
  <p:tag name="KSO_WM_TEMPLATE_INDEX" val="20200843"/>
  <p:tag name="KSO_WM_UNIT_LAYERLEVEL" val="1_1_1"/>
  <p:tag name="KSO_WM_TAG_VERSION" val="1.0"/>
  <p:tag name="KSO_WM_BEAUTIFY_FLAG" val="#wm#"/>
  <p:tag name="KSO_WM_DIAGRAM_GROUP_CODE" val="l1-1"/>
  <p:tag name="KSO_WM_UNIT_TYPE" val="l_h_i"/>
  <p:tag name="KSO_WM_UNIT_INDEX" val="1_1_1"/>
  <p:tag name="KSO_WM_UNIT_FILL_FORE_SCHEMECOLOR_INDEX" val="14"/>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3605</Words>
  <Application>WPS 演示</Application>
  <PresentationFormat>宽屏</PresentationFormat>
  <Paragraphs>274</Paragraphs>
  <Slides>25</Slides>
  <Notes>0</Notes>
  <HiddenSlides>0</HiddenSlides>
  <MMClips>1</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25</vt:i4>
      </vt:variant>
    </vt:vector>
  </HeadingPairs>
  <TitlesOfParts>
    <vt:vector size="39" baseType="lpstr">
      <vt:lpstr>Arial</vt:lpstr>
      <vt:lpstr>宋体</vt:lpstr>
      <vt:lpstr>Wingdings</vt:lpstr>
      <vt:lpstr>微软雅黑</vt:lpstr>
      <vt:lpstr>Calibri</vt:lpstr>
      <vt:lpstr>Times New Roman</vt:lpstr>
      <vt:lpstr>Courier New</vt:lpstr>
      <vt:lpstr>黑体</vt:lpstr>
      <vt:lpstr>Arial Unicode MS</vt:lpstr>
      <vt:lpstr>Calibri</vt:lpstr>
      <vt:lpstr>1_Office 主题</vt:lpstr>
      <vt:lpstr>Word.Document.12</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丹丹</cp:lastModifiedBy>
  <cp:revision>250</cp:revision>
  <dcterms:created xsi:type="dcterms:W3CDTF">2019-01-12T04:39:00Z</dcterms:created>
  <dcterms:modified xsi:type="dcterms:W3CDTF">2022-05-09T06:31:20Z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8FED9ABC762F433C90BAE52664D73C0B</vt:lpwstr>
  </property>
</Properties>
</file>